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2C21-752C-4CE8-A3E0-31107AA5C8E3}" type="datetimeFigureOut">
              <a:rPr lang="fr-CA" smtClean="0"/>
              <a:pPr/>
              <a:t>2011-09-26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6863-B55B-44C3-8A3D-83F6127F1F31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G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http://www.nintendolesite.com/images/dossiers/dossier___Un_jeu_devenu_une_legende__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latin typeface="AR JULIAN" pitchFamily="2" charset="0"/>
              </a:rPr>
              <a:t>Caractéristiques des différents genres narratifs</a:t>
            </a:r>
          </a:p>
          <a:p>
            <a:pPr algn="ctr"/>
            <a:r>
              <a:rPr lang="fr-CA" sz="2400" i="1" dirty="0" smtClean="0">
                <a:latin typeface="AR JULIAN" pitchFamily="2" charset="0"/>
              </a:rPr>
              <a:t>synthèse</a:t>
            </a:r>
            <a:endParaRPr lang="fr-CA" sz="2400" i="1" dirty="0">
              <a:latin typeface="AR JULI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</a:rPr>
              <a:t>Ton</a:t>
            </a:r>
            <a:endParaRPr lang="fr-CA" sz="5400" b="1" dirty="0">
              <a:solidFill>
                <a:schemeClr val="accent5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tonalité d'un texte est une façon particulière de raconter un événement. </a:t>
            </a:r>
          </a:p>
          <a:p>
            <a:pPr lvl="1"/>
            <a:r>
              <a:rPr lang="fr-FR" dirty="0" smtClean="0"/>
              <a:t>En employant différents </a:t>
            </a:r>
            <a:r>
              <a:rPr lang="fr-FR" b="1" dirty="0" smtClean="0"/>
              <a:t>procédés d'écriture</a:t>
            </a:r>
            <a:r>
              <a:rPr lang="fr-FR" dirty="0" smtClean="0"/>
              <a:t> et en mettant en valeur certains </a:t>
            </a:r>
            <a:r>
              <a:rPr lang="fr-FR" b="1" dirty="0" smtClean="0"/>
              <a:t>thèmes</a:t>
            </a:r>
            <a:r>
              <a:rPr lang="fr-FR" dirty="0" smtClean="0"/>
              <a:t>, il est possible de provoquer chez le lecteur ou le spectateur diverses </a:t>
            </a:r>
            <a:r>
              <a:rPr lang="fr-FR" b="1" dirty="0" smtClean="0"/>
              <a:t>émotions</a:t>
            </a:r>
            <a:r>
              <a:rPr lang="fr-FR" dirty="0" smtClean="0"/>
              <a:t> : le rire, la tristesse, l'angoisse, la terreur... </a:t>
            </a:r>
          </a:p>
          <a:p>
            <a:pPr lvl="1"/>
            <a:r>
              <a:rPr lang="fr-FR" dirty="0" smtClean="0"/>
              <a:t>La tonalité d'un texte ne dépend pas forcément de son genre - un roman, par exemple, peut être comique et pathétique.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</a:rPr>
              <a:t>Les tons</a:t>
            </a:r>
            <a:endParaRPr lang="fr-CA" sz="5400" b="1" dirty="0">
              <a:solidFill>
                <a:schemeClr val="accent5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/>
              <a:t>Dans un texte, on peut rencontrer les tonalités tragique, pathétique, lyrique, épique, comique, ironique, fantastique, etc.</a:t>
            </a:r>
          </a:p>
          <a:p>
            <a:r>
              <a:rPr lang="fr-CA" sz="43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  <a:ea typeface="+mj-ea"/>
                <a:cs typeface="+mj-cs"/>
              </a:rPr>
              <a:t>Tragique : </a:t>
            </a:r>
          </a:p>
          <a:p>
            <a:pPr lvl="3"/>
            <a:r>
              <a:rPr lang="fr-FR" dirty="0" smtClean="0"/>
              <a:t>vise à inspirer la </a:t>
            </a:r>
            <a:r>
              <a:rPr lang="fr-FR" b="1" dirty="0" smtClean="0"/>
              <a:t>terreur</a:t>
            </a:r>
            <a:r>
              <a:rPr lang="fr-FR" dirty="0" smtClean="0"/>
              <a:t> et la </a:t>
            </a:r>
            <a:r>
              <a:rPr lang="fr-FR" b="1" dirty="0" smtClean="0"/>
              <a:t>pitié</a:t>
            </a:r>
          </a:p>
          <a:p>
            <a:pPr lvl="3"/>
            <a:r>
              <a:rPr lang="fr-FR" dirty="0" smtClean="0"/>
              <a:t>souvent liée au genre théâtral</a:t>
            </a:r>
          </a:p>
          <a:p>
            <a:pPr lvl="3"/>
            <a:r>
              <a:rPr lang="fr-FR" dirty="0" smtClean="0"/>
              <a:t>mise en valeur d'une sorte de </a:t>
            </a:r>
            <a:r>
              <a:rPr lang="fr-FR" b="1" dirty="0" smtClean="0"/>
              <a:t>fatalité</a:t>
            </a:r>
            <a:r>
              <a:rPr lang="fr-FR" dirty="0" smtClean="0"/>
              <a:t> qui pousse inévitablement l'homme à l'échec, au malheur et/ou à la mort</a:t>
            </a:r>
          </a:p>
          <a:p>
            <a:pPr lvl="3"/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b="1" dirty="0" smtClean="0"/>
              <a:t>thèmes</a:t>
            </a:r>
            <a:r>
              <a:rPr lang="fr-FR" dirty="0" smtClean="0"/>
              <a:t> de la tonalité tragique sont la mort, la fatalité et la souffrance devant une lutte impossible </a:t>
            </a:r>
          </a:p>
          <a:p>
            <a:pPr lvl="3"/>
            <a:r>
              <a:rPr lang="fr-FR" dirty="0" smtClean="0"/>
              <a:t>le champ lexical de la fatalité, de la </a:t>
            </a:r>
            <a:r>
              <a:rPr lang="fr-FR" b="1" dirty="0" smtClean="0"/>
              <a:t>faute</a:t>
            </a:r>
            <a:r>
              <a:rPr lang="fr-FR" dirty="0" smtClean="0"/>
              <a:t>, de la </a:t>
            </a:r>
            <a:r>
              <a:rPr lang="fr-FR" b="1" dirty="0" smtClean="0"/>
              <a:t>nécessité</a:t>
            </a:r>
            <a:r>
              <a:rPr lang="fr-FR" dirty="0" smtClean="0"/>
              <a:t>, de l'</a:t>
            </a:r>
            <a:r>
              <a:rPr lang="fr-FR" b="1" dirty="0" smtClean="0"/>
              <a:t>amour</a:t>
            </a:r>
            <a:r>
              <a:rPr lang="fr-FR" dirty="0" smtClean="0"/>
              <a:t> et de la </a:t>
            </a:r>
            <a:r>
              <a:rPr lang="fr-FR" b="1" dirty="0" smtClean="0"/>
              <a:t>mort</a:t>
            </a:r>
          </a:p>
          <a:p>
            <a:pPr lvl="5"/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fr-CA" sz="40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  <a:ea typeface="+mj-ea"/>
                <a:cs typeface="+mj-cs"/>
              </a:rPr>
              <a:t>Ton pathétique :</a:t>
            </a:r>
          </a:p>
          <a:p>
            <a:pPr lvl="3"/>
            <a:r>
              <a:rPr lang="fr-FR" dirty="0" smtClean="0"/>
              <a:t>d'</a:t>
            </a:r>
            <a:r>
              <a:rPr lang="fr-FR" b="1" dirty="0" smtClean="0"/>
              <a:t>émouvoir</a:t>
            </a:r>
            <a:r>
              <a:rPr lang="fr-FR" dirty="0" smtClean="0"/>
              <a:t> le lecteur ou le spectateur en mettant en scène des situations tristes et/ou douloureuses</a:t>
            </a:r>
          </a:p>
          <a:p>
            <a:pPr lvl="3"/>
            <a:r>
              <a:rPr lang="fr-FR" dirty="0" smtClean="0"/>
              <a:t>les </a:t>
            </a:r>
            <a:r>
              <a:rPr lang="fr-FR" b="1" dirty="0" smtClean="0"/>
              <a:t>thèmes</a:t>
            </a:r>
            <a:r>
              <a:rPr lang="fr-FR" dirty="0" smtClean="0"/>
              <a:t> de la séparation, de la mort, de la misère, de la vieillesse, de la solitude</a:t>
            </a:r>
          </a:p>
          <a:p>
            <a:pPr lvl="3"/>
            <a:r>
              <a:rPr lang="fr-FR" dirty="0" smtClean="0"/>
              <a:t>personnages présentés comme des </a:t>
            </a:r>
            <a:r>
              <a:rPr lang="fr-FR" b="1" dirty="0" smtClean="0"/>
              <a:t>victimes</a:t>
            </a:r>
          </a:p>
          <a:p>
            <a:pPr lvl="3"/>
            <a:r>
              <a:rPr lang="fr-FR" dirty="0" smtClean="0"/>
              <a:t>le champ lexical de la </a:t>
            </a:r>
            <a:r>
              <a:rPr lang="fr-FR" b="1" dirty="0" smtClean="0"/>
              <a:t>souffrance</a:t>
            </a:r>
            <a:r>
              <a:rPr lang="fr-FR" dirty="0" smtClean="0"/>
              <a:t>, par l'utilisation des </a:t>
            </a:r>
            <a:r>
              <a:rPr lang="fr-FR" b="1" dirty="0" smtClean="0"/>
              <a:t>hyperboles</a:t>
            </a:r>
            <a:r>
              <a:rPr lang="fr-FR" dirty="0" smtClean="0"/>
              <a:t> et des </a:t>
            </a:r>
            <a:r>
              <a:rPr lang="fr-FR" b="1" dirty="0" smtClean="0"/>
              <a:t>images</a:t>
            </a:r>
            <a:r>
              <a:rPr lang="fr-FR" dirty="0" smtClean="0"/>
              <a:t> </a:t>
            </a:r>
            <a:r>
              <a:rPr lang="fr-FR" dirty="0" smtClean="0"/>
              <a:t>fortes</a:t>
            </a:r>
          </a:p>
          <a:p>
            <a:pPr lvl="3">
              <a:buNone/>
            </a:pPr>
            <a:endParaRPr lang="fr-FR" dirty="0" smtClean="0"/>
          </a:p>
          <a:p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  <a:ea typeface="+mj-ea"/>
                <a:cs typeface="+mj-cs"/>
              </a:rPr>
              <a:t>Ton lyrique :</a:t>
            </a:r>
          </a:p>
          <a:p>
            <a:pPr lvl="3"/>
            <a:r>
              <a:rPr lang="fr-FR" dirty="0" smtClean="0"/>
              <a:t>Tente de créer entre l’auteur et le lecteur la même émotion en évoquant des sentiments communs à tous les hommes.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0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  <a:ea typeface="+mj-ea"/>
                <a:cs typeface="+mj-cs"/>
              </a:rPr>
              <a:t>Ton didactique : </a:t>
            </a:r>
          </a:p>
          <a:p>
            <a:pPr lvl="3"/>
            <a:r>
              <a:rPr lang="fr-CA" dirty="0" smtClean="0"/>
              <a:t>Vise l’enseignement </a:t>
            </a:r>
          </a:p>
          <a:p>
            <a:r>
              <a:rPr lang="fr-CA" sz="40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  <a:ea typeface="+mj-ea"/>
                <a:cs typeface="+mj-cs"/>
              </a:rPr>
              <a:t>Ton épique :</a:t>
            </a:r>
          </a:p>
          <a:p>
            <a:pPr lvl="3"/>
            <a:r>
              <a:rPr lang="fr-FR" dirty="0" smtClean="0"/>
              <a:t>donne </a:t>
            </a:r>
            <a:r>
              <a:rPr lang="fr-FR" dirty="0"/>
              <a:t>aux êtres et aux événements une dimension qui les dépasse, </a:t>
            </a:r>
            <a:r>
              <a:rPr lang="fr-FR" b="1" dirty="0"/>
              <a:t>un caractère extraordinaire, </a:t>
            </a:r>
            <a:r>
              <a:rPr lang="fr-FR" b="1" dirty="0" err="1"/>
              <a:t>sur-humain</a:t>
            </a:r>
            <a:r>
              <a:rPr lang="fr-FR" b="1" dirty="0"/>
              <a:t> et symbolique 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fr-CA" sz="40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  <a:ea typeface="+mj-ea"/>
                <a:cs typeface="+mj-cs"/>
              </a:rPr>
              <a:t>Ton comiques </a:t>
            </a:r>
            <a:r>
              <a:rPr lang="fr-CA" sz="4000" b="1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  <a:ea typeface="+mj-ea"/>
                <a:cs typeface="+mj-cs"/>
              </a:rPr>
              <a:t>:</a:t>
            </a:r>
          </a:p>
          <a:p>
            <a:pPr lvl="1"/>
            <a:r>
              <a:rPr lang="fr-CA" b="1" i="1" dirty="0" smtClean="0"/>
              <a:t>Parodies</a:t>
            </a:r>
            <a:r>
              <a:rPr lang="fr-CA" b="1" i="1" dirty="0" smtClean="0"/>
              <a:t>:</a:t>
            </a:r>
            <a:r>
              <a:rPr lang="fr-CA" dirty="0" smtClean="0"/>
              <a:t> imitation moqueuse de quelqu’un ou de ce qui pourrait être dit</a:t>
            </a:r>
          </a:p>
          <a:p>
            <a:pPr lvl="1"/>
            <a:r>
              <a:rPr lang="fr-CA" b="1" i="1" dirty="0" smtClean="0"/>
              <a:t>Absurdes : </a:t>
            </a:r>
            <a:r>
              <a:rPr lang="fr-CA" dirty="0" smtClean="0"/>
              <a:t>absence de logique et caractère imprévisible des propos</a:t>
            </a:r>
          </a:p>
          <a:p>
            <a:pPr lvl="1"/>
            <a:r>
              <a:rPr lang="fr-CA" b="1" i="1" dirty="0" smtClean="0"/>
              <a:t>Humour : </a:t>
            </a:r>
            <a:r>
              <a:rPr lang="fr-CA" dirty="0" smtClean="0"/>
              <a:t>Transformer la réalité pour en faire ressortir les aspects plaisants et inusités.</a:t>
            </a:r>
          </a:p>
          <a:p>
            <a:pPr lvl="1"/>
            <a:r>
              <a:rPr lang="fr-CA" b="1" i="1" dirty="0" smtClean="0"/>
              <a:t>Ironie :</a:t>
            </a:r>
            <a:r>
              <a:rPr lang="fr-CA" dirty="0" smtClean="0"/>
              <a:t> dénonce, critique indirectement, </a:t>
            </a:r>
          </a:p>
          <a:p>
            <a:pPr lvl="1"/>
            <a:r>
              <a:rPr lang="fr-CA" b="1" i="1" dirty="0" smtClean="0"/>
              <a:t>Caricature : </a:t>
            </a:r>
            <a:r>
              <a:rPr lang="fr-CA" dirty="0" smtClean="0"/>
              <a:t>fait rire en exagérant les défauts, les ridicules</a:t>
            </a:r>
            <a:endParaRPr lang="fr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5">
                    <a:lumMod val="75000"/>
                  </a:schemeClr>
                </a:solidFill>
                <a:latin typeface="AR CHRISTY" pitchFamily="2" charset="0"/>
              </a:rPr>
              <a:t>Exemple</a:t>
            </a:r>
            <a:endParaRPr lang="fr-CA" dirty="0">
              <a:solidFill>
                <a:schemeClr val="accent5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numCol="2">
            <a:noAutofit/>
          </a:bodyPr>
          <a:lstStyle/>
          <a:p>
            <a:r>
              <a:rPr lang="fr-FR" sz="1400" dirty="0" smtClean="0"/>
              <a:t>Ah ! Non ! C'est un peu court, jeune homme !</a:t>
            </a:r>
            <a:br>
              <a:rPr lang="fr-FR" sz="1400" dirty="0" smtClean="0"/>
            </a:br>
            <a:r>
              <a:rPr lang="fr-FR" sz="1400" dirty="0" smtClean="0"/>
              <a:t>On pouvait dire... oh ! Dieu ! ... bien des choses en somme...</a:t>
            </a:r>
            <a:br>
              <a:rPr lang="fr-FR" sz="1400" dirty="0" smtClean="0"/>
            </a:br>
            <a:r>
              <a:rPr lang="fr-FR" sz="1400" dirty="0" smtClean="0"/>
              <a:t>En variant le ton, —par exemple, tenez :</a:t>
            </a:r>
            <a:br>
              <a:rPr lang="fr-FR" sz="1400" dirty="0" smtClean="0"/>
            </a:br>
            <a:r>
              <a:rPr lang="fr-FR" sz="1400" dirty="0" smtClean="0"/>
              <a:t>Agressif : « moi, monsieur, si j'avais un tel nez,</a:t>
            </a:r>
            <a:br>
              <a:rPr lang="fr-FR" sz="1400" dirty="0" smtClean="0"/>
            </a:br>
            <a:r>
              <a:rPr lang="fr-FR" sz="1400" dirty="0" smtClean="0"/>
              <a:t>Il faudrait sur le champ que je me l'amputasse ! »</a:t>
            </a:r>
            <a:br>
              <a:rPr lang="fr-FR" sz="1400" dirty="0" smtClean="0"/>
            </a:br>
            <a:r>
              <a:rPr lang="fr-FR" sz="1400" dirty="0" smtClean="0"/>
              <a:t>Amical : « mais il doit tremper dans votre tasse :</a:t>
            </a:r>
            <a:br>
              <a:rPr lang="fr-FR" sz="1400" dirty="0" smtClean="0"/>
            </a:br>
            <a:r>
              <a:rPr lang="fr-FR" sz="1400" dirty="0" smtClean="0"/>
              <a:t>Pour boire, faites-vous fabriquer un hanap ! »</a:t>
            </a:r>
            <a:br>
              <a:rPr lang="fr-FR" sz="1400" dirty="0" smtClean="0"/>
            </a:br>
            <a:r>
              <a:rPr lang="fr-FR" sz="1400" dirty="0" smtClean="0"/>
              <a:t>Descriptif : « c'est un roc ! ... c'est un pic... c'est un cap </a:t>
            </a:r>
            <a:r>
              <a:rPr lang="fr-FR" sz="1400" dirty="0" smtClean="0"/>
              <a:t>! Que </a:t>
            </a:r>
            <a:r>
              <a:rPr lang="fr-FR" sz="1400" dirty="0" smtClean="0"/>
              <a:t>dis-je, c'est un cap ? ... c'est une péninsule ! »</a:t>
            </a:r>
            <a:br>
              <a:rPr lang="fr-FR" sz="1400" dirty="0" smtClean="0"/>
            </a:br>
            <a:r>
              <a:rPr lang="fr-FR" sz="1400" dirty="0" smtClean="0"/>
              <a:t>Curieux : « de quoi sert cette oblongue capsule ?</a:t>
            </a:r>
            <a:br>
              <a:rPr lang="fr-FR" sz="1400" dirty="0" smtClean="0"/>
            </a:br>
            <a:r>
              <a:rPr lang="fr-FR" sz="1400" dirty="0" smtClean="0"/>
              <a:t>D'écritoire, monsieur, ou de boîte à ciseaux ? »</a:t>
            </a:r>
            <a:br>
              <a:rPr lang="fr-FR" sz="1400" dirty="0" smtClean="0"/>
            </a:br>
            <a:r>
              <a:rPr lang="fr-FR" sz="1400" dirty="0" smtClean="0"/>
              <a:t>Gracieux : « aimez-vous à ce point les oiseaux</a:t>
            </a:r>
            <a:br>
              <a:rPr lang="fr-FR" sz="1400" dirty="0" smtClean="0"/>
            </a:br>
            <a:r>
              <a:rPr lang="fr-FR" sz="1400" dirty="0" smtClean="0"/>
              <a:t>Que paternellement vous vous préoccupâtes</a:t>
            </a:r>
            <a:br>
              <a:rPr lang="fr-FR" sz="1400" dirty="0" smtClean="0"/>
            </a:br>
            <a:r>
              <a:rPr lang="fr-FR" sz="1400" dirty="0" smtClean="0"/>
              <a:t>De tendre ce perchoir à leurs petites pattes ? »</a:t>
            </a:r>
            <a:br>
              <a:rPr lang="fr-FR" sz="1400" dirty="0" smtClean="0"/>
            </a:br>
            <a:r>
              <a:rPr lang="fr-FR" sz="1400" dirty="0" smtClean="0"/>
              <a:t>Truculent : « ça, monsieur, lorsque vous pétunez,</a:t>
            </a:r>
            <a:br>
              <a:rPr lang="fr-FR" sz="1400" dirty="0" smtClean="0"/>
            </a:br>
            <a:r>
              <a:rPr lang="fr-FR" sz="1400" dirty="0" smtClean="0"/>
              <a:t>La vapeur du tabac vous sort-elle du nez</a:t>
            </a:r>
            <a:br>
              <a:rPr lang="fr-FR" sz="1400" dirty="0" smtClean="0"/>
            </a:br>
            <a:r>
              <a:rPr lang="fr-FR" sz="1400" dirty="0" smtClean="0"/>
              <a:t>Sans qu'un voisin ne crie au feu de cheminée ? »</a:t>
            </a:r>
            <a:br>
              <a:rPr lang="fr-FR" sz="1400" dirty="0" smtClean="0"/>
            </a:br>
            <a:r>
              <a:rPr lang="fr-FR" sz="1400" dirty="0" smtClean="0"/>
              <a:t>Prévenant : « gardez-vous, votre tête entraînée</a:t>
            </a:r>
            <a:br>
              <a:rPr lang="fr-FR" sz="1400" dirty="0" smtClean="0"/>
            </a:br>
            <a:r>
              <a:rPr lang="fr-FR" sz="1400" dirty="0" smtClean="0"/>
              <a:t>Par ce poids, de tomber en avant sur le sol ! »</a:t>
            </a:r>
            <a:br>
              <a:rPr lang="fr-FR" sz="1400" dirty="0" smtClean="0"/>
            </a:br>
            <a:r>
              <a:rPr lang="fr-FR" sz="1400" dirty="0" smtClean="0"/>
              <a:t>Tendre : « faites-lui faire un petit parasol</a:t>
            </a:r>
            <a:br>
              <a:rPr lang="fr-FR" sz="1400" dirty="0" smtClean="0"/>
            </a:br>
            <a:r>
              <a:rPr lang="fr-FR" sz="1400" dirty="0" smtClean="0"/>
              <a:t>De peur que sa couleur au soleil ne se fane ! »</a:t>
            </a:r>
            <a:br>
              <a:rPr lang="fr-FR" sz="1400" dirty="0" smtClean="0"/>
            </a:br>
            <a:r>
              <a:rPr lang="fr-FR" sz="1400" dirty="0" smtClean="0"/>
              <a:t>Pédant : « l'animal seul, monsieur, qu'Aristophane</a:t>
            </a:r>
            <a:br>
              <a:rPr lang="fr-FR" sz="1400" dirty="0" smtClean="0"/>
            </a:br>
            <a:r>
              <a:rPr lang="fr-FR" sz="1400" dirty="0" smtClean="0"/>
              <a:t>Appelle </a:t>
            </a:r>
            <a:r>
              <a:rPr lang="fr-FR" sz="1400" dirty="0" err="1" smtClean="0"/>
              <a:t>hippocampelephantocamélos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Dut avoir sous le front tant de chair sur tant d'os </a:t>
            </a:r>
            <a:r>
              <a:rPr lang="fr-FR" sz="1400" dirty="0" smtClean="0"/>
              <a:t>!»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Cavalier : « quoi, l'ami, ce croc est à la mode ?</a:t>
            </a:r>
            <a:br>
              <a:rPr lang="fr-FR" sz="1400" dirty="0" smtClean="0"/>
            </a:br>
            <a:r>
              <a:rPr lang="fr-FR" sz="1400" dirty="0" smtClean="0"/>
              <a:t>Pour pendre son chapeau c'est vraiment très commode ! »</a:t>
            </a:r>
            <a:br>
              <a:rPr lang="fr-FR" sz="1400" dirty="0" smtClean="0"/>
            </a:br>
            <a:r>
              <a:rPr lang="fr-FR" sz="1400" dirty="0" smtClean="0"/>
              <a:t>Emphatique : « aucun vent ne peut, nez magistral,</a:t>
            </a:r>
            <a:br>
              <a:rPr lang="fr-FR" sz="1400" dirty="0" smtClean="0"/>
            </a:br>
            <a:r>
              <a:rPr lang="fr-FR" sz="1400" dirty="0" smtClean="0"/>
              <a:t>T'enrhumer tout entier, excepté le mistral ! »</a:t>
            </a:r>
            <a:br>
              <a:rPr lang="fr-FR" sz="1400" dirty="0" smtClean="0"/>
            </a:br>
            <a:r>
              <a:rPr lang="fr-FR" sz="1400" dirty="0" smtClean="0"/>
              <a:t>Dramatique : « c'est la Mer Rouge quand il </a:t>
            </a:r>
            <a:r>
              <a:rPr lang="fr-FR" sz="1400" dirty="0" smtClean="0"/>
              <a:t>saigne!»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Admiratif : « pour un parfumeur, quelle enseigne </a:t>
            </a:r>
            <a:r>
              <a:rPr lang="fr-FR" sz="1400" dirty="0" smtClean="0"/>
              <a:t>»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Lyrique : « est-ce une conque, êtes-vous un </a:t>
            </a:r>
            <a:r>
              <a:rPr lang="fr-FR" sz="1400" dirty="0" smtClean="0"/>
              <a:t>triton »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Naïf : « ce monument, quand le visite-t-on ? »</a:t>
            </a:r>
            <a:br>
              <a:rPr lang="fr-FR" sz="1400" dirty="0" smtClean="0"/>
            </a:br>
            <a:r>
              <a:rPr lang="fr-FR" sz="1400" dirty="0" smtClean="0"/>
              <a:t>Respectueux : « souffrez, monsieur, qu'on vous </a:t>
            </a:r>
            <a:r>
              <a:rPr lang="fr-FR" sz="1400" dirty="0" err="1" smtClean="0"/>
              <a:t>salue,C'</a:t>
            </a:r>
            <a:r>
              <a:rPr lang="fr-FR" sz="1400" dirty="0" smtClean="0"/>
              <a:t>est </a:t>
            </a:r>
            <a:r>
              <a:rPr lang="fr-FR" sz="1400" dirty="0" smtClean="0"/>
              <a:t>là ce qui s'appelle avoir pignon sur </a:t>
            </a:r>
            <a:r>
              <a:rPr lang="fr-FR" sz="1400" dirty="0" smtClean="0"/>
              <a:t>rue»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Campagnard : « hé, ardé ! C'est-y un nez ? </a:t>
            </a:r>
            <a:r>
              <a:rPr lang="fr-FR" sz="1400" dirty="0" err="1" smtClean="0"/>
              <a:t>Nanain</a:t>
            </a:r>
            <a:r>
              <a:rPr lang="fr-FR" sz="1400" dirty="0" smtClean="0"/>
              <a:t>!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C'est </a:t>
            </a:r>
            <a:r>
              <a:rPr lang="fr-FR" sz="1400" dirty="0" err="1" smtClean="0"/>
              <a:t>queuqu'navet</a:t>
            </a:r>
            <a:r>
              <a:rPr lang="fr-FR" sz="1400" dirty="0" smtClean="0"/>
              <a:t> géant ou ben </a:t>
            </a:r>
            <a:r>
              <a:rPr lang="fr-FR" sz="1400" dirty="0" err="1" smtClean="0"/>
              <a:t>queuqu'melon</a:t>
            </a:r>
            <a:r>
              <a:rPr lang="fr-FR" sz="1400" dirty="0" smtClean="0"/>
              <a:t> nain ! »</a:t>
            </a:r>
            <a:br>
              <a:rPr lang="fr-FR" sz="1400" dirty="0" smtClean="0"/>
            </a:br>
            <a:r>
              <a:rPr lang="fr-FR" sz="1400" dirty="0" smtClean="0"/>
              <a:t>Militaire : « pointez contre cavalerie ! »</a:t>
            </a:r>
            <a:br>
              <a:rPr lang="fr-FR" sz="1400" dirty="0" smtClean="0"/>
            </a:br>
            <a:r>
              <a:rPr lang="fr-FR" sz="1400" dirty="0" smtClean="0"/>
              <a:t>Pratique : « voulez-vous le mettre en loterie ?</a:t>
            </a:r>
            <a:br>
              <a:rPr lang="fr-FR" sz="1400" dirty="0" smtClean="0"/>
            </a:br>
            <a:r>
              <a:rPr lang="fr-FR" sz="1400" dirty="0" smtClean="0"/>
              <a:t>Assurément, monsieur, ce sera le gros lot ! »</a:t>
            </a:r>
            <a:br>
              <a:rPr lang="fr-FR" sz="1400" dirty="0" smtClean="0"/>
            </a:br>
            <a:endParaRPr lang="fr-CA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Respecte le schéma narratif</a:t>
            </a:r>
          </a:p>
          <a:p>
            <a:r>
              <a:rPr lang="fr-CA" dirty="0" smtClean="0"/>
              <a:t>Récit d’une certaine longueur</a:t>
            </a:r>
          </a:p>
          <a:p>
            <a:r>
              <a:rPr lang="fr-CA" dirty="0" smtClean="0"/>
              <a:t>Issu de la tradition orale</a:t>
            </a:r>
          </a:p>
          <a:p>
            <a:r>
              <a:rPr lang="fr-CA" dirty="0" smtClean="0"/>
              <a:t>Narrateur souvent omniscient</a:t>
            </a:r>
          </a:p>
          <a:p>
            <a:r>
              <a:rPr lang="fr-CA" dirty="0" smtClean="0"/>
              <a:t>Présence de dialogue</a:t>
            </a:r>
          </a:p>
          <a:p>
            <a:r>
              <a:rPr lang="fr-CA" dirty="0" smtClean="0"/>
              <a:t>Langue standard dans le récit et </a:t>
            </a:r>
          </a:p>
          <a:p>
            <a:pPr>
              <a:buNone/>
            </a:pPr>
            <a:r>
              <a:rPr lang="fr-CA" dirty="0"/>
              <a:t>	</a:t>
            </a:r>
            <a:r>
              <a:rPr lang="fr-CA" dirty="0" smtClean="0"/>
              <a:t>parfois familier dans les dialogues.</a:t>
            </a:r>
            <a:endParaRPr lang="fr-C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iner Hand ITC" pitchFamily="66" charset="0"/>
                <a:ea typeface="+mj-ea"/>
                <a:cs typeface="+mj-cs"/>
              </a:rPr>
              <a:t>La légende</a:t>
            </a:r>
            <a:endParaRPr kumimoji="0" lang="fr-CA" sz="6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iner Hand ITC" pitchFamily="66" charset="0"/>
              <a:ea typeface="+mj-ea"/>
              <a:cs typeface="+mj-cs"/>
            </a:endParaRPr>
          </a:p>
        </p:txBody>
      </p:sp>
      <p:pic>
        <p:nvPicPr>
          <p:cNvPr id="15364" name="Picture 4" descr="http://t1.gstatic.com/images?q=tbn:ANd9GcRyp5IyjndcBWttkLaf6Xm1PctvM96cpG7nAxwb9xLkP22Ig5LHsbqBXuI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9903" y="3429000"/>
            <a:ext cx="2544097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6000" b="1" dirty="0" smtClean="0">
                <a:solidFill>
                  <a:srgbClr val="C00000"/>
                </a:solidFill>
                <a:latin typeface="Viner Hand ITC" pitchFamily="66" charset="0"/>
              </a:rPr>
              <a:t>La légende</a:t>
            </a:r>
            <a:endParaRPr lang="fr-CA" sz="6000" b="1" dirty="0">
              <a:solidFill>
                <a:srgbClr val="C00000"/>
              </a:solidFill>
              <a:latin typeface="Viner Hand ITC" pitchFamily="66" charset="0"/>
            </a:endParaRPr>
          </a:p>
        </p:txBody>
      </p:sp>
      <p:pic>
        <p:nvPicPr>
          <p:cNvPr id="4100" name="Picture 4" descr="http://www.worldmag.com/images/content/despereau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2564904"/>
            <a:ext cx="2857500" cy="4000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fr-FR" sz="9600" dirty="0"/>
              <a:t>Elle contient souvent des faits véridiques (événements, lieux, personnages</a:t>
            </a:r>
            <a:r>
              <a:rPr lang="fr-FR" sz="9600" dirty="0" smtClean="0"/>
              <a:t>).</a:t>
            </a:r>
          </a:p>
          <a:p>
            <a:pPr lvl="0">
              <a:buNone/>
            </a:pPr>
            <a:endParaRPr lang="en-CA" sz="9600" dirty="0"/>
          </a:p>
          <a:p>
            <a:pPr lvl="0"/>
            <a:r>
              <a:rPr lang="fr-FR" sz="9600" dirty="0"/>
              <a:t>Ces faits sont déformés, amplifiés ou embellis par l’auteur ou l’auteure.</a:t>
            </a:r>
            <a:endParaRPr lang="en-CA" sz="9600" dirty="0"/>
          </a:p>
          <a:p>
            <a:pPr lvl="0"/>
            <a:endParaRPr lang="fr-FR" sz="9600" dirty="0" smtClean="0"/>
          </a:p>
          <a:p>
            <a:pPr lvl="0"/>
            <a:r>
              <a:rPr lang="fr-FR" sz="9600" dirty="0" smtClean="0"/>
              <a:t>C’est </a:t>
            </a:r>
            <a:r>
              <a:rPr lang="fr-FR" sz="9600" dirty="0"/>
              <a:t>un récit traditionnel contenant des éléments inventés par l’auteur ou </a:t>
            </a:r>
            <a:endParaRPr lang="fr-FR" sz="9600" dirty="0" smtClean="0"/>
          </a:p>
          <a:p>
            <a:pPr lvl="0">
              <a:buNone/>
            </a:pPr>
            <a:r>
              <a:rPr lang="fr-FR" sz="9600" dirty="0"/>
              <a:t>	</a:t>
            </a:r>
            <a:r>
              <a:rPr lang="fr-FR" sz="9600" dirty="0" smtClean="0"/>
              <a:t>l’auteure</a:t>
            </a:r>
            <a:r>
              <a:rPr lang="en-CA" sz="9600" dirty="0" smtClean="0"/>
              <a:t> </a:t>
            </a:r>
            <a:r>
              <a:rPr lang="fr-FR" sz="9600" dirty="0" smtClean="0"/>
              <a:t>(événements </a:t>
            </a:r>
            <a:r>
              <a:rPr lang="fr-FR" sz="9600" dirty="0"/>
              <a:t>ou personnages).</a:t>
            </a:r>
            <a:endParaRPr lang="en-CA" sz="9600" dirty="0"/>
          </a:p>
          <a:p>
            <a:pPr lvl="0"/>
            <a:endParaRPr lang="fr-FR" sz="9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Certaines légendes contiennent un ou plusieurs éléments merveilleux, tels que des personnages ou des objets aux pouvoirs magiques</a:t>
            </a:r>
            <a:r>
              <a:rPr lang="fr-FR" dirty="0" smtClean="0"/>
              <a:t>.</a:t>
            </a:r>
          </a:p>
          <a:p>
            <a:pPr lvl="0">
              <a:buNone/>
            </a:pPr>
            <a:endParaRPr lang="en-CA" dirty="0"/>
          </a:p>
          <a:p>
            <a:pPr>
              <a:lnSpc>
                <a:spcPct val="110000"/>
              </a:lnSpc>
            </a:pPr>
            <a:r>
              <a:rPr lang="fr-FR" dirty="0"/>
              <a:t>La légende nous dévoile le mode de vie, les croyances et les valeurs des </a:t>
            </a:r>
          </a:p>
          <a:p>
            <a:pPr>
              <a:lnSpc>
                <a:spcPct val="110000"/>
              </a:lnSpc>
              <a:buNone/>
            </a:pPr>
            <a:r>
              <a:rPr lang="fr-FR" dirty="0"/>
              <a:t>	gens d’une région en </a:t>
            </a:r>
          </a:p>
          <a:p>
            <a:pPr>
              <a:lnSpc>
                <a:spcPct val="110000"/>
              </a:lnSpc>
              <a:buNone/>
            </a:pPr>
            <a:r>
              <a:rPr lang="fr-FR" dirty="0"/>
              <a:t>	particulier à une époque </a:t>
            </a:r>
          </a:p>
          <a:p>
            <a:pPr>
              <a:lnSpc>
                <a:spcPct val="110000"/>
              </a:lnSpc>
              <a:buNone/>
            </a:pPr>
            <a:r>
              <a:rPr lang="fr-FR" dirty="0"/>
              <a:t>	</a:t>
            </a:r>
            <a:r>
              <a:rPr lang="fr-FR" dirty="0" smtClean="0"/>
              <a:t>donnée.</a:t>
            </a:r>
            <a:endParaRPr lang="fr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iner Hand ITC" pitchFamily="66" charset="0"/>
                <a:ea typeface="+mj-ea"/>
                <a:cs typeface="+mj-cs"/>
              </a:rPr>
              <a:t>La légende</a:t>
            </a:r>
            <a:endParaRPr kumimoji="0" lang="fr-CA" sz="6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iner Hand ITC" pitchFamily="66" charset="0"/>
              <a:ea typeface="+mj-ea"/>
              <a:cs typeface="+mj-cs"/>
            </a:endParaRPr>
          </a:p>
        </p:txBody>
      </p:sp>
      <p:pic>
        <p:nvPicPr>
          <p:cNvPr id="16386" name="Picture 2" descr="http://nessy.canalblog.com/images/Nes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2298" y="4365105"/>
            <a:ext cx="3451702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>
                <a:solidFill>
                  <a:schemeClr val="accent3">
                    <a:lumMod val="75000"/>
                  </a:schemeClr>
                </a:solidFill>
                <a:latin typeface="AR BLANCA" pitchFamily="2" charset="0"/>
              </a:rPr>
              <a:t>L’énonciation</a:t>
            </a:r>
            <a:endParaRPr lang="fr-CA" sz="5400" b="1" dirty="0">
              <a:solidFill>
                <a:schemeClr val="accent3">
                  <a:lumMod val="75000"/>
                </a:schemeClr>
              </a:solidFill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L’énonciation est l’acte de production d’un énoncé s’adressant à un destinataire dans des circonstances précises.</a:t>
            </a:r>
          </a:p>
          <a:p>
            <a:r>
              <a:rPr lang="fr-CA" dirty="0" smtClean="0"/>
              <a:t>Cela peut se faire à l’oral comme à l’écrit.</a:t>
            </a:r>
          </a:p>
          <a:p>
            <a:r>
              <a:rPr lang="fr-CA" dirty="0" smtClean="0"/>
              <a:t>Le destinataire sera donc celui qui recevra l’énonciation.</a:t>
            </a:r>
          </a:p>
          <a:p>
            <a:r>
              <a:rPr lang="fr-CA" dirty="0" smtClean="0"/>
              <a:t>L’acte d’énonciation permet d’identifier qui par à qui, il met en relation des actants.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>
                <a:solidFill>
                  <a:schemeClr val="accent3">
                    <a:lumMod val="75000"/>
                  </a:schemeClr>
                </a:solidFill>
                <a:latin typeface="AR BLANCA" pitchFamily="2" charset="0"/>
              </a:rPr>
              <a:t>Énonciateur et destinataire</a:t>
            </a:r>
            <a:endParaRPr lang="fr-CA" sz="5400" b="1" dirty="0">
              <a:solidFill>
                <a:schemeClr val="accent3">
                  <a:lumMod val="75000"/>
                </a:schemeClr>
              </a:solidFill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y a donc un énonciateur: celui qui parle</a:t>
            </a:r>
          </a:p>
          <a:p>
            <a:pPr lvl="1"/>
            <a:r>
              <a:rPr lang="fr-CA" dirty="0" smtClean="0"/>
              <a:t>Il peut aussi être appelé émetteur ou locuteur</a:t>
            </a:r>
          </a:p>
          <a:p>
            <a:r>
              <a:rPr lang="fr-CA" dirty="0" smtClean="0"/>
              <a:t>Il y a aussi le destinataire: celui qui reçoit les dires de l’énonciateur</a:t>
            </a:r>
          </a:p>
          <a:p>
            <a:pPr lvl="1"/>
            <a:r>
              <a:rPr lang="fr-CA" dirty="0" smtClean="0"/>
              <a:t>Il peut aussi être appelé interlocuteur, auditeur (à l’oral) et lecteur (à l’écrit)</a:t>
            </a:r>
          </a:p>
          <a:p>
            <a:pPr lvl="1"/>
            <a:r>
              <a:rPr lang="fr-CA" dirty="0" smtClean="0"/>
              <a:t>Il peut être multiple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>
                <a:solidFill>
                  <a:schemeClr val="accent3">
                    <a:lumMod val="75000"/>
                  </a:schemeClr>
                </a:solidFill>
                <a:latin typeface="AR BLANCA" pitchFamily="2" charset="0"/>
              </a:rPr>
              <a:t>Circonstants</a:t>
            </a:r>
            <a:endParaRPr lang="fr-CA" sz="5400" b="1" dirty="0">
              <a:solidFill>
                <a:schemeClr val="accent3">
                  <a:lumMod val="75000"/>
                </a:schemeClr>
              </a:solidFill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Circonstants de lieu : les lieux de l’énonciation, l’endroit où l’énonciateur parle ou écrit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Circonstants de temps : le moment de l’énonciation, le moment où l’énonciateur parle ou écrit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>
                <a:solidFill>
                  <a:schemeClr val="accent3">
                    <a:lumMod val="75000"/>
                  </a:schemeClr>
                </a:solidFill>
                <a:latin typeface="AR BLANCA" pitchFamily="2" charset="0"/>
              </a:rPr>
              <a:t>Indices de l’énonciation</a:t>
            </a:r>
            <a:endParaRPr lang="fr-CA" sz="5400" b="1" dirty="0">
              <a:solidFill>
                <a:schemeClr val="accent3">
                  <a:lumMod val="75000"/>
                </a:schemeClr>
              </a:solidFill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bien comprendre un texte, il est bien important de saisir le contexte de celui-ci.</a:t>
            </a:r>
          </a:p>
          <a:p>
            <a:endParaRPr lang="fr-CA" dirty="0"/>
          </a:p>
          <a:p>
            <a:pPr lvl="1"/>
            <a:r>
              <a:rPr lang="fr-CA" dirty="0" smtClean="0"/>
              <a:t>Il faut déterminer qui parle, à qui il s’adresse et dans quelles circonstances. Ainsi, le même message pourrait ne pas être interprété de la même façon. (voir exemple)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>
                <a:solidFill>
                  <a:schemeClr val="accent3">
                    <a:lumMod val="75000"/>
                  </a:schemeClr>
                </a:solidFill>
                <a:latin typeface="AR BLANCA" pitchFamily="2" charset="0"/>
              </a:rPr>
              <a:t>Exemple</a:t>
            </a:r>
            <a:endParaRPr lang="fr-CA" sz="5400" b="1" dirty="0">
              <a:solidFill>
                <a:schemeClr val="accent3">
                  <a:lumMod val="75000"/>
                </a:schemeClr>
              </a:solidFill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CA" dirty="0" smtClean="0"/>
              <a:t>« Rendez-vous, ici, demain, à la même heure. »</a:t>
            </a:r>
          </a:p>
          <a:p>
            <a:pPr algn="ctr">
              <a:buNone/>
            </a:pPr>
            <a:endParaRPr lang="fr-CA" dirty="0" smtClean="0"/>
          </a:p>
          <a:p>
            <a:r>
              <a:rPr lang="fr-CA" dirty="0" smtClean="0"/>
              <a:t>Si une personne le dit à une autre oralement, on en comprend le sens, mais si on retrouve un bout de papier sans date, sans noms, sans heure, il sera difficile de bien comprendre le message.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</TotalTime>
  <Words>610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</vt:lpstr>
      <vt:lpstr>Slide 2</vt:lpstr>
      <vt:lpstr>La légende</vt:lpstr>
      <vt:lpstr>Slide 4</vt:lpstr>
      <vt:lpstr>L’énonciation</vt:lpstr>
      <vt:lpstr>Énonciateur et destinataire</vt:lpstr>
      <vt:lpstr>Circonstants</vt:lpstr>
      <vt:lpstr>Indices de l’énonciation</vt:lpstr>
      <vt:lpstr>Exemple</vt:lpstr>
      <vt:lpstr>Ton</vt:lpstr>
      <vt:lpstr>Les tons</vt:lpstr>
      <vt:lpstr>Slide 12</vt:lpstr>
      <vt:lpstr>Slide 13</vt:lpstr>
      <vt:lpstr>Slide 14</vt:lpstr>
      <vt:lpstr>Exemple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Catherine</dc:creator>
  <cp:lastModifiedBy>Catherine</cp:lastModifiedBy>
  <cp:revision>12</cp:revision>
  <dcterms:created xsi:type="dcterms:W3CDTF">2011-09-26T02:28:40Z</dcterms:created>
  <dcterms:modified xsi:type="dcterms:W3CDTF">2011-09-26T11:56:49Z</dcterms:modified>
</cp:coreProperties>
</file>