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01ACC-1B6F-4217-9A44-08ADE93FFCCE}" type="datetimeFigureOut">
              <a:rPr lang="fr-CA" smtClean="0"/>
              <a:pPr/>
              <a:t>2011-09-07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AD823-5340-4C33-A0E9-FBE042D62F09}" type="slidenum">
              <a:rPr lang="fr-CA" smtClean="0"/>
              <a:pPr/>
              <a:t>‹#›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.alloprof.qc.ca/PagesAnonymes/DisplayFiches.aspx?ID=30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Révision</a:t>
            </a:r>
            <a:r>
              <a:rPr lang="en-CA" dirty="0" smtClean="0"/>
              <a:t> 2e </a:t>
            </a:r>
            <a:r>
              <a:rPr lang="en-CA" dirty="0" err="1" smtClean="0"/>
              <a:t>secondaire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narratif</a:t>
            </a:r>
            <a:endParaRPr lang="en-CA" dirty="0" smtClean="0"/>
          </a:p>
          <a:p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descriptif</a:t>
            </a:r>
            <a:endParaRPr lang="en-CA" dirty="0" smtClean="0"/>
          </a:p>
          <a:p>
            <a:r>
              <a:rPr lang="en-CA" dirty="0" err="1" smtClean="0"/>
              <a:t>Grammaire</a:t>
            </a:r>
            <a:endParaRPr lang="en-C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</a:t>
            </a:r>
            <a:r>
              <a:rPr lang="fr-CA" dirty="0" smtClean="0"/>
              <a:t>onclusion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Résumer les idées principales du texte</a:t>
            </a:r>
          </a:p>
          <a:p>
            <a:endParaRPr lang="fr-CA" dirty="0" smtClean="0"/>
          </a:p>
          <a:p>
            <a:r>
              <a:rPr lang="fr-CA" dirty="0" smtClean="0"/>
              <a:t>Ouverture du sujet, faire un lien avec un autre sujet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Grammaire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phrase de base</a:t>
            </a:r>
          </a:p>
          <a:p>
            <a:r>
              <a:rPr lang="fr-CA" dirty="0" smtClean="0"/>
              <a:t>Formes et types de phrase</a:t>
            </a:r>
          </a:p>
          <a:p>
            <a:r>
              <a:rPr lang="fr-CA" dirty="0" smtClean="0"/>
              <a:t>Les groupes constituants de la phrase</a:t>
            </a:r>
          </a:p>
          <a:p>
            <a:r>
              <a:rPr lang="fr-CA" dirty="0" smtClean="0"/>
              <a:t>Les fonctions des différents groupes constituants de la phrase</a:t>
            </a:r>
          </a:p>
          <a:p>
            <a:r>
              <a:rPr lang="fr-CA" dirty="0" smtClean="0"/>
              <a:t>Subordonnée relative</a:t>
            </a:r>
          </a:p>
          <a:p>
            <a:r>
              <a:rPr lang="fr-CA" dirty="0" smtClean="0"/>
              <a:t>Reprise d’information</a:t>
            </a:r>
          </a:p>
          <a:p>
            <a:r>
              <a:rPr lang="fr-CA" dirty="0" smtClean="0"/>
              <a:t>Champ lexical</a:t>
            </a:r>
          </a:p>
          <a:p>
            <a:r>
              <a:rPr lang="fr-CA" dirty="0" smtClean="0"/>
              <a:t>Utilisation de la virgule (détachement)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Phrase de base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3600" dirty="0" smtClean="0"/>
          </a:p>
          <a:p>
            <a:r>
              <a:rPr lang="fr-CA" sz="3600" dirty="0" err="1" smtClean="0">
                <a:solidFill>
                  <a:srgbClr val="FFC000"/>
                </a:solidFill>
              </a:rPr>
              <a:t>GnS</a:t>
            </a:r>
            <a:r>
              <a:rPr lang="fr-CA" sz="3600" dirty="0" smtClean="0"/>
              <a:t> + </a:t>
            </a:r>
            <a:r>
              <a:rPr lang="fr-CA" sz="3600" dirty="0" err="1" smtClean="0">
                <a:solidFill>
                  <a:srgbClr val="FF0000"/>
                </a:solidFill>
              </a:rPr>
              <a:t>Gv</a:t>
            </a:r>
            <a:r>
              <a:rPr lang="fr-CA" sz="3600" dirty="0" smtClean="0"/>
              <a:t> + </a:t>
            </a:r>
            <a:r>
              <a:rPr lang="fr-CA" sz="3600" dirty="0" err="1" smtClean="0">
                <a:solidFill>
                  <a:srgbClr val="00B050"/>
                </a:solidFill>
              </a:rPr>
              <a:t>GCompl</a:t>
            </a:r>
            <a:r>
              <a:rPr lang="fr-CA" sz="3600" dirty="0" smtClean="0">
                <a:solidFill>
                  <a:srgbClr val="00B050"/>
                </a:solidFill>
              </a:rPr>
              <a:t> de P. </a:t>
            </a:r>
            <a:r>
              <a:rPr lang="fr-CA" sz="3600" dirty="0" smtClean="0"/>
              <a:t>(facultatif)</a:t>
            </a:r>
          </a:p>
          <a:p>
            <a:endParaRPr lang="fr-CA" sz="3600" dirty="0" smtClean="0"/>
          </a:p>
          <a:p>
            <a:r>
              <a:rPr lang="fr-CA" sz="3600" dirty="0" smtClean="0"/>
              <a:t>Type déclarative, forme active, positive, personnelle, neutre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Formes et types de phrase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Négative</a:t>
            </a:r>
          </a:p>
          <a:p>
            <a:r>
              <a:rPr lang="fr-CA" dirty="0" smtClean="0"/>
              <a:t>Passive</a:t>
            </a:r>
          </a:p>
          <a:p>
            <a:r>
              <a:rPr lang="fr-CA" dirty="0" smtClean="0"/>
              <a:t>Impersonnelle</a:t>
            </a:r>
          </a:p>
          <a:p>
            <a:r>
              <a:rPr lang="fr-CA" dirty="0" smtClean="0"/>
              <a:t>Emphatique</a:t>
            </a:r>
          </a:p>
          <a:p>
            <a:endParaRPr lang="fr-CA" dirty="0" smtClean="0"/>
          </a:p>
          <a:p>
            <a:r>
              <a:rPr lang="fr-CA" dirty="0" smtClean="0"/>
              <a:t>Déclarative</a:t>
            </a:r>
          </a:p>
          <a:p>
            <a:r>
              <a:rPr lang="fr-CA" dirty="0" smtClean="0"/>
              <a:t>Interrogative</a:t>
            </a:r>
          </a:p>
          <a:p>
            <a:r>
              <a:rPr lang="fr-CA" dirty="0" smtClean="0"/>
              <a:t>Exclamative</a:t>
            </a:r>
          </a:p>
          <a:p>
            <a:r>
              <a:rPr lang="fr-CA" dirty="0" smtClean="0"/>
              <a:t>Impérative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Propre</a:t>
            </a:r>
          </a:p>
          <a:p>
            <a:r>
              <a:rPr lang="fr-CA" dirty="0" err="1" smtClean="0"/>
              <a:t>Détermiant</a:t>
            </a:r>
            <a:r>
              <a:rPr lang="fr-CA" dirty="0" smtClean="0"/>
              <a:t> + nom commun</a:t>
            </a:r>
          </a:p>
          <a:p>
            <a:r>
              <a:rPr lang="fr-CA" dirty="0" err="1" smtClean="0"/>
              <a:t>Dét</a:t>
            </a:r>
            <a:r>
              <a:rPr lang="fr-CA" dirty="0" smtClean="0"/>
              <a:t> + nom + </a:t>
            </a:r>
            <a:r>
              <a:rPr lang="fr-CA" dirty="0" err="1" smtClean="0"/>
              <a:t>adj</a:t>
            </a:r>
            <a:endParaRPr lang="fr-CA" dirty="0" smtClean="0"/>
          </a:p>
          <a:p>
            <a:r>
              <a:rPr lang="fr-CA" dirty="0" smtClean="0"/>
              <a:t>Pronom</a:t>
            </a:r>
          </a:p>
          <a:p>
            <a:r>
              <a:rPr lang="fr-CA" dirty="0" err="1" smtClean="0"/>
              <a:t>Etc</a:t>
            </a:r>
            <a:r>
              <a:rPr lang="fr-CA" dirty="0" smtClean="0"/>
              <a:t>…</a:t>
            </a:r>
          </a:p>
          <a:p>
            <a:endParaRPr lang="fr-CA" dirty="0" smtClean="0"/>
          </a:p>
          <a:p>
            <a:r>
              <a:rPr lang="fr-CA" dirty="0" smtClean="0"/>
              <a:t>Fonctions : Sujet de P, complément de P, complément direct du V, complément du N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GV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Verbe conjugué</a:t>
            </a:r>
          </a:p>
          <a:p>
            <a:r>
              <a:rPr lang="fr-CA" dirty="0" smtClean="0"/>
              <a:t>Verbe conjugué + expansion</a:t>
            </a:r>
          </a:p>
          <a:p>
            <a:r>
              <a:rPr lang="fr-CA" dirty="0" smtClean="0"/>
              <a:t>Auxiliaire + participe passé</a:t>
            </a:r>
          </a:p>
          <a:p>
            <a:r>
              <a:rPr lang="fr-CA" dirty="0" smtClean="0"/>
              <a:t>Auxiliaire + participe passé + expansion</a:t>
            </a:r>
          </a:p>
          <a:p>
            <a:endParaRPr lang="fr-CA" dirty="0" smtClean="0"/>
          </a:p>
          <a:p>
            <a:r>
              <a:rPr lang="fr-CA" dirty="0" smtClean="0"/>
              <a:t>Fonction : Prédicat de phrase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GAdj</a:t>
            </a:r>
            <a:r>
              <a:rPr lang="fr-CA" dirty="0" smtClean="0"/>
              <a:t> et </a:t>
            </a:r>
            <a:r>
              <a:rPr lang="fr-CA" dirty="0" err="1" smtClean="0"/>
              <a:t>GAdv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Adjectif</a:t>
            </a:r>
          </a:p>
          <a:p>
            <a:r>
              <a:rPr lang="fr-CA" dirty="0" err="1" smtClean="0"/>
              <a:t>Adj</a:t>
            </a:r>
            <a:r>
              <a:rPr lang="fr-CA" dirty="0" smtClean="0"/>
              <a:t> </a:t>
            </a:r>
            <a:r>
              <a:rPr lang="en-CA" dirty="0" smtClean="0"/>
              <a:t>+ expansion (</a:t>
            </a:r>
            <a:r>
              <a:rPr lang="en-CA" dirty="0" err="1" smtClean="0"/>
              <a:t>Gprep</a:t>
            </a:r>
            <a:r>
              <a:rPr lang="en-CA" dirty="0" smtClean="0"/>
              <a:t>, Sub. </a:t>
            </a:r>
            <a:r>
              <a:rPr lang="en-CA" dirty="0" err="1" smtClean="0"/>
              <a:t>Compl</a:t>
            </a:r>
            <a:r>
              <a:rPr lang="en-CA" dirty="0" smtClean="0"/>
              <a:t>.)</a:t>
            </a:r>
            <a:endParaRPr lang="fr-CA" dirty="0" smtClean="0"/>
          </a:p>
          <a:p>
            <a:r>
              <a:rPr lang="fr-CA" dirty="0" smtClean="0"/>
              <a:t>Adverbe + Adjectif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Adverbe</a:t>
            </a:r>
          </a:p>
          <a:p>
            <a:r>
              <a:rPr lang="fr-CA" dirty="0" smtClean="0"/>
              <a:t>Adverbe + Adverbe</a:t>
            </a:r>
          </a:p>
          <a:p>
            <a:endParaRPr lang="fr-CA" dirty="0" smtClean="0"/>
          </a:p>
          <a:p>
            <a:r>
              <a:rPr lang="fr-CA" dirty="0" smtClean="0"/>
              <a:t>Fonction : complément du nom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GCompl</a:t>
            </a:r>
            <a:r>
              <a:rPr lang="fr-CA" dirty="0" smtClean="0"/>
              <a:t> de P.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GN</a:t>
            </a:r>
          </a:p>
          <a:p>
            <a:r>
              <a:rPr lang="fr-CA" dirty="0" err="1" smtClean="0"/>
              <a:t>GAdj</a:t>
            </a:r>
            <a:endParaRPr lang="fr-CA" dirty="0" smtClean="0"/>
          </a:p>
          <a:p>
            <a:r>
              <a:rPr lang="fr-CA" dirty="0" err="1" smtClean="0"/>
              <a:t>GPrép</a:t>
            </a:r>
            <a:endParaRPr lang="fr-CA" dirty="0" smtClean="0"/>
          </a:p>
          <a:p>
            <a:r>
              <a:rPr lang="fr-CA" dirty="0" smtClean="0"/>
              <a:t>Subordonnée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Déplaçable</a:t>
            </a:r>
          </a:p>
          <a:p>
            <a:r>
              <a:rPr lang="fr-CA" dirty="0" smtClean="0"/>
              <a:t>Effaçable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Subordonnée Relative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Subordonnant  (qui, que, dont, laquelle, lequel, etc.) + expansion</a:t>
            </a:r>
          </a:p>
          <a:p>
            <a:endParaRPr lang="fr-CA" dirty="0" smtClean="0"/>
          </a:p>
          <a:p>
            <a:r>
              <a:rPr lang="fr-CA" dirty="0" smtClean="0"/>
              <a:t>Fonction : Complément du nom</a:t>
            </a:r>
            <a:endParaRPr lang="fr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Reprise de l’information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 un pronom</a:t>
            </a:r>
          </a:p>
          <a:p>
            <a:r>
              <a:rPr lang="fr-CA" dirty="0" smtClean="0"/>
              <a:t>Par un synonyme</a:t>
            </a:r>
          </a:p>
          <a:p>
            <a:r>
              <a:rPr lang="fr-CA" dirty="0" smtClean="0"/>
              <a:t>Par un terme générique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Narratif</a:t>
            </a:r>
            <a:r>
              <a:rPr lang="en-CA" dirty="0" smtClean="0"/>
              <a:t>	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sz="4000" dirty="0" smtClean="0"/>
              <a:t>Tous les genres de textes narratifs respectent d’une façon ou d’une autre le schéma.</a:t>
            </a:r>
          </a:p>
          <a:p>
            <a:r>
              <a:rPr lang="fr-CA" sz="4000" b="1" dirty="0" smtClean="0">
                <a:solidFill>
                  <a:srgbClr val="FFC000"/>
                </a:solidFill>
              </a:rPr>
              <a:t>Situation initiale :</a:t>
            </a:r>
            <a:r>
              <a:rPr lang="fr-CA" sz="4000" b="1" dirty="0" smtClean="0"/>
              <a:t> </a:t>
            </a:r>
            <a:r>
              <a:rPr lang="fr-CA" sz="4000" dirty="0" smtClean="0"/>
              <a:t>Le personnage vit une situation normale où tout est en équilibre. Les éléments suivants doivent faire partie de la situation initiale : la </a:t>
            </a:r>
            <a:r>
              <a:rPr lang="fr-CA" sz="4000" b="1" dirty="0" smtClean="0"/>
              <a:t>description du héros</a:t>
            </a:r>
            <a:r>
              <a:rPr lang="fr-CA" sz="4000" dirty="0" smtClean="0"/>
              <a:t> (quelques caractéristiques physiques et psychologiques), le </a:t>
            </a:r>
            <a:r>
              <a:rPr lang="fr-CA" sz="4000" b="1" dirty="0" smtClean="0"/>
              <a:t>lieu</a:t>
            </a:r>
            <a:r>
              <a:rPr lang="fr-CA" sz="4000" dirty="0" smtClean="0"/>
              <a:t> et </a:t>
            </a:r>
            <a:r>
              <a:rPr lang="fr-CA" sz="4000" b="1" dirty="0" smtClean="0"/>
              <a:t>temps de départ</a:t>
            </a:r>
            <a:r>
              <a:rPr lang="fr-CA" sz="4000" dirty="0" smtClean="0"/>
              <a:t>, la </a:t>
            </a:r>
            <a:r>
              <a:rPr lang="fr-CA" sz="4000" b="1" dirty="0" smtClean="0"/>
              <a:t>situation du héros</a:t>
            </a:r>
            <a:r>
              <a:rPr lang="fr-CA" sz="4000" dirty="0" smtClean="0"/>
              <a:t>.</a:t>
            </a:r>
          </a:p>
          <a:p>
            <a:r>
              <a:rPr lang="fr-CA" sz="4000" b="1" dirty="0" smtClean="0">
                <a:solidFill>
                  <a:srgbClr val="FFC000"/>
                </a:solidFill>
              </a:rPr>
              <a:t>Élément déclencheur : </a:t>
            </a:r>
            <a:r>
              <a:rPr lang="fr-CA" sz="4000" dirty="0" smtClean="0"/>
              <a:t>Est un événement ou un personnage qui vient perturber la situation d’équilibre. C’est le déclenchement de la quête du personnage principal, qui cherche à retrouver une situation d’équilibre. </a:t>
            </a:r>
            <a:r>
              <a:rPr lang="en-CA" sz="4000" dirty="0" err="1" smtClean="0"/>
              <a:t>L’élément</a:t>
            </a:r>
            <a:r>
              <a:rPr lang="en-CA" sz="4000" dirty="0" smtClean="0"/>
              <a:t> </a:t>
            </a:r>
            <a:r>
              <a:rPr lang="en-CA" sz="4000" dirty="0" err="1" smtClean="0"/>
              <a:t>déclencheur</a:t>
            </a:r>
            <a:r>
              <a:rPr lang="en-CA" sz="4000" dirty="0" smtClean="0"/>
              <a:t> </a:t>
            </a:r>
            <a:r>
              <a:rPr lang="en-CA" sz="4000" dirty="0" err="1" smtClean="0"/>
              <a:t>engendre</a:t>
            </a:r>
            <a:r>
              <a:rPr lang="en-CA" sz="4000" dirty="0" smtClean="0"/>
              <a:t> la « mission » du </a:t>
            </a:r>
            <a:r>
              <a:rPr lang="en-CA" sz="4000" dirty="0" err="1" smtClean="0"/>
              <a:t>héros</a:t>
            </a:r>
            <a:r>
              <a:rPr lang="en-CA" sz="4000" dirty="0" smtClean="0"/>
              <a:t>.</a:t>
            </a:r>
            <a:endParaRPr lang="fr-CA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Champ lexical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Ensemble de mot pouvant être utilisés pour parler  d’un autre mot en particulier</a:t>
            </a:r>
            <a:endParaRPr lang="fr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Utilisation de la virgule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marquer un détachement</a:t>
            </a:r>
          </a:p>
          <a:p>
            <a:endParaRPr lang="fr-CA" dirty="0" smtClean="0"/>
          </a:p>
          <a:p>
            <a:r>
              <a:rPr lang="fr-CA" dirty="0" smtClean="0"/>
              <a:t>Pour détacher un complément de P</a:t>
            </a:r>
          </a:p>
          <a:p>
            <a:r>
              <a:rPr lang="fr-CA" dirty="0" smtClean="0"/>
              <a:t>Pour détacher un complément du nom </a:t>
            </a:r>
            <a:r>
              <a:rPr lang="fr-CA" smtClean="0"/>
              <a:t>ou pronom</a:t>
            </a:r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FFC000"/>
                </a:solidFill>
              </a:rPr>
              <a:t>Déroulement (péripéties) : </a:t>
            </a:r>
            <a:r>
              <a:rPr lang="fr-CA" dirty="0" smtClean="0"/>
              <a:t>Est constitué des diverses péripéties (actions, événements) qui permettent au personnage de poursuivre sa quête.</a:t>
            </a:r>
          </a:p>
          <a:p>
            <a:r>
              <a:rPr lang="fr-CA" b="1" dirty="0" smtClean="0">
                <a:solidFill>
                  <a:srgbClr val="FFC000"/>
                </a:solidFill>
              </a:rPr>
              <a:t>Dénouement : </a:t>
            </a:r>
            <a:r>
              <a:rPr lang="fr-CA" dirty="0" smtClean="0"/>
              <a:t>Est le moment où le personnage réussit ou échoue sa mission.</a:t>
            </a:r>
          </a:p>
          <a:p>
            <a:r>
              <a:rPr lang="fr-CA" b="1" dirty="0" smtClean="0">
                <a:solidFill>
                  <a:srgbClr val="FFC000"/>
                </a:solidFill>
              </a:rPr>
              <a:t>Situation finale : </a:t>
            </a:r>
            <a:r>
              <a:rPr lang="fr-CA" dirty="0" smtClean="0"/>
              <a:t>Est le moment où l’équilibre est rétabli. Le personnage a retrouvé sa situation de départ ou vit une nouvelle situation.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100" dirty="0" smtClean="0"/>
              <a:t>Le narrateur transmet l’histoire à son lecteur ou à son auditeur. C’est le narrateur qui organise le récit, raconte les évènements et porte parfois un jugement sur les personnages. Il établit parfois une relation avec le </a:t>
            </a:r>
            <a:r>
              <a:rPr lang="fr-CA" sz="2100" dirty="0" smtClean="0">
                <a:hlinkClick r:id="rId2"/>
              </a:rPr>
              <a:t>destinataire</a:t>
            </a:r>
            <a:r>
              <a:rPr lang="fr-CA" sz="2100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Type de </a:t>
            </a:r>
            <a:r>
              <a:rPr lang="en-CA" dirty="0" err="1" smtClean="0"/>
              <a:t>narrateur</a:t>
            </a:r>
            <a:endParaRPr lang="en-CA" dirty="0" smtClean="0"/>
          </a:p>
          <a:p>
            <a:pPr lvl="2"/>
            <a:r>
              <a:rPr lang="en-CA" dirty="0" smtClean="0"/>
              <a:t>Participant (</a:t>
            </a:r>
            <a:r>
              <a:rPr lang="en-CA" dirty="0" err="1" smtClean="0"/>
              <a:t>héro</a:t>
            </a:r>
            <a:r>
              <a:rPr lang="en-CA" dirty="0" smtClean="0"/>
              <a:t>/</a:t>
            </a:r>
            <a:r>
              <a:rPr lang="en-CA" dirty="0" err="1" smtClean="0"/>
              <a:t>personnage</a:t>
            </a:r>
            <a:r>
              <a:rPr lang="en-CA" dirty="0" smtClean="0"/>
              <a:t> principal)</a:t>
            </a:r>
          </a:p>
          <a:p>
            <a:pPr lvl="2"/>
            <a:r>
              <a:rPr lang="en-CA" dirty="0" smtClean="0"/>
              <a:t>Omniscient (</a:t>
            </a:r>
            <a:r>
              <a:rPr lang="en-CA" dirty="0" err="1" smtClean="0"/>
              <a:t>Dieu</a:t>
            </a:r>
            <a:r>
              <a:rPr lang="en-CA" dirty="0" smtClean="0"/>
              <a:t>)</a:t>
            </a:r>
          </a:p>
          <a:p>
            <a:pPr lvl="2"/>
            <a:r>
              <a:rPr lang="en-CA" dirty="0" err="1" smtClean="0"/>
              <a:t>Témoin</a:t>
            </a:r>
            <a:r>
              <a:rPr lang="en-CA" dirty="0" smtClean="0"/>
              <a:t> (</a:t>
            </a:r>
            <a:r>
              <a:rPr lang="en-CA" dirty="0" err="1" smtClean="0"/>
              <a:t>personnage</a:t>
            </a:r>
            <a:r>
              <a:rPr lang="en-CA" dirty="0" smtClean="0"/>
              <a:t> </a:t>
            </a:r>
            <a:r>
              <a:rPr lang="en-CA" dirty="0" err="1" smtClean="0"/>
              <a:t>autre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le </a:t>
            </a:r>
            <a:r>
              <a:rPr lang="en-CA" dirty="0" err="1" smtClean="0"/>
              <a:t>personnage</a:t>
            </a:r>
            <a:r>
              <a:rPr lang="en-CA" dirty="0" smtClean="0"/>
              <a:t> principal)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personnages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Pour compléter ce schéma, il est aussi intéressant de dresser un portrait des personnages principaux et secondaires.</a:t>
            </a:r>
            <a:br>
              <a:rPr lang="fr-CA" dirty="0" smtClean="0"/>
            </a:br>
            <a:r>
              <a:rPr lang="fr-CA" dirty="0" smtClean="0"/>
              <a:t> </a:t>
            </a:r>
            <a:br>
              <a:rPr lang="fr-CA" dirty="0" smtClean="0"/>
            </a:br>
            <a:r>
              <a:rPr lang="fr-CA" b="1" dirty="0" smtClean="0"/>
              <a:t>Le personnage principal, aussi appelé le protagoniste, est le personnage autour duquel l’histoire évolue. C’est souvent le héros.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 </a:t>
            </a:r>
            <a:br>
              <a:rPr lang="fr-CA" dirty="0" smtClean="0"/>
            </a:br>
            <a:r>
              <a:rPr lang="fr-CA" b="1" dirty="0" smtClean="0"/>
              <a:t>Les personnages secondaires sont tous les personnages importants qui ont une influence sur le déroulement de l’histoire. Ils sont des adjuvants ou des opposants.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 </a:t>
            </a:r>
            <a:br>
              <a:rPr lang="fr-CA" dirty="0" smtClean="0"/>
            </a:br>
            <a:r>
              <a:rPr lang="fr-CA" dirty="0" smtClean="0"/>
              <a:t>Pour faire l’analyse des personnages, il faut se poser les questions suivantes : quelles sont leurs caractéristiques, leurs traits de caractère, leurs buts, leur rôle dans l’histoire?</a:t>
            </a:r>
            <a:br>
              <a:rPr lang="fr-CA" dirty="0" smtClean="0"/>
            </a:br>
            <a:r>
              <a:rPr lang="fr-CA" dirty="0" smtClean="0"/>
              <a:t> 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peuvent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décrit</a:t>
            </a:r>
            <a:r>
              <a:rPr lang="en-CA" dirty="0" smtClean="0"/>
              <a:t> </a:t>
            </a:r>
            <a:r>
              <a:rPr lang="en-CA" dirty="0" err="1" smtClean="0"/>
              <a:t>physiquement</a:t>
            </a:r>
            <a:r>
              <a:rPr lang="en-CA" dirty="0" smtClean="0"/>
              <a:t>, </a:t>
            </a:r>
            <a:r>
              <a:rPr lang="en-CA" dirty="0" err="1" smtClean="0"/>
              <a:t>mais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</a:t>
            </a:r>
            <a:r>
              <a:rPr lang="en-CA" dirty="0" err="1" smtClean="0"/>
              <a:t>psychologiquement</a:t>
            </a:r>
            <a:r>
              <a:rPr lang="en-CA" dirty="0" smtClean="0"/>
              <a:t> et </a:t>
            </a:r>
            <a:r>
              <a:rPr lang="en-CA" dirty="0" err="1" smtClean="0"/>
              <a:t>socialement</a:t>
            </a:r>
            <a:r>
              <a:rPr lang="en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Descriptif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but est d’informer…</a:t>
            </a:r>
          </a:p>
          <a:p>
            <a:r>
              <a:rPr lang="en-CA" dirty="0" err="1" smtClean="0"/>
              <a:t>Renseignements</a:t>
            </a:r>
            <a:r>
              <a:rPr lang="en-CA" dirty="0" smtClean="0"/>
              <a:t> </a:t>
            </a:r>
            <a:r>
              <a:rPr lang="en-CA" dirty="0" err="1" smtClean="0"/>
              <a:t>vérifiables</a:t>
            </a:r>
            <a:r>
              <a:rPr lang="en-CA" dirty="0" smtClean="0"/>
              <a:t> (</a:t>
            </a:r>
            <a:r>
              <a:rPr lang="en-CA" dirty="0" err="1" smtClean="0"/>
              <a:t>réels</a:t>
            </a:r>
            <a:r>
              <a:rPr lang="en-CA" dirty="0" smtClean="0"/>
              <a:t>)</a:t>
            </a:r>
          </a:p>
          <a:p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toujours</a:t>
            </a:r>
            <a:r>
              <a:rPr lang="en-CA" dirty="0" smtClean="0"/>
              <a:t> </a:t>
            </a:r>
            <a:r>
              <a:rPr lang="en-CA" dirty="0" err="1" smtClean="0"/>
              <a:t>rester</a:t>
            </a:r>
            <a:r>
              <a:rPr lang="en-CA" dirty="0" smtClean="0"/>
              <a:t> </a:t>
            </a:r>
            <a:r>
              <a:rPr lang="en-CA" dirty="0" err="1" smtClean="0"/>
              <a:t>neutre</a:t>
            </a:r>
            <a:endParaRPr lang="en-CA" dirty="0" smtClean="0"/>
          </a:p>
          <a:p>
            <a:r>
              <a:rPr lang="en-CA" dirty="0" smtClean="0"/>
              <a:t>Auteur </a:t>
            </a:r>
            <a:r>
              <a:rPr lang="en-CA" dirty="0" smtClean="0"/>
              <a:t> absent </a:t>
            </a:r>
            <a:r>
              <a:rPr lang="en-CA" dirty="0" smtClean="0"/>
              <a:t>(</a:t>
            </a:r>
            <a:r>
              <a:rPr lang="en-CA" dirty="0" err="1" smtClean="0"/>
              <a:t>jamais</a:t>
            </a:r>
            <a:r>
              <a:rPr lang="en-CA" dirty="0" smtClean="0"/>
              <a:t> de ‘’je’’)</a:t>
            </a:r>
          </a:p>
          <a:p>
            <a:r>
              <a:rPr lang="en-CA" dirty="0" err="1" smtClean="0"/>
              <a:t>Trois</a:t>
            </a:r>
            <a:r>
              <a:rPr lang="en-CA" dirty="0" smtClean="0"/>
              <a:t> parties</a:t>
            </a:r>
            <a:endParaRPr lang="fr-C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Sujet</a:t>
            </a:r>
            <a:r>
              <a:rPr lang="en-CA" dirty="0" smtClean="0"/>
              <a:t> </a:t>
            </a:r>
            <a:r>
              <a:rPr lang="en-CA" dirty="0" err="1" smtClean="0"/>
              <a:t>amené</a:t>
            </a:r>
            <a:r>
              <a:rPr lang="en-CA" dirty="0" smtClean="0"/>
              <a:t> </a:t>
            </a:r>
            <a:r>
              <a:rPr lang="en-CA" dirty="0" smtClean="0"/>
              <a:t>: </a:t>
            </a:r>
            <a:r>
              <a:rPr lang="en-CA" dirty="0" err="1" smtClean="0"/>
              <a:t>Sujet</a:t>
            </a:r>
            <a:r>
              <a:rPr lang="en-CA" dirty="0" smtClean="0"/>
              <a:t> </a:t>
            </a:r>
            <a:r>
              <a:rPr lang="en-CA" dirty="0" err="1" smtClean="0"/>
              <a:t>très</a:t>
            </a:r>
            <a:r>
              <a:rPr lang="en-CA" dirty="0" smtClean="0"/>
              <a:t> large qui nous </a:t>
            </a:r>
            <a:r>
              <a:rPr lang="en-CA" dirty="0" err="1" smtClean="0"/>
              <a:t>amènera</a:t>
            </a:r>
            <a:r>
              <a:rPr lang="en-CA" dirty="0" smtClean="0"/>
              <a:t> au </a:t>
            </a:r>
            <a:r>
              <a:rPr lang="en-CA" dirty="0" err="1" smtClean="0"/>
              <a:t>sujet</a:t>
            </a:r>
            <a:r>
              <a:rPr lang="en-CA" dirty="0" smtClean="0"/>
              <a:t> du </a:t>
            </a:r>
            <a:r>
              <a:rPr lang="en-CA" dirty="0" err="1" smtClean="0"/>
              <a:t>texte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Sujet</a:t>
            </a:r>
            <a:r>
              <a:rPr lang="en-CA" dirty="0" smtClean="0"/>
              <a:t> </a:t>
            </a:r>
            <a:r>
              <a:rPr lang="en-CA" dirty="0" err="1" smtClean="0"/>
              <a:t>posé</a:t>
            </a:r>
            <a:r>
              <a:rPr lang="en-CA" dirty="0" smtClean="0"/>
              <a:t> </a:t>
            </a:r>
            <a:r>
              <a:rPr lang="en-CA" dirty="0" smtClean="0"/>
              <a:t>: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quoi </a:t>
            </a:r>
            <a:r>
              <a:rPr lang="en-CA" dirty="0" err="1" smtClean="0"/>
              <a:t>portera</a:t>
            </a:r>
            <a:r>
              <a:rPr lang="en-CA" dirty="0" smtClean="0"/>
              <a:t> le </a:t>
            </a:r>
            <a:r>
              <a:rPr lang="en-CA" dirty="0" err="1" smtClean="0"/>
              <a:t>texte</a:t>
            </a:r>
            <a:r>
              <a:rPr lang="en-CA" dirty="0" smtClean="0"/>
              <a:t>	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Sujet</a:t>
            </a:r>
            <a:r>
              <a:rPr lang="en-CA" dirty="0" smtClean="0"/>
              <a:t> </a:t>
            </a:r>
            <a:r>
              <a:rPr lang="en-CA" dirty="0" err="1" smtClean="0"/>
              <a:t>divisé</a:t>
            </a:r>
            <a:r>
              <a:rPr lang="en-CA" dirty="0" smtClean="0"/>
              <a:t> </a:t>
            </a:r>
            <a:r>
              <a:rPr lang="en-CA" dirty="0" smtClean="0"/>
              <a:t>: Les </a:t>
            </a:r>
            <a:r>
              <a:rPr lang="en-CA" dirty="0" err="1" smtClean="0"/>
              <a:t>différents</a:t>
            </a:r>
            <a:r>
              <a:rPr lang="en-CA" dirty="0" smtClean="0"/>
              <a:t> aspects </a:t>
            </a:r>
            <a:r>
              <a:rPr lang="en-CA" dirty="0" err="1" smtClean="0"/>
              <a:t>traités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nommés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parties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Développement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Aspects traités ainsi que les sous-aspects.</a:t>
            </a:r>
          </a:p>
          <a:p>
            <a:endParaRPr lang="fr-CA" dirty="0" smtClean="0"/>
          </a:p>
          <a:p>
            <a:r>
              <a:rPr lang="fr-CA" dirty="0" smtClean="0"/>
              <a:t>Temps privilégié : présent (parfois l’utilisation du passé composé ou du futur est possible)</a:t>
            </a:r>
          </a:p>
          <a:p>
            <a:endParaRPr lang="fr-CA" dirty="0" smtClean="0"/>
          </a:p>
          <a:p>
            <a:r>
              <a:rPr lang="fr-CA" dirty="0" smtClean="0"/>
              <a:t>La majorité des phrases doivent être déclaratives (apporter des idées nouvelles, des caractéristiques)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555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Débit</vt:lpstr>
      <vt:lpstr>Révision 2e secondaire</vt:lpstr>
      <vt:lpstr>Texte Narratif </vt:lpstr>
      <vt:lpstr>Slide 3</vt:lpstr>
      <vt:lpstr>Slide 4</vt:lpstr>
      <vt:lpstr>Les personnages</vt:lpstr>
      <vt:lpstr>Slide 6</vt:lpstr>
      <vt:lpstr>Texte Descriptif</vt:lpstr>
      <vt:lpstr>Introduction</vt:lpstr>
      <vt:lpstr>Développement</vt:lpstr>
      <vt:lpstr>Conclusion</vt:lpstr>
      <vt:lpstr>Grammaire</vt:lpstr>
      <vt:lpstr>Phrase de base</vt:lpstr>
      <vt:lpstr>Formes et types de phrase</vt:lpstr>
      <vt:lpstr>GN</vt:lpstr>
      <vt:lpstr>GV</vt:lpstr>
      <vt:lpstr>GAdj et GAdv</vt:lpstr>
      <vt:lpstr>GCompl de P. </vt:lpstr>
      <vt:lpstr>Subordonnée Relative</vt:lpstr>
      <vt:lpstr>Reprise de l’information</vt:lpstr>
      <vt:lpstr>Champ lexical</vt:lpstr>
      <vt:lpstr>Utilisation de la virgule</vt:lpstr>
    </vt:vector>
  </TitlesOfParts>
  <Company>Collège Saint-Alexandre de la Gatineau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 2e secondaire</dc:title>
  <dc:creator>n/a</dc:creator>
  <cp:lastModifiedBy>Catherine</cp:lastModifiedBy>
  <cp:revision>9</cp:revision>
  <dcterms:created xsi:type="dcterms:W3CDTF">2011-09-06T16:10:58Z</dcterms:created>
  <dcterms:modified xsi:type="dcterms:W3CDTF">2011-09-07T15:28:47Z</dcterms:modified>
</cp:coreProperties>
</file>