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1"/>
  </p:notesMasterIdLst>
  <p:handoutMasterIdLst>
    <p:handoutMasterId r:id="rId52"/>
  </p:handoutMasterIdLst>
  <p:sldIdLst>
    <p:sldId id="764" r:id="rId2"/>
    <p:sldId id="462" r:id="rId3"/>
    <p:sldId id="1102" r:id="rId4"/>
    <p:sldId id="1101" r:id="rId5"/>
    <p:sldId id="1107" r:id="rId6"/>
    <p:sldId id="1103" r:id="rId7"/>
    <p:sldId id="1155" r:id="rId8"/>
    <p:sldId id="1138" r:id="rId9"/>
    <p:sldId id="1140" r:id="rId10"/>
    <p:sldId id="1108" r:id="rId11"/>
    <p:sldId id="1136" r:id="rId12"/>
    <p:sldId id="1106" r:id="rId13"/>
    <p:sldId id="1156" r:id="rId14"/>
    <p:sldId id="1105" r:id="rId15"/>
    <p:sldId id="1110" r:id="rId16"/>
    <p:sldId id="1142" r:id="rId17"/>
    <p:sldId id="1139" r:id="rId18"/>
    <p:sldId id="1143" r:id="rId19"/>
    <p:sldId id="1157" r:id="rId20"/>
    <p:sldId id="1111" r:id="rId21"/>
    <p:sldId id="1120" r:id="rId22"/>
    <p:sldId id="1104" r:id="rId23"/>
    <p:sldId id="1121" r:id="rId24"/>
    <p:sldId id="1125" r:id="rId25"/>
    <p:sldId id="1123" r:id="rId26"/>
    <p:sldId id="1144" r:id="rId27"/>
    <p:sldId id="1145" r:id="rId28"/>
    <p:sldId id="1146" r:id="rId29"/>
    <p:sldId id="1147" r:id="rId30"/>
    <p:sldId id="1148" r:id="rId31"/>
    <p:sldId id="1154" r:id="rId32"/>
    <p:sldId id="1149" r:id="rId33"/>
    <p:sldId id="1150" r:id="rId34"/>
    <p:sldId id="1151" r:id="rId35"/>
    <p:sldId id="1152" r:id="rId36"/>
    <p:sldId id="1124" r:id="rId37"/>
    <p:sldId id="1127" r:id="rId38"/>
    <p:sldId id="1129" r:id="rId39"/>
    <p:sldId id="1130" r:id="rId40"/>
    <p:sldId id="1126" r:id="rId41"/>
    <p:sldId id="1128" r:id="rId42"/>
    <p:sldId id="1131" r:id="rId43"/>
    <p:sldId id="1119" r:id="rId44"/>
    <p:sldId id="1112" r:id="rId45"/>
    <p:sldId id="1115" r:id="rId46"/>
    <p:sldId id="1117" r:id="rId47"/>
    <p:sldId id="1118" r:id="rId48"/>
    <p:sldId id="1113" r:id="rId49"/>
    <p:sldId id="1114" r:id="rId50"/>
  </p:sldIdLst>
  <p:sldSz cx="9144000" cy="6858000" type="screen4x3"/>
  <p:notesSz cx="6797675" cy="9872663"/>
  <p:defaultTextStyle>
    <a:defPPr>
      <a:defRPr lang="fr-FR"/>
    </a:defPPr>
    <a:lvl1pPr algn="l" rtl="0" fontAlgn="base">
      <a:spcBef>
        <a:spcPct val="0"/>
      </a:spcBef>
      <a:spcAft>
        <a:spcPct val="0"/>
      </a:spcAft>
      <a:defRPr sz="1400" i="1" kern="1200">
        <a:solidFill>
          <a:schemeClr val="tx1"/>
        </a:solidFill>
        <a:latin typeface="Arial" charset="0"/>
        <a:ea typeface="+mn-ea"/>
        <a:cs typeface="Arial" charset="0"/>
      </a:defRPr>
    </a:lvl1pPr>
    <a:lvl2pPr marL="457200" algn="l" rtl="0" fontAlgn="base">
      <a:spcBef>
        <a:spcPct val="0"/>
      </a:spcBef>
      <a:spcAft>
        <a:spcPct val="0"/>
      </a:spcAft>
      <a:defRPr sz="1400" i="1" kern="1200">
        <a:solidFill>
          <a:schemeClr val="tx1"/>
        </a:solidFill>
        <a:latin typeface="Arial" charset="0"/>
        <a:ea typeface="+mn-ea"/>
        <a:cs typeface="Arial" charset="0"/>
      </a:defRPr>
    </a:lvl2pPr>
    <a:lvl3pPr marL="914400" algn="l" rtl="0" fontAlgn="base">
      <a:spcBef>
        <a:spcPct val="0"/>
      </a:spcBef>
      <a:spcAft>
        <a:spcPct val="0"/>
      </a:spcAft>
      <a:defRPr sz="1400" i="1" kern="1200">
        <a:solidFill>
          <a:schemeClr val="tx1"/>
        </a:solidFill>
        <a:latin typeface="Arial" charset="0"/>
        <a:ea typeface="+mn-ea"/>
        <a:cs typeface="Arial" charset="0"/>
      </a:defRPr>
    </a:lvl3pPr>
    <a:lvl4pPr marL="1371600" algn="l" rtl="0" fontAlgn="base">
      <a:spcBef>
        <a:spcPct val="0"/>
      </a:spcBef>
      <a:spcAft>
        <a:spcPct val="0"/>
      </a:spcAft>
      <a:defRPr sz="1400" i="1" kern="1200">
        <a:solidFill>
          <a:schemeClr val="tx1"/>
        </a:solidFill>
        <a:latin typeface="Arial" charset="0"/>
        <a:ea typeface="+mn-ea"/>
        <a:cs typeface="Arial" charset="0"/>
      </a:defRPr>
    </a:lvl4pPr>
    <a:lvl5pPr marL="1828800" algn="l" rtl="0" fontAlgn="base">
      <a:spcBef>
        <a:spcPct val="0"/>
      </a:spcBef>
      <a:spcAft>
        <a:spcPct val="0"/>
      </a:spcAft>
      <a:defRPr sz="1400" i="1" kern="1200">
        <a:solidFill>
          <a:schemeClr val="tx1"/>
        </a:solidFill>
        <a:latin typeface="Arial" charset="0"/>
        <a:ea typeface="+mn-ea"/>
        <a:cs typeface="Arial" charset="0"/>
      </a:defRPr>
    </a:lvl5pPr>
    <a:lvl6pPr marL="2286000" algn="l" defTabSz="914400" rtl="0" eaLnBrk="1" latinLnBrk="0" hangingPunct="1">
      <a:defRPr sz="1400" i="1" kern="1200">
        <a:solidFill>
          <a:schemeClr val="tx1"/>
        </a:solidFill>
        <a:latin typeface="Arial" charset="0"/>
        <a:ea typeface="+mn-ea"/>
        <a:cs typeface="Arial" charset="0"/>
      </a:defRPr>
    </a:lvl6pPr>
    <a:lvl7pPr marL="2743200" algn="l" defTabSz="914400" rtl="0" eaLnBrk="1" latinLnBrk="0" hangingPunct="1">
      <a:defRPr sz="1400" i="1" kern="1200">
        <a:solidFill>
          <a:schemeClr val="tx1"/>
        </a:solidFill>
        <a:latin typeface="Arial" charset="0"/>
        <a:ea typeface="+mn-ea"/>
        <a:cs typeface="Arial" charset="0"/>
      </a:defRPr>
    </a:lvl7pPr>
    <a:lvl8pPr marL="3200400" algn="l" defTabSz="914400" rtl="0" eaLnBrk="1" latinLnBrk="0" hangingPunct="1">
      <a:defRPr sz="1400" i="1" kern="1200">
        <a:solidFill>
          <a:schemeClr val="tx1"/>
        </a:solidFill>
        <a:latin typeface="Arial" charset="0"/>
        <a:ea typeface="+mn-ea"/>
        <a:cs typeface="Arial" charset="0"/>
      </a:defRPr>
    </a:lvl8pPr>
    <a:lvl9pPr marL="3657600" algn="l" defTabSz="914400" rtl="0" eaLnBrk="1" latinLnBrk="0" hangingPunct="1">
      <a:defRPr sz="1400"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CC0000"/>
    <a:srgbClr val="000000"/>
    <a:srgbClr val="009900"/>
    <a:srgbClr val="336600"/>
    <a:srgbClr val="990033"/>
    <a:srgbClr val="9999FF"/>
    <a:srgbClr val="FFCC00"/>
    <a:srgbClr val="00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86" autoAdjust="0"/>
  </p:normalViewPr>
  <p:slideViewPr>
    <p:cSldViewPr>
      <p:cViewPr varScale="1">
        <p:scale>
          <a:sx n="87" d="100"/>
          <a:sy n="87" d="100"/>
        </p:scale>
        <p:origin x="3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220"/>
    </p:cViewPr>
  </p:sorterViewPr>
  <p:notesViewPr>
    <p:cSldViewPr>
      <p:cViewPr varScale="1">
        <p:scale>
          <a:sx n="79" d="100"/>
          <a:sy n="79" d="100"/>
        </p:scale>
        <p:origin x="-3966" y="-84"/>
      </p:cViewPr>
      <p:guideLst>
        <p:guide orient="horz" pos="3111"/>
        <p:guide pos="2142"/>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1"/>
            <a:ext cx="2946576" cy="492607"/>
          </a:xfrm>
          <a:prstGeom prst="rect">
            <a:avLst/>
          </a:prstGeom>
          <a:noFill/>
          <a:ln w="9525">
            <a:noFill/>
            <a:miter lim="800000"/>
            <a:headEnd/>
            <a:tailEnd/>
          </a:ln>
        </p:spPr>
        <p:txBody>
          <a:bodyPr vert="horz" wrap="square" lIns="91558" tIns="45777" rIns="91558" bIns="45777" numCol="1" anchor="t" anchorCtr="0" compatLnSpc="1">
            <a:prstTxWarp prst="textNoShape">
              <a:avLst/>
            </a:prstTxWarp>
          </a:bodyPr>
          <a:lstStyle>
            <a:lvl1pPr defTabSz="914561">
              <a:defRPr sz="1200" i="0"/>
            </a:lvl1pPr>
          </a:lstStyle>
          <a:p>
            <a:pPr>
              <a:defRPr/>
            </a:pPr>
            <a:endParaRPr lang="en-GB" dirty="0"/>
          </a:p>
        </p:txBody>
      </p:sp>
      <p:sp>
        <p:nvSpPr>
          <p:cNvPr id="150531" name="Rectangle 3"/>
          <p:cNvSpPr>
            <a:spLocks noGrp="1" noChangeArrowheads="1"/>
          </p:cNvSpPr>
          <p:nvPr>
            <p:ph type="dt" sz="quarter" idx="1"/>
          </p:nvPr>
        </p:nvSpPr>
        <p:spPr bwMode="auto">
          <a:xfrm>
            <a:off x="3849483" y="1"/>
            <a:ext cx="2946575" cy="492607"/>
          </a:xfrm>
          <a:prstGeom prst="rect">
            <a:avLst/>
          </a:prstGeom>
          <a:noFill/>
          <a:ln w="9525">
            <a:noFill/>
            <a:miter lim="800000"/>
            <a:headEnd/>
            <a:tailEnd/>
          </a:ln>
        </p:spPr>
        <p:txBody>
          <a:bodyPr vert="horz" wrap="square" lIns="91558" tIns="45777" rIns="91558" bIns="45777" numCol="1" anchor="t" anchorCtr="0" compatLnSpc="1">
            <a:prstTxWarp prst="textNoShape">
              <a:avLst/>
            </a:prstTxWarp>
          </a:bodyPr>
          <a:lstStyle>
            <a:lvl1pPr algn="r" defTabSz="914561">
              <a:defRPr sz="1200" i="0"/>
            </a:lvl1pPr>
          </a:lstStyle>
          <a:p>
            <a:pPr>
              <a:defRPr/>
            </a:pPr>
            <a:endParaRPr lang="en-GB" dirty="0"/>
          </a:p>
        </p:txBody>
      </p:sp>
      <p:sp>
        <p:nvSpPr>
          <p:cNvPr id="150532" name="Rectangle 4"/>
          <p:cNvSpPr>
            <a:spLocks noGrp="1" noChangeArrowheads="1"/>
          </p:cNvSpPr>
          <p:nvPr>
            <p:ph type="ftr" sz="quarter" idx="2"/>
          </p:nvPr>
        </p:nvSpPr>
        <p:spPr bwMode="auto">
          <a:xfrm>
            <a:off x="0" y="9380056"/>
            <a:ext cx="2946576" cy="491027"/>
          </a:xfrm>
          <a:prstGeom prst="rect">
            <a:avLst/>
          </a:prstGeom>
          <a:noFill/>
          <a:ln w="9525">
            <a:noFill/>
            <a:miter lim="800000"/>
            <a:headEnd/>
            <a:tailEnd/>
          </a:ln>
        </p:spPr>
        <p:txBody>
          <a:bodyPr vert="horz" wrap="square" lIns="91558" tIns="45777" rIns="91558" bIns="45777" numCol="1" anchor="b" anchorCtr="0" compatLnSpc="1">
            <a:prstTxWarp prst="textNoShape">
              <a:avLst/>
            </a:prstTxWarp>
          </a:bodyPr>
          <a:lstStyle>
            <a:lvl1pPr defTabSz="914561">
              <a:defRPr sz="1200" i="0"/>
            </a:lvl1pPr>
          </a:lstStyle>
          <a:p>
            <a:pPr>
              <a:defRPr/>
            </a:pPr>
            <a:endParaRPr lang="en-GB" dirty="0"/>
          </a:p>
        </p:txBody>
      </p:sp>
      <p:sp>
        <p:nvSpPr>
          <p:cNvPr id="150533" name="Rectangle 5"/>
          <p:cNvSpPr>
            <a:spLocks noGrp="1" noChangeArrowheads="1"/>
          </p:cNvSpPr>
          <p:nvPr>
            <p:ph type="sldNum" sz="quarter" idx="3"/>
          </p:nvPr>
        </p:nvSpPr>
        <p:spPr bwMode="auto">
          <a:xfrm>
            <a:off x="3849483" y="9380056"/>
            <a:ext cx="2946575" cy="491027"/>
          </a:xfrm>
          <a:prstGeom prst="rect">
            <a:avLst/>
          </a:prstGeom>
          <a:noFill/>
          <a:ln w="9525">
            <a:noFill/>
            <a:miter lim="800000"/>
            <a:headEnd/>
            <a:tailEnd/>
          </a:ln>
        </p:spPr>
        <p:txBody>
          <a:bodyPr vert="horz" wrap="square" lIns="91558" tIns="45777" rIns="91558" bIns="45777" numCol="1" anchor="b" anchorCtr="0" compatLnSpc="1">
            <a:prstTxWarp prst="textNoShape">
              <a:avLst/>
            </a:prstTxWarp>
          </a:bodyPr>
          <a:lstStyle>
            <a:lvl1pPr algn="r" defTabSz="914561">
              <a:defRPr sz="1200" i="0"/>
            </a:lvl1pPr>
          </a:lstStyle>
          <a:p>
            <a:pPr>
              <a:defRPr/>
            </a:pPr>
            <a:fld id="{D5BB2F98-658C-4209-AE3B-F355EF444411}" type="slidenum">
              <a:rPr lang="en-GB"/>
              <a:pPr>
                <a:defRPr/>
              </a:pPr>
              <a:t>‹N°›</a:t>
            </a:fld>
            <a:endParaRPr lang="en-GB" dirty="0"/>
          </a:p>
        </p:txBody>
      </p:sp>
    </p:spTree>
    <p:extLst>
      <p:ext uri="{BB962C8B-B14F-4D97-AF65-F5344CB8AC3E}">
        <p14:creationId xmlns:p14="http://schemas.microsoft.com/office/powerpoint/2010/main" val="2845260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6576" cy="492607"/>
          </a:xfrm>
          <a:prstGeom prst="rect">
            <a:avLst/>
          </a:prstGeom>
          <a:noFill/>
          <a:ln w="9525">
            <a:noFill/>
            <a:miter lim="800000"/>
            <a:headEnd/>
            <a:tailEnd/>
          </a:ln>
        </p:spPr>
        <p:txBody>
          <a:bodyPr vert="horz" wrap="square" lIns="91558" tIns="45777" rIns="91558" bIns="45777" numCol="1" anchor="t" anchorCtr="0" compatLnSpc="1">
            <a:prstTxWarp prst="textNoShape">
              <a:avLst/>
            </a:prstTxWarp>
          </a:bodyPr>
          <a:lstStyle>
            <a:lvl1pPr defTabSz="914561">
              <a:defRPr sz="1200" i="0"/>
            </a:lvl1pPr>
          </a:lstStyle>
          <a:p>
            <a:pPr>
              <a:defRPr/>
            </a:pPr>
            <a:endParaRPr lang="en-GB" dirty="0"/>
          </a:p>
        </p:txBody>
      </p:sp>
      <p:sp>
        <p:nvSpPr>
          <p:cNvPr id="5123" name="Rectangle 3"/>
          <p:cNvSpPr>
            <a:spLocks noGrp="1" noChangeArrowheads="1"/>
          </p:cNvSpPr>
          <p:nvPr>
            <p:ph type="dt" idx="1"/>
          </p:nvPr>
        </p:nvSpPr>
        <p:spPr bwMode="auto">
          <a:xfrm>
            <a:off x="3849483" y="1"/>
            <a:ext cx="2946575" cy="492607"/>
          </a:xfrm>
          <a:prstGeom prst="rect">
            <a:avLst/>
          </a:prstGeom>
          <a:noFill/>
          <a:ln w="9525">
            <a:noFill/>
            <a:miter lim="800000"/>
            <a:headEnd/>
            <a:tailEnd/>
          </a:ln>
        </p:spPr>
        <p:txBody>
          <a:bodyPr vert="horz" wrap="square" lIns="91558" tIns="45777" rIns="91558" bIns="45777" numCol="1" anchor="t" anchorCtr="0" compatLnSpc="1">
            <a:prstTxWarp prst="textNoShape">
              <a:avLst/>
            </a:prstTxWarp>
          </a:bodyPr>
          <a:lstStyle>
            <a:lvl1pPr algn="r" defTabSz="914561">
              <a:defRPr sz="1200" i="0"/>
            </a:lvl1pPr>
          </a:lstStyle>
          <a:p>
            <a:pPr>
              <a:defRPr/>
            </a:pPr>
            <a:endParaRPr lang="en-GB" dirty="0"/>
          </a:p>
        </p:txBody>
      </p:sp>
      <p:sp>
        <p:nvSpPr>
          <p:cNvPr id="154628" name="Rectangle 4"/>
          <p:cNvSpPr>
            <a:spLocks noGrp="1" noRot="1" noChangeAspect="1" noChangeArrowheads="1" noTextEdit="1"/>
          </p:cNvSpPr>
          <p:nvPr>
            <p:ph type="sldImg" idx="2"/>
          </p:nvPr>
        </p:nvSpPr>
        <p:spPr bwMode="auto">
          <a:xfrm>
            <a:off x="930275" y="738188"/>
            <a:ext cx="4940300" cy="3705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606" y="4689239"/>
            <a:ext cx="5438464" cy="4444514"/>
          </a:xfrm>
          <a:prstGeom prst="rect">
            <a:avLst/>
          </a:prstGeom>
          <a:noFill/>
          <a:ln w="9525">
            <a:noFill/>
            <a:miter lim="800000"/>
            <a:headEnd/>
            <a:tailEnd/>
          </a:ln>
        </p:spPr>
        <p:txBody>
          <a:bodyPr vert="horz" wrap="square" lIns="91558" tIns="45777" rIns="91558" bIns="4577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9380056"/>
            <a:ext cx="2946576" cy="491027"/>
          </a:xfrm>
          <a:prstGeom prst="rect">
            <a:avLst/>
          </a:prstGeom>
          <a:noFill/>
          <a:ln w="9525">
            <a:noFill/>
            <a:miter lim="800000"/>
            <a:headEnd/>
            <a:tailEnd/>
          </a:ln>
        </p:spPr>
        <p:txBody>
          <a:bodyPr vert="horz" wrap="square" lIns="91558" tIns="45777" rIns="91558" bIns="45777" numCol="1" anchor="b" anchorCtr="0" compatLnSpc="1">
            <a:prstTxWarp prst="textNoShape">
              <a:avLst/>
            </a:prstTxWarp>
          </a:bodyPr>
          <a:lstStyle>
            <a:lvl1pPr defTabSz="914561">
              <a:defRPr sz="1200" i="0"/>
            </a:lvl1pPr>
          </a:lstStyle>
          <a:p>
            <a:pPr>
              <a:defRPr/>
            </a:pPr>
            <a:endParaRPr lang="en-GB" dirty="0"/>
          </a:p>
        </p:txBody>
      </p:sp>
      <p:sp>
        <p:nvSpPr>
          <p:cNvPr id="5127" name="Rectangle 7"/>
          <p:cNvSpPr>
            <a:spLocks noGrp="1" noChangeArrowheads="1"/>
          </p:cNvSpPr>
          <p:nvPr>
            <p:ph type="sldNum" sz="quarter" idx="5"/>
          </p:nvPr>
        </p:nvSpPr>
        <p:spPr bwMode="auto">
          <a:xfrm>
            <a:off x="3849483" y="9380056"/>
            <a:ext cx="2946575" cy="491027"/>
          </a:xfrm>
          <a:prstGeom prst="rect">
            <a:avLst/>
          </a:prstGeom>
          <a:noFill/>
          <a:ln w="9525">
            <a:noFill/>
            <a:miter lim="800000"/>
            <a:headEnd/>
            <a:tailEnd/>
          </a:ln>
        </p:spPr>
        <p:txBody>
          <a:bodyPr vert="horz" wrap="square" lIns="91558" tIns="45777" rIns="91558" bIns="45777" numCol="1" anchor="b" anchorCtr="0" compatLnSpc="1">
            <a:prstTxWarp prst="textNoShape">
              <a:avLst/>
            </a:prstTxWarp>
          </a:bodyPr>
          <a:lstStyle>
            <a:lvl1pPr algn="r" defTabSz="914561">
              <a:defRPr sz="1200" i="0"/>
            </a:lvl1pPr>
          </a:lstStyle>
          <a:p>
            <a:pPr>
              <a:defRPr/>
            </a:pPr>
            <a:fld id="{B3FE2263-0E59-43AD-B2CE-477127A61DA4}" type="slidenum">
              <a:rPr lang="fr-FR"/>
              <a:pPr>
                <a:defRPr/>
              </a:pPr>
              <a:t>‹N°›</a:t>
            </a:fld>
            <a:endParaRPr lang="fr-FR" dirty="0"/>
          </a:p>
        </p:txBody>
      </p:sp>
    </p:spTree>
    <p:extLst>
      <p:ext uri="{BB962C8B-B14F-4D97-AF65-F5344CB8AC3E}">
        <p14:creationId xmlns:p14="http://schemas.microsoft.com/office/powerpoint/2010/main" val="4141104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0FE6561B-38C4-4357-9F0D-9974E6B5F27B}" type="slidenum">
              <a:rPr lang="fr-FR" altLang="fr-FR" sz="1200" i="0" smtClean="0"/>
              <a:pPr defTabSz="914400" eaLnBrk="1" hangingPunct="1"/>
              <a:t>1</a:t>
            </a:fld>
            <a:endParaRPr lang="fr-FR" altLang="fr-FR" sz="1200" i="0"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967237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10</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59929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11</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400546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12</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255686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13</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880339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14</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619718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15</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301260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16</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986585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17</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025230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18</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4129373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19</a:t>
            </a:fld>
            <a:endParaRPr lang="fr-FR" dirty="0"/>
          </a:p>
        </p:txBody>
      </p:sp>
    </p:spTree>
    <p:extLst>
      <p:ext uri="{BB962C8B-B14F-4D97-AF65-F5344CB8AC3E}">
        <p14:creationId xmlns:p14="http://schemas.microsoft.com/office/powerpoint/2010/main" val="262101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2</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313391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20</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4119561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21</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492612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22</a:t>
            </a:fld>
            <a:endParaRPr lang="fr-FR" dirty="0"/>
          </a:p>
        </p:txBody>
      </p:sp>
    </p:spTree>
    <p:extLst>
      <p:ext uri="{BB962C8B-B14F-4D97-AF65-F5344CB8AC3E}">
        <p14:creationId xmlns:p14="http://schemas.microsoft.com/office/powerpoint/2010/main" val="1006991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23</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374946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24</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373012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25</a:t>
            </a:fld>
            <a:endParaRPr lang="fr-FR" dirty="0"/>
          </a:p>
        </p:txBody>
      </p:sp>
    </p:spTree>
    <p:extLst>
      <p:ext uri="{BB962C8B-B14F-4D97-AF65-F5344CB8AC3E}">
        <p14:creationId xmlns:p14="http://schemas.microsoft.com/office/powerpoint/2010/main" val="1081988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26</a:t>
            </a:fld>
            <a:endParaRPr lang="fr-FR" dirty="0"/>
          </a:p>
        </p:txBody>
      </p:sp>
    </p:spTree>
    <p:extLst>
      <p:ext uri="{BB962C8B-B14F-4D97-AF65-F5344CB8AC3E}">
        <p14:creationId xmlns:p14="http://schemas.microsoft.com/office/powerpoint/2010/main" val="2470760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27</a:t>
            </a:fld>
            <a:endParaRPr lang="fr-FR" dirty="0"/>
          </a:p>
        </p:txBody>
      </p:sp>
    </p:spTree>
    <p:extLst>
      <p:ext uri="{BB962C8B-B14F-4D97-AF65-F5344CB8AC3E}">
        <p14:creationId xmlns:p14="http://schemas.microsoft.com/office/powerpoint/2010/main" val="1081988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28</a:t>
            </a:fld>
            <a:endParaRPr lang="fr-FR" dirty="0"/>
          </a:p>
        </p:txBody>
      </p:sp>
    </p:spTree>
    <p:extLst>
      <p:ext uri="{BB962C8B-B14F-4D97-AF65-F5344CB8AC3E}">
        <p14:creationId xmlns:p14="http://schemas.microsoft.com/office/powerpoint/2010/main" val="1081988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29</a:t>
            </a:fld>
            <a:endParaRPr lang="fr-FR" dirty="0"/>
          </a:p>
        </p:txBody>
      </p:sp>
    </p:spTree>
    <p:extLst>
      <p:ext uri="{BB962C8B-B14F-4D97-AF65-F5344CB8AC3E}">
        <p14:creationId xmlns:p14="http://schemas.microsoft.com/office/powerpoint/2010/main" val="63485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3</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6072292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30</a:t>
            </a:fld>
            <a:endParaRPr lang="fr-FR" dirty="0"/>
          </a:p>
        </p:txBody>
      </p:sp>
    </p:spTree>
    <p:extLst>
      <p:ext uri="{BB962C8B-B14F-4D97-AF65-F5344CB8AC3E}">
        <p14:creationId xmlns:p14="http://schemas.microsoft.com/office/powerpoint/2010/main" val="6348581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31</a:t>
            </a:fld>
            <a:endParaRPr lang="fr-FR" dirty="0"/>
          </a:p>
        </p:txBody>
      </p:sp>
    </p:spTree>
    <p:extLst>
      <p:ext uri="{BB962C8B-B14F-4D97-AF65-F5344CB8AC3E}">
        <p14:creationId xmlns:p14="http://schemas.microsoft.com/office/powerpoint/2010/main" val="17011549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32</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2653691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33</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4320644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34</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40854213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35</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6476847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36</a:t>
            </a:fld>
            <a:endParaRPr lang="fr-FR" dirty="0"/>
          </a:p>
        </p:txBody>
      </p:sp>
    </p:spTree>
    <p:extLst>
      <p:ext uri="{BB962C8B-B14F-4D97-AF65-F5344CB8AC3E}">
        <p14:creationId xmlns:p14="http://schemas.microsoft.com/office/powerpoint/2010/main" val="31828167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37</a:t>
            </a:fld>
            <a:endParaRPr lang="fr-FR" dirty="0"/>
          </a:p>
        </p:txBody>
      </p:sp>
    </p:spTree>
    <p:extLst>
      <p:ext uri="{BB962C8B-B14F-4D97-AF65-F5344CB8AC3E}">
        <p14:creationId xmlns:p14="http://schemas.microsoft.com/office/powerpoint/2010/main" val="4861180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38</a:t>
            </a:fld>
            <a:endParaRPr lang="fr-FR" dirty="0"/>
          </a:p>
        </p:txBody>
      </p:sp>
    </p:spTree>
    <p:extLst>
      <p:ext uri="{BB962C8B-B14F-4D97-AF65-F5344CB8AC3E}">
        <p14:creationId xmlns:p14="http://schemas.microsoft.com/office/powerpoint/2010/main" val="31828167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39</a:t>
            </a:fld>
            <a:endParaRPr lang="fr-FR" dirty="0"/>
          </a:p>
        </p:txBody>
      </p:sp>
    </p:spTree>
    <p:extLst>
      <p:ext uri="{BB962C8B-B14F-4D97-AF65-F5344CB8AC3E}">
        <p14:creationId xmlns:p14="http://schemas.microsoft.com/office/powerpoint/2010/main" val="381693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5724315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22418981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2374470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3FE2263-0E59-43AD-B2CE-477127A61DA4}" type="slidenum">
              <a:rPr lang="fr-FR" smtClean="0"/>
              <a:pPr>
                <a:defRPr/>
              </a:pPr>
              <a:t>42</a:t>
            </a:fld>
            <a:endParaRPr lang="fr-FR" dirty="0"/>
          </a:p>
        </p:txBody>
      </p:sp>
    </p:spTree>
    <p:extLst>
      <p:ext uri="{BB962C8B-B14F-4D97-AF65-F5344CB8AC3E}">
        <p14:creationId xmlns:p14="http://schemas.microsoft.com/office/powerpoint/2010/main" val="15842964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43</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7611595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44</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40490310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45</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402304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46</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4575372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47</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616648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48</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6030312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49</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79608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5</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3317736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6</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1815572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7</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2299594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8</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76140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defTabSz="914400" eaLnBrk="1" hangingPunct="1"/>
            <a:fld id="{64BC5C76-3298-4885-A9BF-BE6BD6710AB7}" type="slidenum">
              <a:rPr lang="fr-FR" altLang="fr-FR" sz="1200" i="0" smtClean="0"/>
              <a:pPr defTabSz="914400" eaLnBrk="1" hangingPunct="1"/>
              <a:t>9</a:t>
            </a:fld>
            <a:endParaRPr lang="fr-FR" altLang="fr-FR" sz="1200" i="0"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dirty="0" smtClean="0"/>
          </a:p>
        </p:txBody>
      </p:sp>
    </p:spTree>
    <p:extLst>
      <p:ext uri="{BB962C8B-B14F-4D97-AF65-F5344CB8AC3E}">
        <p14:creationId xmlns:p14="http://schemas.microsoft.com/office/powerpoint/2010/main" val="68528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algn="ctr" eaLnBrk="1" hangingPunct="1"/>
              <a:endParaRPr lang="en-GB" altLang="fr-FR" sz="2400" i="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grpSp>
      </p:grpSp>
      <p:sp>
        <p:nvSpPr>
          <p:cNvPr id="31763" name="Rectangle 19"/>
          <p:cNvSpPr>
            <a:spLocks noGrp="1" noChangeArrowheads="1"/>
          </p:cNvSpPr>
          <p:nvPr>
            <p:ph type="ctrTitle"/>
          </p:nvPr>
        </p:nvSpPr>
        <p:spPr>
          <a:xfrm>
            <a:off x="2971800" y="1828800"/>
            <a:ext cx="6019800" cy="2209800"/>
          </a:xfrm>
        </p:spPr>
        <p:txBody>
          <a:bodyPr/>
          <a:lstStyle>
            <a:lvl1pPr>
              <a:defRPr sz="2500">
                <a:solidFill>
                  <a:srgbClr val="FFFFFF"/>
                </a:solidFill>
              </a:defRPr>
            </a:lvl1pPr>
          </a:lstStyle>
          <a:p>
            <a:r>
              <a:rPr lang="fr-FR"/>
              <a:t>Cliquez pour modifier le style du titre</a:t>
            </a:r>
          </a:p>
        </p:txBody>
      </p:sp>
      <p:sp>
        <p:nvSpPr>
          <p:cNvPr id="317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1700"/>
            </a:lvl1pPr>
          </a:lstStyle>
          <a:p>
            <a:r>
              <a:rPr lang="fr-FR"/>
              <a:t>Cliquez pour modifier le style des sous-titres du masque</a:t>
            </a:r>
          </a:p>
        </p:txBody>
      </p:sp>
      <p:sp>
        <p:nvSpPr>
          <p:cNvPr id="18" name="Rectangle 16"/>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dirty="0"/>
          </a:p>
        </p:txBody>
      </p:sp>
      <p:sp>
        <p:nvSpPr>
          <p:cNvPr id="19" name="Rectangle 17"/>
          <p:cNvSpPr>
            <a:spLocks noGrp="1" noChangeArrowheads="1"/>
          </p:cNvSpPr>
          <p:nvPr>
            <p:ph type="ftr" sz="quarter" idx="11"/>
          </p:nvPr>
        </p:nvSpPr>
        <p:spPr>
          <a:xfrm>
            <a:off x="3124200" y="6248400"/>
            <a:ext cx="2895600" cy="457200"/>
          </a:xfrm>
        </p:spPr>
        <p:txBody>
          <a:bodyPr/>
          <a:lstStyle>
            <a:lvl1pPr algn="ctr">
              <a:defRPr i="0">
                <a:solidFill>
                  <a:schemeClr val="tx1"/>
                </a:solidFill>
              </a:defRPr>
            </a:lvl1pPr>
          </a:lstStyle>
          <a:p>
            <a:pPr>
              <a:defRPr/>
            </a:pPr>
            <a:r>
              <a:rPr lang="fr-FR" dirty="0" smtClean="0"/>
              <a:t>Le capital</a:t>
            </a:r>
            <a:endParaRPr lang="fr-FR"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a:lvl1pPr>
          </a:lstStyle>
          <a:p>
            <a:pPr>
              <a:defRPr/>
            </a:pPr>
            <a:fld id="{1FD5C25E-A65A-4F80-A9D9-D1490AC4A6DB}" type="slidenum">
              <a:rPr lang="fr-FR"/>
              <a:pPr>
                <a:defRPr/>
              </a:pPr>
              <a:t>‹N°›</a:t>
            </a:fld>
            <a:endParaRPr lang="fr-FR" dirty="0"/>
          </a:p>
        </p:txBody>
      </p:sp>
    </p:spTree>
    <p:extLst>
      <p:ext uri="{BB962C8B-B14F-4D97-AF65-F5344CB8AC3E}">
        <p14:creationId xmlns:p14="http://schemas.microsoft.com/office/powerpoint/2010/main" val="3975435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r>
              <a:rPr lang="fr-FR" dirty="0" smtClean="0"/>
              <a:t>Le capital</a:t>
            </a:r>
            <a:endParaRPr lang="fr-FR" dirty="0"/>
          </a:p>
        </p:txBody>
      </p:sp>
      <p:sp>
        <p:nvSpPr>
          <p:cNvPr id="5" name="Rectangle 3"/>
          <p:cNvSpPr>
            <a:spLocks noGrp="1" noChangeArrowheads="1"/>
          </p:cNvSpPr>
          <p:nvPr>
            <p:ph type="sldNum" sz="quarter" idx="11"/>
          </p:nvPr>
        </p:nvSpPr>
        <p:spPr>
          <a:ln/>
        </p:spPr>
        <p:txBody>
          <a:bodyPr/>
          <a:lstStyle>
            <a:lvl1pPr>
              <a:defRPr/>
            </a:lvl1pPr>
          </a:lstStyle>
          <a:p>
            <a:pPr>
              <a:defRPr/>
            </a:pPr>
            <a:fld id="{8367FE59-7729-40D0-87DB-35B96BC6B51E}" type="slidenum">
              <a:rPr lang="fr-FR"/>
              <a:pPr>
                <a:defRPr/>
              </a:pPr>
              <a:t>‹N°›</a:t>
            </a:fld>
            <a:endParaRPr lang="fr-FR" dirty="0"/>
          </a:p>
        </p:txBody>
      </p:sp>
    </p:spTree>
    <p:extLst>
      <p:ext uri="{BB962C8B-B14F-4D97-AF65-F5344CB8AC3E}">
        <p14:creationId xmlns:p14="http://schemas.microsoft.com/office/powerpoint/2010/main" val="14734473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57200"/>
            <a:ext cx="2057400" cy="5410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57200"/>
            <a:ext cx="6019800" cy="5410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8C4E8454-43B2-4062-A875-564619C1D47A}" type="slidenum">
              <a:rPr lang="fr-FR"/>
              <a:pPr>
                <a:defRPr/>
              </a:pPr>
              <a:t>‹N°›</a:t>
            </a:fld>
            <a:endParaRPr lang="fr-FR" dirty="0"/>
          </a:p>
        </p:txBody>
      </p:sp>
      <p:sp>
        <p:nvSpPr>
          <p:cNvPr id="4" name="Rectangle 3"/>
          <p:cNvSpPr/>
          <p:nvPr userDrawn="1"/>
        </p:nvSpPr>
        <p:spPr>
          <a:xfrm>
            <a:off x="2591780" y="6572381"/>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32585942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955675"/>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557338"/>
            <a:ext cx="8229600" cy="4310062"/>
          </a:xfrm>
        </p:spPr>
        <p:txBody>
          <a:bodyPr/>
          <a:lstStyle/>
          <a:p>
            <a:pPr lvl="0"/>
            <a:endParaRPr lang="fr-FR" noProof="0" dirty="0" smtClean="0"/>
          </a:p>
        </p:txBody>
      </p:sp>
      <p:sp>
        <p:nvSpPr>
          <p:cNvPr id="5" name="Rectangle 3"/>
          <p:cNvSpPr>
            <a:spLocks noGrp="1" noChangeArrowheads="1"/>
          </p:cNvSpPr>
          <p:nvPr>
            <p:ph type="sldNum" sz="quarter" idx="11"/>
          </p:nvPr>
        </p:nvSpPr>
        <p:spPr>
          <a:ln/>
        </p:spPr>
        <p:txBody>
          <a:bodyPr/>
          <a:lstStyle>
            <a:lvl1pPr>
              <a:defRPr/>
            </a:lvl1pPr>
          </a:lstStyle>
          <a:p>
            <a:pPr>
              <a:defRPr/>
            </a:pPr>
            <a:fld id="{51EBE89E-E9B5-4EB8-AC2A-9E18F5036661}" type="slidenum">
              <a:rPr lang="fr-FR"/>
              <a:pPr>
                <a:defRPr/>
              </a:pPr>
              <a:t>‹N°›</a:t>
            </a:fld>
            <a:endParaRPr lang="fr-FR" dirty="0"/>
          </a:p>
        </p:txBody>
      </p:sp>
      <p:sp>
        <p:nvSpPr>
          <p:cNvPr id="4" name="Rectangle 3"/>
          <p:cNvSpPr/>
          <p:nvPr userDrawn="1"/>
        </p:nvSpPr>
        <p:spPr>
          <a:xfrm>
            <a:off x="2367711" y="6534345"/>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10762966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955675"/>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557338"/>
            <a:ext cx="8229600" cy="4310062"/>
          </a:xfrm>
        </p:spPr>
        <p:txBody>
          <a:bodyPr/>
          <a:lstStyle/>
          <a:p>
            <a:pPr lvl="0"/>
            <a:endParaRPr lang="fr-FR" noProof="0" dirty="0" smtClean="0"/>
          </a:p>
        </p:txBody>
      </p:sp>
      <p:sp>
        <p:nvSpPr>
          <p:cNvPr id="5" name="Rectangle 3"/>
          <p:cNvSpPr>
            <a:spLocks noGrp="1" noChangeArrowheads="1"/>
          </p:cNvSpPr>
          <p:nvPr>
            <p:ph type="sldNum" sz="quarter" idx="11"/>
          </p:nvPr>
        </p:nvSpPr>
        <p:spPr>
          <a:ln/>
        </p:spPr>
        <p:txBody>
          <a:bodyPr/>
          <a:lstStyle>
            <a:lvl1pPr>
              <a:defRPr/>
            </a:lvl1pPr>
          </a:lstStyle>
          <a:p>
            <a:pPr>
              <a:defRPr/>
            </a:pPr>
            <a:fld id="{32E65878-FB2C-4759-8B94-A914B8BA62F4}" type="slidenum">
              <a:rPr lang="fr-FR"/>
              <a:pPr>
                <a:defRPr/>
              </a:pPr>
              <a:t>‹N°›</a:t>
            </a:fld>
            <a:endParaRPr lang="fr-FR" dirty="0"/>
          </a:p>
        </p:txBody>
      </p:sp>
      <p:sp>
        <p:nvSpPr>
          <p:cNvPr id="4" name="Rectangle 3"/>
          <p:cNvSpPr/>
          <p:nvPr userDrawn="1"/>
        </p:nvSpPr>
        <p:spPr>
          <a:xfrm>
            <a:off x="2591780" y="6527376"/>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38812635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r>
              <a:rPr lang="fr-FR" dirty="0" smtClean="0"/>
              <a:t>Le capital</a:t>
            </a:r>
            <a:endParaRPr lang="fr-FR" dirty="0"/>
          </a:p>
        </p:txBody>
      </p:sp>
      <p:sp>
        <p:nvSpPr>
          <p:cNvPr id="5" name="Rectangle 3"/>
          <p:cNvSpPr>
            <a:spLocks noGrp="1" noChangeArrowheads="1"/>
          </p:cNvSpPr>
          <p:nvPr>
            <p:ph type="sldNum" sz="quarter" idx="11"/>
          </p:nvPr>
        </p:nvSpPr>
        <p:spPr>
          <a:ln/>
        </p:spPr>
        <p:txBody>
          <a:bodyPr/>
          <a:lstStyle>
            <a:lvl1pPr>
              <a:defRPr/>
            </a:lvl1pPr>
          </a:lstStyle>
          <a:p>
            <a:pPr>
              <a:defRPr/>
            </a:pPr>
            <a:fld id="{FE32DC6F-B41D-4D2F-A89B-DAF26599BFB9}" type="slidenum">
              <a:rPr lang="fr-FR"/>
              <a:pPr>
                <a:defRPr/>
              </a:pPr>
              <a:t>‹N°›</a:t>
            </a:fld>
            <a:endParaRPr lang="fr-FR" dirty="0"/>
          </a:p>
        </p:txBody>
      </p:sp>
    </p:spTree>
    <p:extLst>
      <p:ext uri="{BB962C8B-B14F-4D97-AF65-F5344CB8AC3E}">
        <p14:creationId xmlns:p14="http://schemas.microsoft.com/office/powerpoint/2010/main" val="13629948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5" name="Rectangle 3"/>
          <p:cNvSpPr>
            <a:spLocks noGrp="1" noChangeArrowheads="1"/>
          </p:cNvSpPr>
          <p:nvPr>
            <p:ph type="sldNum" sz="quarter" idx="11"/>
          </p:nvPr>
        </p:nvSpPr>
        <p:spPr>
          <a:ln/>
        </p:spPr>
        <p:txBody>
          <a:bodyPr/>
          <a:lstStyle>
            <a:lvl1pPr>
              <a:defRPr/>
            </a:lvl1pPr>
          </a:lstStyle>
          <a:p>
            <a:pPr>
              <a:defRPr/>
            </a:pPr>
            <a:fld id="{0F246431-7987-4A11-99C4-3C6F24B0BFF8}" type="slidenum">
              <a:rPr lang="fr-FR"/>
              <a:pPr>
                <a:defRPr/>
              </a:pPr>
              <a:t>‹N°›</a:t>
            </a:fld>
            <a:endParaRPr lang="fr-FR" dirty="0"/>
          </a:p>
        </p:txBody>
      </p:sp>
      <p:sp>
        <p:nvSpPr>
          <p:cNvPr id="4" name="Rectangle 3"/>
          <p:cNvSpPr/>
          <p:nvPr userDrawn="1"/>
        </p:nvSpPr>
        <p:spPr>
          <a:xfrm>
            <a:off x="2649395" y="6572381"/>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16822605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55733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5733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0A8B82A3-5BFF-41F9-B999-F266A17EF1D9}" type="slidenum">
              <a:rPr lang="fr-FR"/>
              <a:pPr>
                <a:defRPr/>
              </a:pPr>
              <a:t>‹N°›</a:t>
            </a:fld>
            <a:endParaRPr lang="fr-FR" dirty="0"/>
          </a:p>
        </p:txBody>
      </p:sp>
      <p:sp>
        <p:nvSpPr>
          <p:cNvPr id="5" name="Rectangle 4"/>
          <p:cNvSpPr/>
          <p:nvPr userDrawn="1"/>
        </p:nvSpPr>
        <p:spPr>
          <a:xfrm>
            <a:off x="2367711" y="6354325"/>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4106258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
          <p:cNvSpPr>
            <a:spLocks noGrp="1" noChangeArrowheads="1"/>
          </p:cNvSpPr>
          <p:nvPr>
            <p:ph type="ftr" sz="quarter" idx="10"/>
          </p:nvPr>
        </p:nvSpPr>
        <p:spPr>
          <a:ln/>
        </p:spPr>
        <p:txBody>
          <a:bodyPr/>
          <a:lstStyle>
            <a:lvl1pPr>
              <a:defRPr/>
            </a:lvl1pPr>
          </a:lstStyle>
          <a:p>
            <a:pPr>
              <a:defRPr/>
            </a:pPr>
            <a:r>
              <a:rPr lang="fr-FR" dirty="0" smtClean="0"/>
              <a:t>Le capital</a:t>
            </a:r>
            <a:endParaRPr lang="fr-FR" dirty="0"/>
          </a:p>
        </p:txBody>
      </p:sp>
      <p:sp>
        <p:nvSpPr>
          <p:cNvPr id="8" name="Rectangle 3"/>
          <p:cNvSpPr>
            <a:spLocks noGrp="1" noChangeArrowheads="1"/>
          </p:cNvSpPr>
          <p:nvPr>
            <p:ph type="sldNum" sz="quarter" idx="11"/>
          </p:nvPr>
        </p:nvSpPr>
        <p:spPr>
          <a:ln/>
        </p:spPr>
        <p:txBody>
          <a:bodyPr/>
          <a:lstStyle>
            <a:lvl1pPr>
              <a:defRPr/>
            </a:lvl1pPr>
          </a:lstStyle>
          <a:p>
            <a:pPr>
              <a:defRPr/>
            </a:pPr>
            <a:fld id="{8582AB99-B1C5-410C-A89B-0B38C106268B}" type="slidenum">
              <a:rPr lang="fr-FR"/>
              <a:pPr>
                <a:defRPr/>
              </a:pPr>
              <a:t>‹N°›</a:t>
            </a:fld>
            <a:endParaRPr lang="fr-FR" dirty="0"/>
          </a:p>
        </p:txBody>
      </p:sp>
    </p:spTree>
    <p:extLst>
      <p:ext uri="{BB962C8B-B14F-4D97-AF65-F5344CB8AC3E}">
        <p14:creationId xmlns:p14="http://schemas.microsoft.com/office/powerpoint/2010/main" val="1977096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4" name="Rectangle 3"/>
          <p:cNvSpPr>
            <a:spLocks noGrp="1" noChangeArrowheads="1"/>
          </p:cNvSpPr>
          <p:nvPr>
            <p:ph type="sldNum" sz="quarter" idx="11"/>
          </p:nvPr>
        </p:nvSpPr>
        <p:spPr>
          <a:ln/>
        </p:spPr>
        <p:txBody>
          <a:bodyPr/>
          <a:lstStyle>
            <a:lvl1pPr>
              <a:defRPr/>
            </a:lvl1pPr>
          </a:lstStyle>
          <a:p>
            <a:pPr>
              <a:defRPr/>
            </a:pPr>
            <a:fld id="{DB9740D2-BFAB-4FC5-9C90-327B9B708366}" type="slidenum">
              <a:rPr lang="fr-FR"/>
              <a:pPr>
                <a:defRPr/>
              </a:pPr>
              <a:t>‹N°›</a:t>
            </a:fld>
            <a:endParaRPr lang="fr-FR" dirty="0"/>
          </a:p>
        </p:txBody>
      </p:sp>
      <p:sp>
        <p:nvSpPr>
          <p:cNvPr id="3" name="Rectangle 2"/>
          <p:cNvSpPr/>
          <p:nvPr userDrawn="1"/>
        </p:nvSpPr>
        <p:spPr>
          <a:xfrm>
            <a:off x="2546775" y="6572381"/>
            <a:ext cx="4408578" cy="276999"/>
          </a:xfrm>
          <a:prstGeom prst="rect">
            <a:avLst/>
          </a:prstGeom>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FR" sz="1200" b="0" i="1" u="none" strike="noStrike" kern="1200" cap="none" spc="0" normalizeH="0" baseline="0" noProof="0" dirty="0" smtClean="0">
                <a:ln>
                  <a:noFill/>
                </a:ln>
                <a:solidFill>
                  <a:srgbClr val="333399"/>
                </a:solidFill>
                <a:effectLst/>
                <a:uLnTx/>
                <a:uFillTx/>
                <a:latin typeface="Arial" charset="0"/>
              </a:rPr>
              <a:t>Zone euro, quelle gouvernance ? Quelle politique économique</a:t>
            </a:r>
            <a:endParaRPr kumimoji="0" lang="fr-FR" sz="1200" b="0" i="1" u="none" strike="noStrike" kern="1200" cap="none" spc="0" normalizeH="0" baseline="0" noProof="0" dirty="0">
              <a:ln>
                <a:noFill/>
              </a:ln>
              <a:solidFill>
                <a:srgbClr val="333399"/>
              </a:solidFill>
              <a:effectLst/>
              <a:uLnTx/>
              <a:uFillTx/>
              <a:latin typeface="Arial" charset="0"/>
            </a:endParaRPr>
          </a:p>
        </p:txBody>
      </p:sp>
    </p:spTree>
    <p:extLst>
      <p:ext uri="{BB962C8B-B14F-4D97-AF65-F5344CB8AC3E}">
        <p14:creationId xmlns:p14="http://schemas.microsoft.com/office/powerpoint/2010/main" val="39541537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fr-FR" dirty="0" smtClean="0"/>
              <a:t>Le capital</a:t>
            </a:r>
            <a:endParaRPr lang="fr-FR" dirty="0"/>
          </a:p>
        </p:txBody>
      </p:sp>
      <p:sp>
        <p:nvSpPr>
          <p:cNvPr id="3" name="Rectangle 3"/>
          <p:cNvSpPr>
            <a:spLocks noGrp="1" noChangeArrowheads="1"/>
          </p:cNvSpPr>
          <p:nvPr>
            <p:ph type="sldNum" sz="quarter" idx="11"/>
          </p:nvPr>
        </p:nvSpPr>
        <p:spPr>
          <a:ln/>
        </p:spPr>
        <p:txBody>
          <a:bodyPr/>
          <a:lstStyle>
            <a:lvl1pPr>
              <a:defRPr/>
            </a:lvl1pPr>
          </a:lstStyle>
          <a:p>
            <a:pPr>
              <a:defRPr/>
            </a:pPr>
            <a:fld id="{172A8DC4-F1BE-405F-91F7-B6D59D972B7C}" type="slidenum">
              <a:rPr lang="fr-FR"/>
              <a:pPr>
                <a:defRPr/>
              </a:pPr>
              <a:t>‹N°›</a:t>
            </a:fld>
            <a:endParaRPr lang="fr-FR" dirty="0"/>
          </a:p>
        </p:txBody>
      </p:sp>
    </p:spTree>
    <p:extLst>
      <p:ext uri="{BB962C8B-B14F-4D97-AF65-F5344CB8AC3E}">
        <p14:creationId xmlns:p14="http://schemas.microsoft.com/office/powerpoint/2010/main" val="38232009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xfrm>
            <a:off x="341530" y="6444335"/>
            <a:ext cx="7812087" cy="252412"/>
          </a:xfrm>
          <a:ln/>
        </p:spPr>
        <p:txBody>
          <a:bodyPr/>
          <a:lstStyle>
            <a:lvl1pPr>
              <a:defRPr/>
            </a:lvl1pPr>
          </a:lstStyle>
          <a:p>
            <a:pPr>
              <a:defRPr/>
            </a:pPr>
            <a:r>
              <a:rPr lang="fr-FR" dirty="0" smtClean="0"/>
              <a:t>Le capital</a:t>
            </a:r>
            <a:endParaRPr lang="fr-FR" dirty="0"/>
          </a:p>
        </p:txBody>
      </p:sp>
      <p:sp>
        <p:nvSpPr>
          <p:cNvPr id="6" name="Rectangle 3"/>
          <p:cNvSpPr>
            <a:spLocks noGrp="1" noChangeArrowheads="1"/>
          </p:cNvSpPr>
          <p:nvPr>
            <p:ph type="sldNum" sz="quarter" idx="11"/>
          </p:nvPr>
        </p:nvSpPr>
        <p:spPr>
          <a:ln/>
        </p:spPr>
        <p:txBody>
          <a:bodyPr/>
          <a:lstStyle>
            <a:lvl1pPr>
              <a:defRPr/>
            </a:lvl1pPr>
          </a:lstStyle>
          <a:p>
            <a:pPr>
              <a:defRPr/>
            </a:pPr>
            <a:fld id="{7C2C2BC6-6553-4E31-A1C7-AE3FDE6782D5}" type="slidenum">
              <a:rPr lang="fr-FR"/>
              <a:pPr>
                <a:defRPr/>
              </a:pPr>
              <a:t>‹N°›</a:t>
            </a:fld>
            <a:endParaRPr lang="fr-FR" dirty="0"/>
          </a:p>
        </p:txBody>
      </p:sp>
    </p:spTree>
    <p:extLst>
      <p:ext uri="{BB962C8B-B14F-4D97-AF65-F5344CB8AC3E}">
        <p14:creationId xmlns:p14="http://schemas.microsoft.com/office/powerpoint/2010/main" val="2065261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ln/>
        </p:spPr>
        <p:txBody>
          <a:bodyPr/>
          <a:lstStyle>
            <a:lvl1pPr>
              <a:defRPr/>
            </a:lvl1pPr>
          </a:lstStyle>
          <a:p>
            <a:pPr>
              <a:defRPr/>
            </a:pPr>
            <a:r>
              <a:rPr lang="fr-FR" dirty="0" smtClean="0"/>
              <a:t>Le capital</a:t>
            </a:r>
            <a:endParaRPr lang="fr-FR" dirty="0"/>
          </a:p>
        </p:txBody>
      </p:sp>
      <p:sp>
        <p:nvSpPr>
          <p:cNvPr id="6" name="Rectangle 3"/>
          <p:cNvSpPr>
            <a:spLocks noGrp="1" noChangeArrowheads="1"/>
          </p:cNvSpPr>
          <p:nvPr>
            <p:ph type="sldNum" sz="quarter" idx="11"/>
          </p:nvPr>
        </p:nvSpPr>
        <p:spPr>
          <a:ln/>
        </p:spPr>
        <p:txBody>
          <a:bodyPr/>
          <a:lstStyle>
            <a:lvl1pPr>
              <a:defRPr/>
            </a:lvl1pPr>
          </a:lstStyle>
          <a:p>
            <a:pPr>
              <a:defRPr/>
            </a:pPr>
            <a:fld id="{506F763B-A950-4E49-9BD4-1F3E20AAE6FB}" type="slidenum">
              <a:rPr lang="fr-FR"/>
              <a:pPr>
                <a:defRPr/>
              </a:pPr>
              <a:t>‹N°›</a:t>
            </a:fld>
            <a:endParaRPr lang="fr-FR" dirty="0"/>
          </a:p>
        </p:txBody>
      </p:sp>
    </p:spTree>
    <p:extLst>
      <p:ext uri="{BB962C8B-B14F-4D97-AF65-F5344CB8AC3E}">
        <p14:creationId xmlns:p14="http://schemas.microsoft.com/office/powerpoint/2010/main" val="16056723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0F1FE"/>
            </a:gs>
            <a:gs pos="50000">
              <a:schemeClr val="bg1"/>
            </a:gs>
            <a:gs pos="100000">
              <a:srgbClr val="F0F1FE"/>
            </a:gs>
          </a:gsLst>
          <a:lin ang="54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ftr" sz="quarter" idx="3"/>
          </p:nvPr>
        </p:nvSpPr>
        <p:spPr bwMode="auto">
          <a:xfrm>
            <a:off x="395288" y="6605588"/>
            <a:ext cx="7812087" cy="252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333399"/>
                </a:solidFill>
                <a:cs typeface="+mn-cs"/>
              </a:defRPr>
            </a:lvl1pPr>
          </a:lstStyle>
          <a:p>
            <a:pPr>
              <a:defRPr/>
            </a:pPr>
            <a:r>
              <a:rPr lang="fr-FR" dirty="0" smtClean="0"/>
              <a:t>Le capital</a:t>
            </a:r>
            <a:endParaRPr lang="fr-FR" dirty="0"/>
          </a:p>
        </p:txBody>
      </p:sp>
      <p:sp>
        <p:nvSpPr>
          <p:cNvPr id="30723" name="Rectangle 3"/>
          <p:cNvSpPr>
            <a:spLocks noGrp="1" noChangeArrowheads="1"/>
          </p:cNvSpPr>
          <p:nvPr>
            <p:ph type="sldNum" sz="quarter" idx="4"/>
          </p:nvPr>
        </p:nvSpPr>
        <p:spPr bwMode="auto">
          <a:xfrm>
            <a:off x="7235825" y="6248400"/>
            <a:ext cx="14509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atin typeface="Arial Black" pitchFamily="34" charset="0"/>
                <a:cs typeface="+mn-cs"/>
              </a:defRPr>
            </a:lvl1pPr>
          </a:lstStyle>
          <a:p>
            <a:pPr>
              <a:defRPr/>
            </a:pPr>
            <a:fld id="{57960A79-7E11-4F3E-9F3A-F99EF7BFB80A}" type="slidenum">
              <a:rPr lang="fr-FR"/>
              <a:pPr>
                <a:defRPr/>
              </a:pPr>
              <a:t>‹N°›</a:t>
            </a:fld>
            <a:endParaRPr lang="fr-FR" dirty="0"/>
          </a:p>
        </p:txBody>
      </p:sp>
      <p:grpSp>
        <p:nvGrpSpPr>
          <p:cNvPr id="1028" name="Group 4"/>
          <p:cNvGrpSpPr>
            <a:grpSpLocks/>
          </p:cNvGrpSpPr>
          <p:nvPr/>
        </p:nvGrpSpPr>
        <p:grpSpPr bwMode="auto">
          <a:xfrm>
            <a:off x="0" y="0"/>
            <a:ext cx="9144000" cy="546100"/>
            <a:chOff x="0" y="0"/>
            <a:chExt cx="5760" cy="344"/>
          </a:xfrm>
        </p:grpSpPr>
        <p:sp>
          <p:nvSpPr>
            <p:cNvPr id="103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algn="ctr" eaLnBrk="1" hangingPunct="1"/>
              <a:endParaRPr lang="en-GB" altLang="fr-FR" sz="2400" i="0" dirty="0">
                <a:latin typeface="Times New Roman" pitchFamily="18" charset="0"/>
              </a:endParaRPr>
            </a:p>
          </p:txBody>
        </p:sp>
        <p:sp>
          <p:nvSpPr>
            <p:cNvPr id="103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03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hlink"/>
                </a:solidFill>
              </a:endParaRPr>
            </a:p>
          </p:txBody>
        </p:sp>
        <p:sp>
          <p:nvSpPr>
            <p:cNvPr id="103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hlink"/>
                </a:solidFill>
              </a:endParaRPr>
            </a:p>
          </p:txBody>
        </p:sp>
        <p:sp>
          <p:nvSpPr>
            <p:cNvPr id="103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accent2"/>
                </a:solidFill>
              </a:endParaRPr>
            </a:p>
          </p:txBody>
        </p:sp>
        <p:sp>
          <p:nvSpPr>
            <p:cNvPr id="103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hlink"/>
                </a:solidFill>
              </a:endParaRPr>
            </a:p>
          </p:txBody>
        </p:sp>
        <p:sp>
          <p:nvSpPr>
            <p:cNvPr id="103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2400" i="0" dirty="0">
                <a:latin typeface="Times New Roman" pitchFamily="18" charset="0"/>
              </a:endParaRPr>
            </a:p>
          </p:txBody>
        </p:sp>
        <p:sp>
          <p:nvSpPr>
            <p:cNvPr id="103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accent2"/>
                </a:solidFill>
              </a:endParaRPr>
            </a:p>
          </p:txBody>
        </p:sp>
        <p:sp>
          <p:nvSpPr>
            <p:cNvPr id="103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eaLnBrk="1" hangingPunct="1"/>
              <a:endParaRPr lang="en-GB" altLang="fr-FR" sz="1800" i="0" dirty="0">
                <a:solidFill>
                  <a:schemeClr val="accent2"/>
                </a:solidFill>
              </a:endParaRPr>
            </a:p>
          </p:txBody>
        </p:sp>
      </p:grpSp>
      <p:sp>
        <p:nvSpPr>
          <p:cNvPr id="1029" name="Rectangle 14"/>
          <p:cNvSpPr>
            <a:spLocks noGrp="1" noChangeArrowheads="1"/>
          </p:cNvSpPr>
          <p:nvPr>
            <p:ph type="title"/>
          </p:nvPr>
        </p:nvSpPr>
        <p:spPr bwMode="auto">
          <a:xfrm>
            <a:off x="457200" y="457200"/>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30" name="Rectangle 15"/>
          <p:cNvSpPr>
            <a:spLocks noGrp="1" noChangeArrowheads="1"/>
          </p:cNvSpPr>
          <p:nvPr>
            <p:ph type="body" idx="1"/>
          </p:nvPr>
        </p:nvSpPr>
        <p:spPr bwMode="auto">
          <a:xfrm>
            <a:off x="457200" y="1557338"/>
            <a:ext cx="8229600" cy="43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fontAlgn="base">
        <a:spcBef>
          <a:spcPct val="0"/>
        </a:spcBef>
        <a:spcAft>
          <a:spcPct val="0"/>
        </a:spcAft>
        <a:defRPr sz="2000" b="1">
          <a:solidFill>
            <a:schemeClr val="tx1"/>
          </a:solidFill>
          <a:latin typeface="Arial" charset="0"/>
        </a:defRPr>
      </a:lvl6pPr>
      <a:lvl7pPr marL="914400" algn="l" rtl="0" fontAlgn="base">
        <a:spcBef>
          <a:spcPct val="0"/>
        </a:spcBef>
        <a:spcAft>
          <a:spcPct val="0"/>
        </a:spcAft>
        <a:defRPr sz="2000" b="1">
          <a:solidFill>
            <a:schemeClr val="tx1"/>
          </a:solidFill>
          <a:latin typeface="Arial" charset="0"/>
        </a:defRPr>
      </a:lvl7pPr>
      <a:lvl8pPr marL="1371600" algn="l" rtl="0" fontAlgn="base">
        <a:spcBef>
          <a:spcPct val="0"/>
        </a:spcBef>
        <a:spcAft>
          <a:spcPct val="0"/>
        </a:spcAft>
        <a:defRPr sz="2000" b="1">
          <a:solidFill>
            <a:schemeClr val="tx1"/>
          </a:solidFill>
          <a:latin typeface="Arial" charset="0"/>
        </a:defRPr>
      </a:lvl8pPr>
      <a:lvl9pPr marL="1828800" algn="l" rtl="0" fontAlgn="base">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16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14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8.wmf"/><Relationship Id="rId3" Type="http://schemas.openxmlformats.org/officeDocument/2006/relationships/notesSlide" Target="../notesSlides/notesSlide10.xml"/><Relationship Id="rId7" Type="http://schemas.openxmlformats.org/officeDocument/2006/relationships/image" Target="../media/image6.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7.wmf"/><Relationship Id="rId5" Type="http://schemas.openxmlformats.org/officeDocument/2006/relationships/image" Target="../media/image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3.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6.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4.wmf"/><Relationship Id="rId5" Type="http://schemas.openxmlformats.org/officeDocument/2006/relationships/image" Target="../media/image13.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8.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16.wmf"/><Relationship Id="rId4" Type="http://schemas.openxmlformats.org/officeDocument/2006/relationships/oleObject" Target="../embeddings/oleObject18.bin"/><Relationship Id="rId9"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image" Target="../media/image21.wmf"/><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6.bin"/><Relationship Id="rId5" Type="http://schemas.openxmlformats.org/officeDocument/2006/relationships/image" Target="../media/image24.wmf"/><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8.emf"/><Relationship Id="rId5" Type="http://schemas.openxmlformats.org/officeDocument/2006/relationships/package" Target="../embeddings/Microsoft_Word_Document1.docx"/><Relationship Id="rId4" Type="http://schemas.openxmlformats.org/officeDocument/2006/relationships/oleObject" Target="../embeddings/oleObject27.bin"/></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1.emf"/><Relationship Id="rId5" Type="http://schemas.openxmlformats.org/officeDocument/2006/relationships/package" Target="../embeddings/Microsoft_Word_Document2.docx"/><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2.emf"/><Relationship Id="rId5" Type="http://schemas.openxmlformats.org/officeDocument/2006/relationships/package" Target="../embeddings/Microsoft_Word_Document3.docx"/><Relationship Id="rId4" Type="http://schemas.openxmlformats.org/officeDocument/2006/relationships/oleObject" Target="../embeddings/oleObject29.bin"/></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5.emf"/><Relationship Id="rId5" Type="http://schemas.openxmlformats.org/officeDocument/2006/relationships/package" Target="../embeddings/Microsoft_Word_Document4.docx"/><Relationship Id="rId4" Type="http://schemas.openxmlformats.org/officeDocument/2006/relationships/oleObject" Target="../embeddings/oleObject30.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66755" y="1898830"/>
            <a:ext cx="6122988" cy="2250907"/>
          </a:xfrm>
        </p:spPr>
        <p:txBody>
          <a:bodyPr/>
          <a:lstStyle/>
          <a:p>
            <a:pPr eaLnBrk="1" hangingPunct="1"/>
            <a:r>
              <a:rPr lang="fr-FR" altLang="fr-FR" sz="2800" dirty="0" smtClean="0"/>
              <a:t>                                     Le capital </a:t>
            </a:r>
            <a:r>
              <a:rPr lang="fr-FR" altLang="fr-FR" sz="2400" b="0" dirty="0" smtClean="0"/>
              <a:t/>
            </a:r>
            <a:br>
              <a:rPr lang="fr-FR" altLang="fr-FR" sz="2400" b="0" dirty="0" smtClean="0"/>
            </a:br>
            <a:endParaRPr lang="fr-FR" altLang="fr-FR" sz="2400" b="0" dirty="0" smtClean="0"/>
          </a:p>
        </p:txBody>
      </p:sp>
      <p:sp>
        <p:nvSpPr>
          <p:cNvPr id="3077" name="Text Box 5"/>
          <p:cNvSpPr txBox="1">
            <a:spLocks noChangeArrowheads="1"/>
          </p:cNvSpPr>
          <p:nvPr/>
        </p:nvSpPr>
        <p:spPr bwMode="auto">
          <a:xfrm>
            <a:off x="611560" y="593685"/>
            <a:ext cx="828058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charset="0"/>
                <a:cs typeface="Arial" charset="0"/>
              </a:defRPr>
            </a:lvl1pPr>
            <a:lvl2pPr marL="742950" indent="-285750" eaLnBrk="0" hangingPunct="0">
              <a:defRPr sz="1400" i="1">
                <a:solidFill>
                  <a:schemeClr val="tx1"/>
                </a:solidFill>
                <a:latin typeface="Arial" charset="0"/>
                <a:cs typeface="Arial" charset="0"/>
              </a:defRPr>
            </a:lvl2pPr>
            <a:lvl3pPr marL="1143000" indent="-228600" eaLnBrk="0" hangingPunct="0">
              <a:defRPr sz="1400" i="1">
                <a:solidFill>
                  <a:schemeClr val="tx1"/>
                </a:solidFill>
                <a:latin typeface="Arial" charset="0"/>
                <a:cs typeface="Arial" charset="0"/>
              </a:defRPr>
            </a:lvl3pPr>
            <a:lvl4pPr marL="1600200" indent="-228600" eaLnBrk="0" hangingPunct="0">
              <a:defRPr sz="1400" i="1">
                <a:solidFill>
                  <a:schemeClr val="tx1"/>
                </a:solidFill>
                <a:latin typeface="Arial" charset="0"/>
                <a:cs typeface="Arial" charset="0"/>
              </a:defRPr>
            </a:lvl4pPr>
            <a:lvl5pPr marL="2057400" indent="-228600" eaLnBrk="0" hangingPunct="0">
              <a:defRPr sz="1400" i="1">
                <a:solidFill>
                  <a:schemeClr val="tx1"/>
                </a:solidFill>
                <a:latin typeface="Arial" charset="0"/>
                <a:cs typeface="Arial" charset="0"/>
              </a:defRPr>
            </a:lvl5pPr>
            <a:lvl6pPr marL="2514600" indent="-228600" eaLnBrk="0" fontAlgn="base" hangingPunct="0">
              <a:spcBef>
                <a:spcPct val="0"/>
              </a:spcBef>
              <a:spcAft>
                <a:spcPct val="0"/>
              </a:spcAft>
              <a:defRPr sz="1400" i="1">
                <a:solidFill>
                  <a:schemeClr val="tx1"/>
                </a:solidFill>
                <a:latin typeface="Arial" charset="0"/>
                <a:cs typeface="Arial" charset="0"/>
              </a:defRPr>
            </a:lvl6pPr>
            <a:lvl7pPr marL="2971800" indent="-228600" eaLnBrk="0" fontAlgn="base" hangingPunct="0">
              <a:spcBef>
                <a:spcPct val="0"/>
              </a:spcBef>
              <a:spcAft>
                <a:spcPct val="0"/>
              </a:spcAft>
              <a:defRPr sz="1400" i="1">
                <a:solidFill>
                  <a:schemeClr val="tx1"/>
                </a:solidFill>
                <a:latin typeface="Arial" charset="0"/>
                <a:cs typeface="Arial" charset="0"/>
              </a:defRPr>
            </a:lvl7pPr>
            <a:lvl8pPr marL="3429000" indent="-228600" eaLnBrk="0" fontAlgn="base" hangingPunct="0">
              <a:spcBef>
                <a:spcPct val="0"/>
              </a:spcBef>
              <a:spcAft>
                <a:spcPct val="0"/>
              </a:spcAft>
              <a:defRPr sz="1400" i="1">
                <a:solidFill>
                  <a:schemeClr val="tx1"/>
                </a:solidFill>
                <a:latin typeface="Arial" charset="0"/>
                <a:cs typeface="Arial" charset="0"/>
              </a:defRPr>
            </a:lvl8pPr>
            <a:lvl9pPr marL="3886200" indent="-228600" eaLnBrk="0" fontAlgn="base" hangingPunct="0">
              <a:spcBef>
                <a:spcPct val="0"/>
              </a:spcBef>
              <a:spcAft>
                <a:spcPct val="0"/>
              </a:spcAft>
              <a:defRPr sz="1400" i="1">
                <a:solidFill>
                  <a:schemeClr val="tx1"/>
                </a:solidFill>
                <a:latin typeface="Arial" charset="0"/>
                <a:cs typeface="Arial" charset="0"/>
              </a:defRPr>
            </a:lvl9pPr>
          </a:lstStyle>
          <a:p>
            <a:pPr algn="r" eaLnBrk="1" hangingPunct="1">
              <a:spcBef>
                <a:spcPts val="300"/>
              </a:spcBef>
            </a:pPr>
            <a:r>
              <a:rPr lang="fr-FR" sz="1800" dirty="0">
                <a:solidFill>
                  <a:srgbClr val="333399"/>
                </a:solidFill>
              </a:rPr>
              <a:t>Q</a:t>
            </a:r>
            <a:r>
              <a:rPr lang="fr-FR" sz="1800" dirty="0" smtClean="0">
                <a:solidFill>
                  <a:srgbClr val="333399"/>
                </a:solidFill>
              </a:rPr>
              <a:t>uestions </a:t>
            </a:r>
            <a:r>
              <a:rPr lang="fr-FR" sz="1800" dirty="0">
                <a:solidFill>
                  <a:srgbClr val="333399"/>
                </a:solidFill>
              </a:rPr>
              <a:t>de base de </a:t>
            </a:r>
            <a:r>
              <a:rPr lang="fr-FR" sz="1800" dirty="0" smtClean="0">
                <a:solidFill>
                  <a:srgbClr val="333399"/>
                </a:solidFill>
              </a:rPr>
              <a:t>l'économie</a:t>
            </a:r>
            <a:endParaRPr lang="fr-FR" sz="1800" dirty="0">
              <a:solidFill>
                <a:srgbClr val="333399"/>
              </a:solidFill>
            </a:endParaRPr>
          </a:p>
          <a:p>
            <a:pPr algn="r" eaLnBrk="1" hangingPunct="1">
              <a:spcBef>
                <a:spcPts val="300"/>
              </a:spcBef>
            </a:pPr>
            <a:r>
              <a:rPr lang="fr-FR" sz="1600" dirty="0" smtClean="0">
                <a:solidFill>
                  <a:srgbClr val="333399"/>
                </a:solidFill>
              </a:rPr>
              <a:t>  </a:t>
            </a:r>
            <a:r>
              <a:rPr lang="fr-FR" sz="1600" i="0" dirty="0">
                <a:solidFill>
                  <a:srgbClr val="333399"/>
                </a:solidFill>
              </a:rPr>
              <a:t>U</a:t>
            </a:r>
            <a:r>
              <a:rPr lang="fr-FR" sz="1600" i="0" dirty="0" smtClean="0">
                <a:solidFill>
                  <a:srgbClr val="333399"/>
                </a:solidFill>
              </a:rPr>
              <a:t>niversité </a:t>
            </a:r>
            <a:r>
              <a:rPr lang="fr-FR" sz="1600" i="0" dirty="0">
                <a:solidFill>
                  <a:srgbClr val="333399"/>
                </a:solidFill>
              </a:rPr>
              <a:t>populaire du </a:t>
            </a:r>
            <a:r>
              <a:rPr lang="fr-FR" sz="1600" i="0" dirty="0" smtClean="0">
                <a:solidFill>
                  <a:srgbClr val="333399"/>
                </a:solidFill>
              </a:rPr>
              <a:t>14</a:t>
            </a:r>
            <a:r>
              <a:rPr lang="fr-FR" sz="1600" i="0" baseline="30000" dirty="0" smtClean="0">
                <a:solidFill>
                  <a:srgbClr val="333399"/>
                </a:solidFill>
              </a:rPr>
              <a:t>ème</a:t>
            </a:r>
          </a:p>
          <a:p>
            <a:pPr algn="r" eaLnBrk="1" hangingPunct="1">
              <a:spcBef>
                <a:spcPts val="300"/>
              </a:spcBef>
            </a:pPr>
            <a:r>
              <a:rPr lang="fr-FR" sz="1600" i="0" dirty="0" smtClean="0">
                <a:solidFill>
                  <a:srgbClr val="333399"/>
                </a:solidFill>
              </a:rPr>
              <a:t>31 mai 2016</a:t>
            </a:r>
            <a:endParaRPr lang="fr-FR" altLang="fr-FR" sz="1600" i="0" dirty="0">
              <a:solidFill>
                <a:srgbClr val="333399"/>
              </a:solidFill>
            </a:endParaRPr>
          </a:p>
        </p:txBody>
      </p:sp>
      <p:sp>
        <p:nvSpPr>
          <p:cNvPr id="2" name="Rectangle 1"/>
          <p:cNvSpPr/>
          <p:nvPr/>
        </p:nvSpPr>
        <p:spPr>
          <a:xfrm>
            <a:off x="5469886" y="4946290"/>
            <a:ext cx="3073342" cy="1246495"/>
          </a:xfrm>
          <a:prstGeom prst="rect">
            <a:avLst/>
          </a:prstGeom>
        </p:spPr>
        <p:txBody>
          <a:bodyPr wrap="none">
            <a:spAutoFit/>
          </a:bodyPr>
          <a:lstStyle/>
          <a:p>
            <a:pPr lvl="0" algn="r"/>
            <a:r>
              <a:rPr lang="fr-FR" altLang="fr-FR" sz="2000" i="0" dirty="0">
                <a:solidFill>
                  <a:srgbClr val="333399"/>
                </a:solidFill>
              </a:rPr>
              <a:t>Henri </a:t>
            </a:r>
            <a:r>
              <a:rPr lang="fr-FR" altLang="fr-FR" sz="2000" i="0" dirty="0" err="1" smtClean="0">
                <a:solidFill>
                  <a:srgbClr val="333399"/>
                </a:solidFill>
              </a:rPr>
              <a:t>Sterdyniak</a:t>
            </a:r>
            <a:endParaRPr lang="fr-FR" altLang="fr-FR" sz="2000" i="0" dirty="0" smtClean="0">
              <a:solidFill>
                <a:srgbClr val="333399"/>
              </a:solidFill>
            </a:endParaRPr>
          </a:p>
          <a:p>
            <a:pPr lvl="0" algn="r">
              <a:spcBef>
                <a:spcPts val="600"/>
              </a:spcBef>
            </a:pPr>
            <a:r>
              <a:rPr lang="fr-FR" altLang="fr-FR" sz="1600" i="0" dirty="0" smtClean="0">
                <a:solidFill>
                  <a:srgbClr val="333399"/>
                </a:solidFill>
              </a:rPr>
              <a:t>OFCE</a:t>
            </a:r>
          </a:p>
          <a:p>
            <a:pPr lvl="0" algn="r"/>
            <a:endParaRPr lang="fr-FR" altLang="fr-FR" sz="1800" i="0" dirty="0">
              <a:solidFill>
                <a:srgbClr val="333399"/>
              </a:solidFill>
            </a:endParaRPr>
          </a:p>
          <a:p>
            <a:pPr lvl="0" algn="r"/>
            <a:r>
              <a:rPr lang="fr-FR" altLang="fr-FR" dirty="0" smtClean="0">
                <a:solidFill>
                  <a:srgbClr val="333399"/>
                </a:solidFill>
              </a:rPr>
              <a:t>henri.sterdyniak@ofce.sciencespo.fr</a:t>
            </a:r>
            <a:endParaRPr lang="fr-FR" altLang="fr-FR" dirty="0">
              <a:solidFill>
                <a:srgbClr val="333399"/>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L’accumulation du capital</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Si l’investissement est trop fort par rapport à la capacité de production, l’équilibre se fait par hausse des prix et des taux d’intérêt (régime classique).</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 Si l’investissement est trop faible, l’équilibre se fait par le chômage (régime de sous-emploi). </a:t>
            </a:r>
          </a:p>
          <a:p>
            <a:pPr algn="just" eaLnBrk="1" hangingPunct="1">
              <a:lnSpc>
                <a:spcPct val="125000"/>
              </a:lnSpc>
              <a:spcBef>
                <a:spcPct val="60000"/>
              </a:spcBef>
            </a:pPr>
            <a:r>
              <a:rPr lang="fr-FR" altLang="fr-FR" dirty="0" smtClean="0">
                <a:solidFill>
                  <a:schemeClr val="bg2"/>
                </a:solidFill>
              </a:rPr>
              <a:t>Deux morales :</a:t>
            </a:r>
          </a:p>
          <a:p>
            <a:pPr algn="just" eaLnBrk="1" hangingPunct="1">
              <a:lnSpc>
                <a:spcPct val="125000"/>
              </a:lnSpc>
              <a:spcBef>
                <a:spcPct val="60000"/>
              </a:spcBef>
            </a:pPr>
            <a:r>
              <a:rPr lang="fr-FR" altLang="fr-FR" dirty="0" smtClean="0">
                <a:solidFill>
                  <a:schemeClr val="bg2"/>
                </a:solidFill>
              </a:rPr>
              <a:t>En situation keynésienne, il faut investir et consommer. C’est la demande qui limite la production.</a:t>
            </a:r>
          </a:p>
          <a:p>
            <a:pPr algn="just" eaLnBrk="1" hangingPunct="1">
              <a:lnSpc>
                <a:spcPct val="125000"/>
              </a:lnSpc>
              <a:spcBef>
                <a:spcPct val="60000"/>
              </a:spcBef>
            </a:pPr>
            <a:r>
              <a:rPr lang="fr-FR" altLang="fr-FR" dirty="0" smtClean="0">
                <a:solidFill>
                  <a:schemeClr val="bg2"/>
                </a:solidFill>
              </a:rPr>
              <a:t>En situation classique, il faut épargner pour dégager des ressources pour investir.</a:t>
            </a:r>
            <a:endParaRPr lang="fr-FR" altLang="fr-FR" dirty="0">
              <a:solidFill>
                <a:schemeClr val="bg2"/>
              </a:solidFill>
            </a:endParaRPr>
          </a:p>
          <a:p>
            <a:pPr algn="just" eaLnBrk="1" hangingPunct="1">
              <a:lnSpc>
                <a:spcPct val="125000"/>
              </a:lnSpc>
              <a:spcBef>
                <a:spcPct val="60000"/>
              </a:spcBef>
              <a:buFontTx/>
              <a:buChar char="-"/>
            </a:pP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10</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2824044038"/>
              </p:ext>
            </p:extLst>
          </p:nvPr>
        </p:nvGraphicFramePr>
        <p:xfrm>
          <a:off x="1151620" y="1358770"/>
          <a:ext cx="622300" cy="279400"/>
        </p:xfrm>
        <a:graphic>
          <a:graphicData uri="http://schemas.openxmlformats.org/presentationml/2006/ole">
            <mc:AlternateContent xmlns:mc="http://schemas.openxmlformats.org/markup-compatibility/2006">
              <mc:Choice xmlns:v="urn:schemas-microsoft-com:vml" Requires="v">
                <p:oleObj spid="_x0000_s20570" name="Equation" r:id="rId4" imgW="622080" imgH="279360" progId="Equation.DSMT4">
                  <p:embed/>
                </p:oleObj>
              </mc:Choice>
              <mc:Fallback>
                <p:oleObj name="Equation" r:id="rId4" imgW="622080" imgH="279360" progId="Equation.DSMT4">
                  <p:embed/>
                  <p:pic>
                    <p:nvPicPr>
                      <p:cNvPr id="0" name=""/>
                      <p:cNvPicPr/>
                      <p:nvPr/>
                    </p:nvPicPr>
                    <p:blipFill>
                      <a:blip r:embed="rId5"/>
                      <a:stretch>
                        <a:fillRect/>
                      </a:stretch>
                    </p:blipFill>
                    <p:spPr>
                      <a:xfrm>
                        <a:off x="1151620" y="1358770"/>
                        <a:ext cx="622300" cy="279400"/>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977652190"/>
              </p:ext>
            </p:extLst>
          </p:nvPr>
        </p:nvGraphicFramePr>
        <p:xfrm>
          <a:off x="3851920" y="1403775"/>
          <a:ext cx="2768600" cy="330200"/>
        </p:xfrm>
        <a:graphic>
          <a:graphicData uri="http://schemas.openxmlformats.org/presentationml/2006/ole">
            <mc:AlternateContent xmlns:mc="http://schemas.openxmlformats.org/markup-compatibility/2006">
              <mc:Choice xmlns:v="urn:schemas-microsoft-com:vml" Requires="v">
                <p:oleObj spid="_x0000_s20571" name="Equation" r:id="rId6" imgW="2768400" imgH="330120" progId="Equation.DSMT4">
                  <p:embed/>
                </p:oleObj>
              </mc:Choice>
              <mc:Fallback>
                <p:oleObj name="Equation" r:id="rId6" imgW="2768400" imgH="330120" progId="Equation.DSMT4">
                  <p:embed/>
                  <p:pic>
                    <p:nvPicPr>
                      <p:cNvPr id="0" name=""/>
                      <p:cNvPicPr/>
                      <p:nvPr/>
                    </p:nvPicPr>
                    <p:blipFill>
                      <a:blip r:embed="rId7"/>
                      <a:stretch>
                        <a:fillRect/>
                      </a:stretch>
                    </p:blipFill>
                    <p:spPr>
                      <a:xfrm>
                        <a:off x="3851920" y="1403775"/>
                        <a:ext cx="2768600" cy="330200"/>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330443132"/>
              </p:ext>
            </p:extLst>
          </p:nvPr>
        </p:nvGraphicFramePr>
        <p:xfrm>
          <a:off x="4114800" y="3200400"/>
          <a:ext cx="914400" cy="268288"/>
        </p:xfrm>
        <a:graphic>
          <a:graphicData uri="http://schemas.openxmlformats.org/presentationml/2006/ole">
            <mc:AlternateContent xmlns:mc="http://schemas.openxmlformats.org/markup-compatibility/2006">
              <mc:Choice xmlns:v="urn:schemas-microsoft-com:vml" Requires="v">
                <p:oleObj spid="_x0000_s20572" name="Equation" r:id="rId8" imgW="914400" imgH="267840" progId="Equation.DSMT4">
                  <p:embed/>
                </p:oleObj>
              </mc:Choice>
              <mc:Fallback>
                <p:oleObj name="Equation" r:id="rId8" imgW="914400" imgH="267840" progId="Equation.DSMT4">
                  <p:embed/>
                  <p:pic>
                    <p:nvPicPr>
                      <p:cNvPr id="0" name=""/>
                      <p:cNvPicPr/>
                      <p:nvPr/>
                    </p:nvPicPr>
                    <p:blipFill>
                      <a:blip r:embed="rId9"/>
                      <a:stretch>
                        <a:fillRect/>
                      </a:stretch>
                    </p:blipFill>
                    <p:spPr>
                      <a:xfrm>
                        <a:off x="4114800" y="3200400"/>
                        <a:ext cx="914400" cy="268288"/>
                      </a:xfrm>
                      <a:prstGeom prst="rect">
                        <a:avLst/>
                      </a:prstGeom>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2398604606"/>
              </p:ext>
            </p:extLst>
          </p:nvPr>
        </p:nvGraphicFramePr>
        <p:xfrm>
          <a:off x="1286635" y="2573905"/>
          <a:ext cx="3162300" cy="762000"/>
        </p:xfrm>
        <a:graphic>
          <a:graphicData uri="http://schemas.openxmlformats.org/presentationml/2006/ole">
            <mc:AlternateContent xmlns:mc="http://schemas.openxmlformats.org/markup-compatibility/2006">
              <mc:Choice xmlns:v="urn:schemas-microsoft-com:vml" Requires="v">
                <p:oleObj spid="_x0000_s20573" name="Equation" r:id="rId10" imgW="3162240" imgH="761760" progId="Equation.DSMT4">
                  <p:embed/>
                </p:oleObj>
              </mc:Choice>
              <mc:Fallback>
                <p:oleObj name="Equation" r:id="rId10" imgW="3162240" imgH="761760" progId="Equation.DSMT4">
                  <p:embed/>
                  <p:pic>
                    <p:nvPicPr>
                      <p:cNvPr id="0" name=""/>
                      <p:cNvPicPr/>
                      <p:nvPr/>
                    </p:nvPicPr>
                    <p:blipFill>
                      <a:blip r:embed="rId11"/>
                      <a:stretch>
                        <a:fillRect/>
                      </a:stretch>
                    </p:blipFill>
                    <p:spPr>
                      <a:xfrm>
                        <a:off x="1286635" y="2573905"/>
                        <a:ext cx="3162300" cy="762000"/>
                      </a:xfrm>
                      <a:prstGeom prst="rect">
                        <a:avLst/>
                      </a:prstGeom>
                    </p:spPr>
                  </p:pic>
                </p:oleObj>
              </mc:Fallback>
            </mc:AlternateContent>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1558611399"/>
              </p:ext>
            </p:extLst>
          </p:nvPr>
        </p:nvGraphicFramePr>
        <p:xfrm>
          <a:off x="2363788" y="3878263"/>
          <a:ext cx="3225800" cy="330200"/>
        </p:xfrm>
        <a:graphic>
          <a:graphicData uri="http://schemas.openxmlformats.org/presentationml/2006/ole">
            <mc:AlternateContent xmlns:mc="http://schemas.openxmlformats.org/markup-compatibility/2006">
              <mc:Choice xmlns:v="urn:schemas-microsoft-com:vml" Requires="v">
                <p:oleObj spid="_x0000_s20574" name="Equation" r:id="rId12" imgW="3225600" imgH="330120" progId="Equation.DSMT4">
                  <p:embed/>
                </p:oleObj>
              </mc:Choice>
              <mc:Fallback>
                <p:oleObj name="Equation" r:id="rId12" imgW="3225600" imgH="330120" progId="Equation.DSMT4">
                  <p:embed/>
                  <p:pic>
                    <p:nvPicPr>
                      <p:cNvPr id="0" name="Objet 4"/>
                      <p:cNvPicPr>
                        <a:picLocks noChangeAspect="1" noChangeArrowheads="1"/>
                      </p:cNvPicPr>
                      <p:nvPr/>
                    </p:nvPicPr>
                    <p:blipFill>
                      <a:blip r:embed="rId13"/>
                      <a:srcRect/>
                      <a:stretch>
                        <a:fillRect/>
                      </a:stretch>
                    </p:blipFill>
                    <p:spPr bwMode="auto">
                      <a:xfrm>
                        <a:off x="2363788" y="3878263"/>
                        <a:ext cx="3225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47790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L’accumulation du capital</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A moyen terme,  I</a:t>
            </a:r>
            <a:r>
              <a:rPr lang="fr-FR" altLang="fr-FR" dirty="0">
                <a:solidFill>
                  <a:schemeClr val="bg2"/>
                </a:solidFill>
              </a:rPr>
              <a:t>= k (</a:t>
            </a:r>
            <a:r>
              <a:rPr lang="fr-FR" altLang="fr-FR" dirty="0" err="1">
                <a:solidFill>
                  <a:schemeClr val="bg2"/>
                </a:solidFill>
              </a:rPr>
              <a:t>g+</a:t>
            </a:r>
            <a:r>
              <a:rPr lang="fr-FR" altLang="fr-FR" dirty="0" err="1">
                <a:solidFill>
                  <a:schemeClr val="bg2"/>
                </a:solidFill>
                <a:latin typeface="Symbol" panose="05050102010706020507" pitchFamily="18" charset="2"/>
              </a:rPr>
              <a:t>d</a:t>
            </a:r>
            <a:r>
              <a:rPr lang="fr-FR" altLang="fr-FR" dirty="0">
                <a:solidFill>
                  <a:schemeClr val="bg2"/>
                </a:solidFill>
              </a:rPr>
              <a:t>)Y </a:t>
            </a:r>
            <a:r>
              <a:rPr lang="fr-FR" altLang="fr-FR" dirty="0" smtClean="0">
                <a:solidFill>
                  <a:schemeClr val="bg2"/>
                </a:solidFill>
              </a:rPr>
              <a:t>.     </a:t>
            </a: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Avec k, le rapport capital/produit. Production </a:t>
            </a:r>
            <a:r>
              <a:rPr lang="fr-FR" altLang="fr-FR" dirty="0">
                <a:solidFill>
                  <a:schemeClr val="bg2"/>
                </a:solidFill>
              </a:rPr>
              <a:t>= </a:t>
            </a:r>
            <a:r>
              <a:rPr lang="fr-FR" altLang="fr-FR" dirty="0" smtClean="0">
                <a:solidFill>
                  <a:schemeClr val="bg2"/>
                </a:solidFill>
              </a:rPr>
              <a:t>100, </a:t>
            </a:r>
            <a:r>
              <a:rPr lang="fr-FR" altLang="fr-FR" dirty="0">
                <a:solidFill>
                  <a:schemeClr val="bg2"/>
                </a:solidFill>
              </a:rPr>
              <a:t>Capital = </a:t>
            </a:r>
            <a:r>
              <a:rPr lang="fr-FR" altLang="fr-FR" dirty="0" smtClean="0">
                <a:solidFill>
                  <a:schemeClr val="bg2"/>
                </a:solidFill>
              </a:rPr>
              <a:t>200, </a:t>
            </a:r>
            <a:r>
              <a:rPr lang="fr-FR" altLang="fr-FR" dirty="0">
                <a:solidFill>
                  <a:schemeClr val="bg2"/>
                </a:solidFill>
              </a:rPr>
              <a:t>croissance =</a:t>
            </a:r>
            <a:r>
              <a:rPr lang="fr-FR" altLang="fr-FR" dirty="0" smtClean="0">
                <a:solidFill>
                  <a:schemeClr val="bg2"/>
                </a:solidFill>
              </a:rPr>
              <a:t>3 %,  </a:t>
            </a:r>
            <a:r>
              <a:rPr lang="fr-FR" altLang="fr-FR" dirty="0">
                <a:solidFill>
                  <a:schemeClr val="bg2"/>
                </a:solidFill>
              </a:rPr>
              <a:t>taux de dépréciation = </a:t>
            </a:r>
            <a:r>
              <a:rPr lang="fr-FR" altLang="fr-FR" dirty="0" smtClean="0">
                <a:solidFill>
                  <a:schemeClr val="bg2"/>
                </a:solidFill>
              </a:rPr>
              <a:t>10 %, </a:t>
            </a:r>
            <a:r>
              <a:rPr lang="fr-FR" altLang="fr-FR" dirty="0">
                <a:solidFill>
                  <a:schemeClr val="bg2"/>
                </a:solidFill>
              </a:rPr>
              <a:t>Investissement 26.</a:t>
            </a:r>
          </a:p>
          <a:p>
            <a:pPr algn="just" eaLnBrk="1" hangingPunct="1">
              <a:lnSpc>
                <a:spcPct val="125000"/>
              </a:lnSpc>
              <a:spcBef>
                <a:spcPct val="60000"/>
              </a:spcBef>
            </a:pPr>
            <a:r>
              <a:rPr lang="fr-FR" altLang="fr-FR" dirty="0" smtClean="0">
                <a:solidFill>
                  <a:schemeClr val="bg2"/>
                </a:solidFill>
              </a:rPr>
              <a:t>Comment dégager les ressources (physiques) pour l’accumulation du capital  ?</a:t>
            </a:r>
          </a:p>
          <a:p>
            <a:pPr algn="just" eaLnBrk="1" hangingPunct="1">
              <a:lnSpc>
                <a:spcPct val="125000"/>
              </a:lnSpc>
              <a:spcBef>
                <a:spcPct val="60000"/>
              </a:spcBef>
            </a:pPr>
            <a:r>
              <a:rPr lang="fr-FR" altLang="fr-FR" dirty="0" smtClean="0">
                <a:solidFill>
                  <a:schemeClr val="bg2"/>
                </a:solidFill>
              </a:rPr>
              <a:t>Trois modèles :</a:t>
            </a:r>
          </a:p>
          <a:p>
            <a:pPr algn="just" eaLnBrk="1" hangingPunct="1">
              <a:lnSpc>
                <a:spcPct val="125000"/>
              </a:lnSpc>
              <a:spcBef>
                <a:spcPct val="60000"/>
              </a:spcBef>
              <a:buFontTx/>
              <a:buChar char="-"/>
            </a:pPr>
            <a:r>
              <a:rPr lang="fr-FR" altLang="fr-FR" dirty="0" smtClean="0">
                <a:solidFill>
                  <a:schemeClr val="bg2"/>
                </a:solidFill>
              </a:rPr>
              <a:t>le capitalisme: une couche étroite de la population possède le capital, reçoit le profit (qu’elle peut laisser dans les entreprises sous forme de profit non distribué), en consomme une faible part et accumule le reste. Les capitalistes ont la tâche d’accumuler le capital (problème : ils peuvent le gaspiller). Il faut une accumulation primitive.</a:t>
            </a:r>
          </a:p>
          <a:p>
            <a:pPr algn="just" eaLnBrk="1" hangingPunct="1">
              <a:lnSpc>
                <a:spcPct val="125000"/>
              </a:lnSpc>
              <a:spcBef>
                <a:spcPct val="60000"/>
              </a:spcBef>
              <a:buFontTx/>
              <a:buChar char="-"/>
            </a:pPr>
            <a:r>
              <a:rPr lang="fr-FR" altLang="fr-FR" dirty="0" smtClean="0">
                <a:solidFill>
                  <a:schemeClr val="bg2"/>
                </a:solidFill>
              </a:rPr>
              <a:t>Le communisme : l’Etat (ou les entreprises publiques) prélève le profit et le réinvestit.</a:t>
            </a:r>
          </a:p>
          <a:p>
            <a:pPr algn="just" eaLnBrk="1" hangingPunct="1">
              <a:lnSpc>
                <a:spcPct val="125000"/>
              </a:lnSpc>
              <a:spcBef>
                <a:spcPct val="60000"/>
              </a:spcBef>
              <a:buFontTx/>
              <a:buChar char="-"/>
            </a:pPr>
            <a:r>
              <a:rPr lang="fr-FR" altLang="fr-FR" dirty="0" smtClean="0">
                <a:solidFill>
                  <a:schemeClr val="bg2"/>
                </a:solidFill>
              </a:rPr>
              <a:t>L’épargne des ménages : les couches moyennes et les salariés épargnent suffisamment pour financer l’investissement. Rôle important des banques, des assurances, des  fonds de pension. Ils récoltent les fonds et distribuent le crédit.</a:t>
            </a:r>
          </a:p>
          <a:p>
            <a:pPr algn="just" eaLnBrk="1" hangingPunct="1">
              <a:lnSpc>
                <a:spcPct val="125000"/>
              </a:lnSpc>
              <a:spcBef>
                <a:spcPct val="60000"/>
              </a:spcBef>
            </a:pPr>
            <a:endParaRPr lang="fr-FR" altLang="fr-FR" baseline="-25000"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11</a:t>
            </a:fld>
            <a:endParaRPr lang="fr-FR" dirty="0"/>
          </a:p>
        </p:txBody>
      </p:sp>
    </p:spTree>
    <p:extLst>
      <p:ext uri="{BB962C8B-B14F-4D97-AF65-F5344CB8AC3E}">
        <p14:creationId xmlns:p14="http://schemas.microsoft.com/office/powerpoint/2010/main" val="2012471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L’accumulation du capital</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Soit </a:t>
            </a:r>
            <a:r>
              <a:rPr lang="fr-FR" altLang="fr-FR" dirty="0" smtClean="0">
                <a:solidFill>
                  <a:schemeClr val="bg2"/>
                </a:solidFill>
                <a:latin typeface="Symbol" panose="05050102010706020507" pitchFamily="18" charset="2"/>
              </a:rPr>
              <a:t>a</a:t>
            </a:r>
            <a:r>
              <a:rPr lang="fr-FR" altLang="fr-FR" dirty="0" smtClean="0">
                <a:solidFill>
                  <a:schemeClr val="bg2"/>
                </a:solidFill>
              </a:rPr>
              <a:t> la part du profit, c la consommation des capitalistes, s l’épargne des salariés, k le rapport capital/produit.</a:t>
            </a:r>
            <a:r>
              <a:rPr lang="fr-FR" altLang="fr-FR" dirty="0">
                <a:solidFill>
                  <a:schemeClr val="bg2"/>
                </a:solidFill>
              </a:rPr>
              <a:t> </a:t>
            </a:r>
            <a:r>
              <a:rPr lang="fr-FR" altLang="fr-FR" dirty="0" smtClean="0">
                <a:solidFill>
                  <a:schemeClr val="bg2"/>
                </a:solidFill>
              </a:rPr>
              <a:t>L’équation fondamentale est : k g = (1-c) </a:t>
            </a:r>
            <a:r>
              <a:rPr lang="fr-FR" altLang="fr-FR" dirty="0" smtClean="0">
                <a:solidFill>
                  <a:schemeClr val="bg2"/>
                </a:solidFill>
                <a:latin typeface="Symbol" panose="05050102010706020507" pitchFamily="18" charset="2"/>
              </a:rPr>
              <a:t>a</a:t>
            </a:r>
            <a:r>
              <a:rPr lang="fr-FR" altLang="fr-FR" dirty="0" smtClean="0">
                <a:solidFill>
                  <a:schemeClr val="bg2"/>
                </a:solidFill>
              </a:rPr>
              <a:t> +s (1-</a:t>
            </a:r>
            <a:r>
              <a:rPr lang="fr-FR" altLang="fr-FR" dirty="0" smtClean="0">
                <a:solidFill>
                  <a:schemeClr val="bg2"/>
                </a:solidFill>
                <a:latin typeface="Symbol" panose="05050102010706020507" pitchFamily="18" charset="2"/>
              </a:rPr>
              <a:t>a</a:t>
            </a:r>
            <a:r>
              <a:rPr lang="fr-FR" altLang="fr-FR" dirty="0" smtClean="0">
                <a:solidFill>
                  <a:schemeClr val="bg2"/>
                </a:solidFill>
              </a:rPr>
              <a:t>). Le taux de profit est : </a:t>
            </a:r>
            <a:r>
              <a:rPr lang="fr-FR" altLang="fr-FR" dirty="0" smtClean="0">
                <a:solidFill>
                  <a:schemeClr val="bg2"/>
                </a:solidFill>
                <a:latin typeface="Symbol" panose="05050102010706020507" pitchFamily="18" charset="2"/>
              </a:rPr>
              <a:t>p=a</a:t>
            </a:r>
            <a:r>
              <a:rPr lang="fr-FR" altLang="fr-FR" dirty="0" smtClean="0">
                <a:solidFill>
                  <a:schemeClr val="bg2"/>
                </a:solidFill>
              </a:rPr>
              <a:t>/k   </a:t>
            </a:r>
          </a:p>
          <a:p>
            <a:pPr marL="0" indent="0" algn="just" eaLnBrk="1" hangingPunct="1">
              <a:lnSpc>
                <a:spcPct val="125000"/>
              </a:lnSpc>
              <a:spcBef>
                <a:spcPct val="60000"/>
              </a:spcBef>
              <a:buNone/>
            </a:pPr>
            <a:r>
              <a:rPr lang="fr-FR" altLang="fr-FR" dirty="0" smtClean="0">
                <a:solidFill>
                  <a:schemeClr val="bg2"/>
                </a:solidFill>
              </a:rPr>
              <a:t>Si s=0 : c=0 ;   g= </a:t>
            </a:r>
            <a:r>
              <a:rPr lang="fr-FR" altLang="fr-FR" dirty="0" smtClean="0">
                <a:solidFill>
                  <a:schemeClr val="bg2"/>
                </a:solidFill>
                <a:latin typeface="Symbol" panose="05050102010706020507" pitchFamily="18" charset="2"/>
              </a:rPr>
              <a:t>p  </a:t>
            </a:r>
            <a:r>
              <a:rPr lang="fr-FR" altLang="fr-FR" dirty="0" smtClean="0">
                <a:solidFill>
                  <a:schemeClr val="bg2"/>
                </a:solidFill>
              </a:rPr>
              <a:t>ou </a:t>
            </a:r>
            <a:r>
              <a:rPr lang="fr-FR" altLang="fr-FR" dirty="0" smtClean="0">
                <a:solidFill>
                  <a:schemeClr val="bg2"/>
                </a:solidFill>
                <a:latin typeface="Symbol" panose="05050102010706020507" pitchFamily="18" charset="2"/>
              </a:rPr>
              <a:t> </a:t>
            </a:r>
            <a:r>
              <a:rPr lang="fr-FR" altLang="fr-FR" dirty="0" smtClean="0">
                <a:solidFill>
                  <a:schemeClr val="bg2"/>
                </a:solidFill>
              </a:rPr>
              <a:t>k=</a:t>
            </a:r>
            <a:r>
              <a:rPr lang="fr-FR" altLang="fr-FR" dirty="0" smtClean="0">
                <a:solidFill>
                  <a:schemeClr val="bg2"/>
                </a:solidFill>
                <a:latin typeface="Symbol" panose="05050102010706020507" pitchFamily="18" charset="2"/>
              </a:rPr>
              <a:t>a</a:t>
            </a:r>
            <a:r>
              <a:rPr lang="fr-FR" altLang="fr-FR" dirty="0" smtClean="0">
                <a:solidFill>
                  <a:schemeClr val="bg2"/>
                </a:solidFill>
              </a:rPr>
              <a:t>/g ou g=</a:t>
            </a:r>
            <a:r>
              <a:rPr lang="fr-FR" altLang="fr-FR" dirty="0" smtClean="0">
                <a:solidFill>
                  <a:schemeClr val="bg2"/>
                </a:solidFill>
                <a:latin typeface="Symbol" panose="05050102010706020507" pitchFamily="18" charset="2"/>
              </a:rPr>
              <a:t>a</a:t>
            </a:r>
            <a:r>
              <a:rPr lang="fr-FR" altLang="fr-FR" dirty="0" smtClean="0">
                <a:solidFill>
                  <a:schemeClr val="bg2"/>
                </a:solidFill>
              </a:rPr>
              <a:t>/k</a:t>
            </a:r>
          </a:p>
          <a:p>
            <a:pPr marL="0" indent="0" algn="just" eaLnBrk="1" hangingPunct="1">
              <a:lnSpc>
                <a:spcPct val="125000"/>
              </a:lnSpc>
              <a:spcBef>
                <a:spcPct val="60000"/>
              </a:spcBef>
              <a:buNone/>
            </a:pPr>
            <a:r>
              <a:rPr lang="fr-FR" altLang="fr-FR" dirty="0" smtClean="0">
                <a:solidFill>
                  <a:schemeClr val="bg2"/>
                </a:solidFill>
              </a:rPr>
              <a:t>D’où 3 théories : la baisse tendancielle du taux de profit (Marx) : l’ajustement par la répartition (Kalecki) ; la hausse du ratio capital/produit.</a:t>
            </a:r>
          </a:p>
          <a:p>
            <a:pPr marL="0" indent="0" algn="just" eaLnBrk="1" hangingPunct="1">
              <a:lnSpc>
                <a:spcPct val="125000"/>
              </a:lnSpc>
              <a:spcBef>
                <a:spcPct val="60000"/>
              </a:spcBef>
              <a:buNone/>
            </a:pPr>
            <a:r>
              <a:rPr lang="fr-FR" altLang="fr-FR" dirty="0" smtClean="0">
                <a:solidFill>
                  <a:schemeClr val="bg2"/>
                </a:solidFill>
              </a:rPr>
              <a:t>A chaque période le capital augmente au taux </a:t>
            </a:r>
            <a:r>
              <a:rPr lang="fr-FR" altLang="fr-FR" dirty="0" smtClean="0">
                <a:solidFill>
                  <a:schemeClr val="bg2"/>
                </a:solidFill>
                <a:latin typeface="Symbol" panose="05050102010706020507" pitchFamily="18" charset="2"/>
              </a:rPr>
              <a:t>p, </a:t>
            </a:r>
            <a:r>
              <a:rPr lang="fr-FR" altLang="fr-FR" dirty="0" smtClean="0">
                <a:solidFill>
                  <a:schemeClr val="bg2"/>
                </a:solidFill>
                <a:latin typeface="+mj-lt"/>
              </a:rPr>
              <a:t>si celui-ci est supérieur au taux de croissance de la production, le taux de profit baisse sauf si la part des profit augmente. Le capitalisme a besoin d’une forte croissance. Sinon, blocage et suraccumulation du capital. Les capitalistes doivent se résigner </a:t>
            </a:r>
            <a:r>
              <a:rPr lang="fr-FR" altLang="fr-FR" dirty="0">
                <a:solidFill>
                  <a:schemeClr val="bg2"/>
                </a:solidFill>
                <a:latin typeface="+mj-lt"/>
              </a:rPr>
              <a:t>à </a:t>
            </a:r>
            <a:r>
              <a:rPr lang="fr-FR" altLang="fr-FR" dirty="0" smtClean="0">
                <a:solidFill>
                  <a:schemeClr val="bg2"/>
                </a:solidFill>
                <a:latin typeface="+mj-lt"/>
              </a:rPr>
              <a:t>:   </a:t>
            </a:r>
            <a:r>
              <a:rPr lang="fr-FR" altLang="fr-FR" dirty="0" smtClean="0">
                <a:solidFill>
                  <a:schemeClr val="bg2"/>
                </a:solidFill>
                <a:latin typeface="Symbol" panose="05050102010706020507" pitchFamily="18" charset="2"/>
              </a:rPr>
              <a:t>p</a:t>
            </a:r>
            <a:r>
              <a:rPr lang="fr-FR" altLang="fr-FR" dirty="0" smtClean="0">
                <a:solidFill>
                  <a:schemeClr val="bg2"/>
                </a:solidFill>
                <a:latin typeface="+mj-lt"/>
              </a:rPr>
              <a:t>=g. </a:t>
            </a:r>
          </a:p>
          <a:p>
            <a:pPr marL="0" indent="0" algn="just" eaLnBrk="1" hangingPunct="1">
              <a:lnSpc>
                <a:spcPct val="125000"/>
              </a:lnSpc>
              <a:spcBef>
                <a:spcPct val="60000"/>
              </a:spcBef>
              <a:buNone/>
            </a:pPr>
            <a:r>
              <a:rPr lang="fr-FR" altLang="fr-FR" dirty="0" smtClean="0">
                <a:solidFill>
                  <a:schemeClr val="bg2"/>
                </a:solidFill>
                <a:latin typeface="+mj-lt"/>
              </a:rPr>
              <a:t>Réponse de Kalecki, si le taux de profit est inférieur au taux de croissance potentiel où  </a:t>
            </a:r>
            <a:r>
              <a:rPr lang="fr-FR" altLang="fr-FR" dirty="0">
                <a:solidFill>
                  <a:schemeClr val="bg2"/>
                </a:solidFill>
                <a:latin typeface="+mj-lt"/>
              </a:rPr>
              <a:t>les capitalistes consomment au lieu d’investir, </a:t>
            </a:r>
            <a:r>
              <a:rPr lang="fr-FR" altLang="fr-FR" dirty="0" smtClean="0">
                <a:solidFill>
                  <a:schemeClr val="bg2"/>
                </a:solidFill>
                <a:latin typeface="+mj-lt"/>
              </a:rPr>
              <a:t>il manque du capital ; hausse du chômage ; baisse des salaires ; le profit remonte jusque </a:t>
            </a:r>
            <a:r>
              <a:rPr lang="fr-FR" altLang="fr-FR" dirty="0" smtClean="0">
                <a:solidFill>
                  <a:schemeClr val="bg2"/>
                </a:solidFill>
                <a:latin typeface="Symbol" panose="05050102010706020507" pitchFamily="18" charset="2"/>
              </a:rPr>
              <a:t>p</a:t>
            </a:r>
            <a:r>
              <a:rPr lang="fr-FR" altLang="fr-FR" dirty="0" smtClean="0">
                <a:solidFill>
                  <a:schemeClr val="bg2"/>
                </a:solidFill>
                <a:latin typeface="+mj-lt"/>
              </a:rPr>
              <a:t>=g /(1-c) Si le taux de profit est trop fort, le salariat est en position de force, cela fait baisser le profit.</a:t>
            </a:r>
          </a:p>
          <a:p>
            <a:pPr marL="0" indent="0" algn="just" eaLnBrk="1" hangingPunct="1">
              <a:lnSpc>
                <a:spcPct val="125000"/>
              </a:lnSpc>
              <a:spcBef>
                <a:spcPct val="60000"/>
              </a:spcBef>
              <a:buNone/>
            </a:pPr>
            <a:r>
              <a:rPr lang="fr-FR" altLang="fr-FR" dirty="0" smtClean="0">
                <a:solidFill>
                  <a:schemeClr val="bg2"/>
                </a:solidFill>
                <a:latin typeface="+mj-lt"/>
              </a:rPr>
              <a:t>Réponse de Piketty, la production augmente au taux g, le capital au taux </a:t>
            </a:r>
            <a:r>
              <a:rPr lang="fr-FR" altLang="fr-FR" dirty="0" smtClean="0">
                <a:solidFill>
                  <a:schemeClr val="bg2"/>
                </a:solidFill>
                <a:latin typeface="Symbol" panose="05050102010706020507" pitchFamily="18" charset="2"/>
              </a:rPr>
              <a:t>p</a:t>
            </a:r>
            <a:r>
              <a:rPr lang="fr-FR" altLang="fr-FR" dirty="0" smtClean="0">
                <a:solidFill>
                  <a:schemeClr val="bg2"/>
                </a:solidFill>
                <a:latin typeface="+mj-lt"/>
              </a:rPr>
              <a:t>, k augmente indéfiniment.</a:t>
            </a:r>
          </a:p>
          <a:p>
            <a:pPr algn="just" eaLnBrk="1" hangingPunct="1">
              <a:lnSpc>
                <a:spcPct val="125000"/>
              </a:lnSpc>
              <a:spcBef>
                <a:spcPct val="60000"/>
              </a:spcBef>
            </a:pPr>
            <a:endParaRPr lang="fr-FR" altLang="fr-FR" baseline="-25000" dirty="0" smtClean="0">
              <a:solidFill>
                <a:schemeClr val="bg2"/>
              </a:solidFill>
            </a:endParaRPr>
          </a:p>
        </p:txBody>
      </p:sp>
      <p:sp>
        <p:nvSpPr>
          <p:cNvPr id="2" name="Espace réservé du numéro de diapositive 1"/>
          <p:cNvSpPr>
            <a:spLocks noGrp="1"/>
          </p:cNvSpPr>
          <p:nvPr>
            <p:ph type="sldNum" sz="quarter" idx="11"/>
          </p:nvPr>
        </p:nvSpPr>
        <p:spPr/>
        <p:txBody>
          <a:bodyPr/>
          <a:lstStyle/>
          <a:p>
            <a:pPr>
              <a:defRPr/>
            </a:pPr>
            <a:fld id="{FE32DC6F-B41D-4D2F-A89B-DAF26599BFB9}" type="slidenum">
              <a:rPr lang="fr-FR" smtClean="0"/>
              <a:pPr>
                <a:defRPr/>
              </a:pPr>
              <a:t>12</a:t>
            </a:fld>
            <a:endParaRPr lang="fr-FR" dirty="0"/>
          </a:p>
        </p:txBody>
      </p:sp>
    </p:spTree>
    <p:extLst>
      <p:ext uri="{BB962C8B-B14F-4D97-AF65-F5344CB8AC3E}">
        <p14:creationId xmlns:p14="http://schemas.microsoft.com/office/powerpoint/2010/main" val="541821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 théorie pure du capital</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La production dépend du capital qui se déprécie. La consommation vaut :</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A long terme, la croissance du capital est égale</a:t>
            </a:r>
            <a:r>
              <a:rPr lang="fr-FR" altLang="fr-FR" dirty="0">
                <a:solidFill>
                  <a:schemeClr val="bg2"/>
                </a:solidFill>
              </a:rPr>
              <a:t> </a:t>
            </a:r>
            <a:r>
              <a:rPr lang="fr-FR" altLang="fr-FR" dirty="0" smtClean="0">
                <a:solidFill>
                  <a:schemeClr val="bg2"/>
                </a:solidFill>
              </a:rPr>
              <a:t>à celle de la production. Pour maximiser la consommation, il faut que la productivité marginale du capital, la rentabilité nette, le taux d’intérêt, soit égal au taux de croissance de l’économie (soit la croissance de la population </a:t>
            </a:r>
            <a:r>
              <a:rPr lang="fr-FR" altLang="fr-FR" dirty="0" err="1" smtClean="0">
                <a:solidFill>
                  <a:schemeClr val="bg2"/>
                </a:solidFill>
              </a:rPr>
              <a:t>active+le</a:t>
            </a:r>
            <a:r>
              <a:rPr lang="fr-FR" altLang="fr-FR" dirty="0" smtClean="0">
                <a:solidFill>
                  <a:schemeClr val="bg2"/>
                </a:solidFill>
              </a:rPr>
              <a:t> progrès technique). </a:t>
            </a:r>
            <a:r>
              <a:rPr lang="fr-FR" altLang="fr-FR" dirty="0" smtClean="0">
                <a:solidFill>
                  <a:srgbClr val="FF0000"/>
                </a:solidFill>
              </a:rPr>
              <a:t>C’est la règle d’or de la croissance économique</a:t>
            </a:r>
            <a:r>
              <a:rPr lang="fr-FR" altLang="fr-FR" dirty="0" smtClean="0">
                <a:solidFill>
                  <a:schemeClr val="bg2"/>
                </a:solidFill>
              </a:rPr>
              <a:t>. </a:t>
            </a: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Une personne qui se prive de consommer 1, investit 1, peut consommer (1+r).Sa fonction d’utilité s’écrit : </a:t>
            </a:r>
          </a:p>
          <a:p>
            <a:pPr algn="just" eaLnBrk="1" hangingPunct="1">
              <a:lnSpc>
                <a:spcPct val="125000"/>
              </a:lnSpc>
              <a:spcBef>
                <a:spcPct val="60000"/>
              </a:spcBef>
            </a:pP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A l’équilibre : </a:t>
            </a:r>
          </a:p>
          <a:p>
            <a:pPr algn="just" eaLnBrk="1" hangingPunct="1">
              <a:lnSpc>
                <a:spcPct val="125000"/>
              </a:lnSpc>
              <a:spcBef>
                <a:spcPct val="60000"/>
              </a:spcBef>
            </a:pPr>
            <a:r>
              <a:rPr lang="fr-FR" altLang="fr-FR" dirty="0" smtClean="0">
                <a:solidFill>
                  <a:schemeClr val="bg2"/>
                </a:solidFill>
              </a:rPr>
              <a:t>Le taux d’intérêt dépend de la préférence pour le présent (tautologique), du taux de croissance anticipé de la consommation (g) et de la concavité de la fonction d’utilité. Si j’anticipe que la consommation va augmenter, le taux d’intérêt est fort, j’investis peu.</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13</a:t>
            </a:fld>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3412557837"/>
              </p:ext>
            </p:extLst>
          </p:nvPr>
        </p:nvGraphicFramePr>
        <p:xfrm>
          <a:off x="1871700" y="1358770"/>
          <a:ext cx="2184400" cy="304800"/>
        </p:xfrm>
        <a:graphic>
          <a:graphicData uri="http://schemas.openxmlformats.org/presentationml/2006/ole">
            <mc:AlternateContent xmlns:mc="http://schemas.openxmlformats.org/markup-compatibility/2006">
              <mc:Choice xmlns:v="urn:schemas-microsoft-com:vml" Requires="v">
                <p:oleObj spid="_x0000_s21570" name="Equation" r:id="rId4" imgW="2184120" imgH="304560" progId="Equation.DSMT4">
                  <p:embed/>
                </p:oleObj>
              </mc:Choice>
              <mc:Fallback>
                <p:oleObj name="Equation" r:id="rId4" imgW="2184120" imgH="304560" progId="Equation.DSMT4">
                  <p:embed/>
                  <p:pic>
                    <p:nvPicPr>
                      <p:cNvPr id="0" name=""/>
                      <p:cNvPicPr/>
                      <p:nvPr/>
                    </p:nvPicPr>
                    <p:blipFill>
                      <a:blip r:embed="rId5"/>
                      <a:stretch>
                        <a:fillRect/>
                      </a:stretch>
                    </p:blipFill>
                    <p:spPr>
                      <a:xfrm>
                        <a:off x="1871700" y="1358770"/>
                        <a:ext cx="2184400" cy="304800"/>
                      </a:xfrm>
                      <a:prstGeom prst="rect">
                        <a:avLst/>
                      </a:prstGeom>
                    </p:spPr>
                  </p:pic>
                </p:oleObj>
              </mc:Fallback>
            </mc:AlternateContent>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3956658805"/>
              </p:ext>
            </p:extLst>
          </p:nvPr>
        </p:nvGraphicFramePr>
        <p:xfrm>
          <a:off x="3491880" y="3158970"/>
          <a:ext cx="2235200" cy="355600"/>
        </p:xfrm>
        <a:graphic>
          <a:graphicData uri="http://schemas.openxmlformats.org/presentationml/2006/ole">
            <mc:AlternateContent xmlns:mc="http://schemas.openxmlformats.org/markup-compatibility/2006">
              <mc:Choice xmlns:v="urn:schemas-microsoft-com:vml" Requires="v">
                <p:oleObj spid="_x0000_s21571" name="Equation" r:id="rId6" imgW="2234880" imgH="355320" progId="Equation.DSMT4">
                  <p:embed/>
                </p:oleObj>
              </mc:Choice>
              <mc:Fallback>
                <p:oleObj name="Equation" r:id="rId6" imgW="2234880" imgH="355320" progId="Equation.DSMT4">
                  <p:embed/>
                  <p:pic>
                    <p:nvPicPr>
                      <p:cNvPr id="0" name=""/>
                      <p:cNvPicPr/>
                      <p:nvPr/>
                    </p:nvPicPr>
                    <p:blipFill>
                      <a:blip r:embed="rId7"/>
                      <a:stretch>
                        <a:fillRect/>
                      </a:stretch>
                    </p:blipFill>
                    <p:spPr>
                      <a:xfrm>
                        <a:off x="3491880" y="3158970"/>
                        <a:ext cx="2235200" cy="355600"/>
                      </a:xfrm>
                      <a:prstGeom prst="rect">
                        <a:avLst/>
                      </a:prstGeom>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3723611287"/>
              </p:ext>
            </p:extLst>
          </p:nvPr>
        </p:nvGraphicFramePr>
        <p:xfrm>
          <a:off x="4301970" y="3969060"/>
          <a:ext cx="2095500" cy="787400"/>
        </p:xfrm>
        <a:graphic>
          <a:graphicData uri="http://schemas.openxmlformats.org/presentationml/2006/ole">
            <mc:AlternateContent xmlns:mc="http://schemas.openxmlformats.org/markup-compatibility/2006">
              <mc:Choice xmlns:v="urn:schemas-microsoft-com:vml" Requires="v">
                <p:oleObj spid="_x0000_s21572" name="Equation" r:id="rId8" imgW="2095200" imgH="787320" progId="Equation.DSMT4">
                  <p:embed/>
                </p:oleObj>
              </mc:Choice>
              <mc:Fallback>
                <p:oleObj name="Equation" r:id="rId8" imgW="2095200" imgH="787320" progId="Equation.DSMT4">
                  <p:embed/>
                  <p:pic>
                    <p:nvPicPr>
                      <p:cNvPr id="0" name=""/>
                      <p:cNvPicPr/>
                      <p:nvPr/>
                    </p:nvPicPr>
                    <p:blipFill>
                      <a:blip r:embed="rId9"/>
                      <a:stretch>
                        <a:fillRect/>
                      </a:stretch>
                    </p:blipFill>
                    <p:spPr>
                      <a:xfrm>
                        <a:off x="4301970" y="3969060"/>
                        <a:ext cx="2095500" cy="787400"/>
                      </a:xfrm>
                      <a:prstGeom prst="rect">
                        <a:avLst/>
                      </a:prstGeom>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3119922592"/>
              </p:ext>
            </p:extLst>
          </p:nvPr>
        </p:nvGraphicFramePr>
        <p:xfrm>
          <a:off x="2366755" y="4734145"/>
          <a:ext cx="1215324" cy="279180"/>
        </p:xfrm>
        <a:graphic>
          <a:graphicData uri="http://schemas.openxmlformats.org/presentationml/2006/ole">
            <mc:AlternateContent xmlns:mc="http://schemas.openxmlformats.org/markup-compatibility/2006">
              <mc:Choice xmlns:v="urn:schemas-microsoft-com:vml" Requires="v">
                <p:oleObj spid="_x0000_s21573" name="Equation" r:id="rId10" imgW="1104840" imgH="253800" progId="Equation.DSMT4">
                  <p:embed/>
                </p:oleObj>
              </mc:Choice>
              <mc:Fallback>
                <p:oleObj name="Equation" r:id="rId10" imgW="1104840" imgH="253800" progId="Equation.DSMT4">
                  <p:embed/>
                  <p:pic>
                    <p:nvPicPr>
                      <p:cNvPr id="0" name=""/>
                      <p:cNvPicPr/>
                      <p:nvPr/>
                    </p:nvPicPr>
                    <p:blipFill>
                      <a:blip r:embed="rId11"/>
                      <a:stretch>
                        <a:fillRect/>
                      </a:stretch>
                    </p:blipFill>
                    <p:spPr>
                      <a:xfrm>
                        <a:off x="2366755" y="4734145"/>
                        <a:ext cx="1215324" cy="279180"/>
                      </a:xfrm>
                      <a:prstGeom prst="rect">
                        <a:avLst/>
                      </a:prstGeom>
                    </p:spPr>
                  </p:pic>
                </p:oleObj>
              </mc:Fallback>
            </mc:AlternateContent>
          </a:graphicData>
        </a:graphic>
      </p:graphicFrame>
    </p:spTree>
    <p:extLst>
      <p:ext uri="{BB962C8B-B14F-4D97-AF65-F5344CB8AC3E}">
        <p14:creationId xmlns:p14="http://schemas.microsoft.com/office/powerpoint/2010/main" val="3621831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et production.</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L’entreprise produit des biens à partir de consommation intermédiaire (matières premières), de travail et de capital (bâtiments, logements).</a:t>
            </a:r>
          </a:p>
          <a:p>
            <a:pPr algn="just" eaLnBrk="1" hangingPunct="1">
              <a:lnSpc>
                <a:spcPct val="125000"/>
              </a:lnSpc>
              <a:spcBef>
                <a:spcPct val="60000"/>
              </a:spcBef>
            </a:pPr>
            <a:r>
              <a:rPr lang="fr-FR" altLang="fr-FR" dirty="0" smtClean="0">
                <a:solidFill>
                  <a:schemeClr val="bg2"/>
                </a:solidFill>
              </a:rPr>
              <a:t>Le capital a un coût: </a:t>
            </a:r>
            <a:r>
              <a:rPr lang="fr-FR" dirty="0" err="1" smtClean="0"/>
              <a:t>p</a:t>
            </a:r>
            <a:r>
              <a:rPr lang="fr-FR" u="sng" baseline="-25000" dirty="0" err="1" smtClean="0"/>
              <a:t>K</a:t>
            </a:r>
            <a:r>
              <a:rPr lang="fr-FR" dirty="0"/>
              <a:t> </a:t>
            </a:r>
            <a:r>
              <a:rPr lang="fr-FR" altLang="fr-FR" dirty="0" smtClean="0">
                <a:solidFill>
                  <a:schemeClr val="bg2"/>
                </a:solidFill>
              </a:rPr>
              <a:t>K (</a:t>
            </a:r>
            <a:r>
              <a:rPr lang="fr-FR" altLang="fr-FR" dirty="0" err="1" smtClean="0">
                <a:solidFill>
                  <a:schemeClr val="bg2"/>
                </a:solidFill>
              </a:rPr>
              <a:t>r+</a:t>
            </a:r>
            <a:r>
              <a:rPr lang="fr-FR" altLang="fr-FR" dirty="0" err="1" smtClean="0">
                <a:solidFill>
                  <a:schemeClr val="bg2"/>
                </a:solidFill>
                <a:latin typeface="Symbol" panose="05050102010706020507" pitchFamily="18" charset="2"/>
              </a:rPr>
              <a:t>d</a:t>
            </a:r>
            <a:r>
              <a:rPr lang="fr-FR" altLang="fr-FR" dirty="0" smtClean="0">
                <a:solidFill>
                  <a:schemeClr val="bg2"/>
                </a:solidFill>
              </a:rPr>
              <a:t>) pour le capital emprunté avec r le taux d’intérêt réel, </a:t>
            </a:r>
            <a:r>
              <a:rPr lang="fr-FR" dirty="0" smtClean="0"/>
              <a:t> </a:t>
            </a:r>
            <a:r>
              <a:rPr lang="fr-FR" dirty="0" err="1"/>
              <a:t>p</a:t>
            </a:r>
            <a:r>
              <a:rPr lang="fr-FR" u="sng" baseline="-25000" dirty="0" err="1"/>
              <a:t>K</a:t>
            </a:r>
            <a:r>
              <a:rPr lang="fr-FR" u="sng" baseline="-25000" dirty="0"/>
              <a:t> </a:t>
            </a:r>
            <a:r>
              <a:rPr lang="fr-FR" altLang="fr-FR" dirty="0" smtClean="0">
                <a:solidFill>
                  <a:schemeClr val="bg2"/>
                </a:solidFill>
              </a:rPr>
              <a:t>K (</a:t>
            </a:r>
            <a:r>
              <a:rPr lang="fr-FR" altLang="fr-FR" dirty="0" err="1" smtClean="0">
                <a:solidFill>
                  <a:schemeClr val="bg2"/>
                </a:solidFill>
                <a:latin typeface="Symbol" panose="05050102010706020507" pitchFamily="18" charset="2"/>
              </a:rPr>
              <a:t>p+d</a:t>
            </a:r>
            <a:r>
              <a:rPr lang="fr-FR" altLang="fr-FR" dirty="0" smtClean="0">
                <a:solidFill>
                  <a:schemeClr val="bg2"/>
                </a:solidFill>
              </a:rPr>
              <a:t>)  pour les fonds propres où </a:t>
            </a:r>
            <a:r>
              <a:rPr lang="fr-FR" altLang="fr-FR" dirty="0" smtClean="0">
                <a:solidFill>
                  <a:schemeClr val="bg2"/>
                </a:solidFill>
                <a:latin typeface="Symbol" panose="05050102010706020507" pitchFamily="18" charset="2"/>
              </a:rPr>
              <a:t>p </a:t>
            </a:r>
            <a:r>
              <a:rPr lang="fr-FR" altLang="fr-FR" dirty="0" smtClean="0">
                <a:solidFill>
                  <a:schemeClr val="bg2"/>
                </a:solidFill>
              </a:rPr>
              <a:t>est le taux de profit requis par les capitalistes. </a:t>
            </a:r>
          </a:p>
          <a:p>
            <a:pPr algn="just" eaLnBrk="1" hangingPunct="1">
              <a:lnSpc>
                <a:spcPct val="125000"/>
              </a:lnSpc>
              <a:spcBef>
                <a:spcPct val="60000"/>
              </a:spcBef>
            </a:pPr>
            <a:r>
              <a:rPr lang="fr-FR" altLang="fr-FR" dirty="0" smtClean="0">
                <a:solidFill>
                  <a:schemeClr val="bg2"/>
                </a:solidFill>
              </a:rPr>
              <a:t> Le capital emprunté est moins cher, mais les </a:t>
            </a:r>
            <a:r>
              <a:rPr lang="fr-FR" altLang="fr-FR" dirty="0">
                <a:solidFill>
                  <a:schemeClr val="bg2"/>
                </a:solidFill>
              </a:rPr>
              <a:t>b</a:t>
            </a:r>
            <a:r>
              <a:rPr lang="fr-FR" altLang="fr-FR" dirty="0" smtClean="0">
                <a:solidFill>
                  <a:schemeClr val="bg2"/>
                </a:solidFill>
              </a:rPr>
              <a:t>anques imposent des ratios de crédit. Car elles ne veulent pas supporter le risque du projet (sauf capital/risque).</a:t>
            </a:r>
          </a:p>
          <a:p>
            <a:pPr algn="just" eaLnBrk="1" hangingPunct="1">
              <a:lnSpc>
                <a:spcPct val="125000"/>
              </a:lnSpc>
              <a:spcBef>
                <a:spcPct val="60000"/>
              </a:spcBef>
            </a:pPr>
            <a:r>
              <a:rPr lang="fr-FR" altLang="fr-FR" dirty="0" smtClean="0">
                <a:solidFill>
                  <a:schemeClr val="bg2"/>
                </a:solidFill>
              </a:rPr>
              <a:t>Il faut : capitaux de l’entrepreneur/capital émis/crédit obligataire/ crédit bancaire.</a:t>
            </a:r>
          </a:p>
          <a:p>
            <a:pPr algn="just" eaLnBrk="1" hangingPunct="1">
              <a:lnSpc>
                <a:spcPct val="125000"/>
              </a:lnSpc>
              <a:spcBef>
                <a:spcPct val="60000"/>
              </a:spcBef>
            </a:pPr>
            <a:r>
              <a:rPr lang="fr-FR" altLang="fr-FR" dirty="0" smtClean="0">
                <a:solidFill>
                  <a:schemeClr val="bg2"/>
                </a:solidFill>
              </a:rPr>
              <a:t>Le prix de production est alors : </a:t>
            </a:r>
            <a:r>
              <a:rPr lang="fr-FR" altLang="fr-FR" dirty="0" err="1" smtClean="0">
                <a:solidFill>
                  <a:schemeClr val="bg2"/>
                </a:solidFill>
              </a:rPr>
              <a:t>pY</a:t>
            </a:r>
            <a:r>
              <a:rPr lang="fr-FR" altLang="fr-FR" dirty="0" smtClean="0">
                <a:solidFill>
                  <a:schemeClr val="bg2"/>
                </a:solidFill>
              </a:rPr>
              <a:t>= w (1+c) N+ </a:t>
            </a:r>
            <a:r>
              <a:rPr lang="fr-FR" dirty="0" err="1"/>
              <a:t>p</a:t>
            </a:r>
            <a:r>
              <a:rPr lang="fr-FR" u="sng" baseline="-25000" dirty="0" err="1"/>
              <a:t>K</a:t>
            </a:r>
            <a:r>
              <a:rPr lang="fr-FR" u="sng" baseline="-25000" dirty="0"/>
              <a:t> </a:t>
            </a:r>
            <a:r>
              <a:rPr lang="fr-FR" altLang="fr-FR" dirty="0" smtClean="0">
                <a:solidFill>
                  <a:schemeClr val="bg2"/>
                </a:solidFill>
              </a:rPr>
              <a:t>K (</a:t>
            </a:r>
            <a:r>
              <a:rPr lang="fr-FR" altLang="fr-FR" dirty="0" err="1" smtClean="0">
                <a:solidFill>
                  <a:schemeClr val="bg2"/>
                </a:solidFill>
              </a:rPr>
              <a:t>r</a:t>
            </a:r>
            <a:r>
              <a:rPr lang="fr-FR" altLang="fr-FR" dirty="0" err="1" smtClean="0">
                <a:solidFill>
                  <a:schemeClr val="bg2"/>
                </a:solidFill>
                <a:latin typeface="Symbol" panose="05050102010706020507" pitchFamily="18" charset="2"/>
              </a:rPr>
              <a:t>l</a:t>
            </a:r>
            <a:r>
              <a:rPr lang="fr-FR" altLang="fr-FR" dirty="0">
                <a:solidFill>
                  <a:schemeClr val="bg2"/>
                </a:solidFill>
              </a:rPr>
              <a:t>+</a:t>
            </a:r>
            <a:r>
              <a:rPr lang="fr-FR" altLang="fr-FR" dirty="0" smtClean="0">
                <a:solidFill>
                  <a:schemeClr val="bg2"/>
                </a:solidFill>
              </a:rPr>
              <a:t>(1-</a:t>
            </a:r>
            <a:r>
              <a:rPr lang="fr-FR" altLang="fr-FR" dirty="0" smtClean="0">
                <a:solidFill>
                  <a:schemeClr val="bg2"/>
                </a:solidFill>
                <a:latin typeface="Symbol" panose="05050102010706020507" pitchFamily="18" charset="2"/>
              </a:rPr>
              <a:t>l</a:t>
            </a:r>
            <a:r>
              <a:rPr lang="fr-FR" altLang="fr-FR" dirty="0" smtClean="0">
                <a:solidFill>
                  <a:schemeClr val="bg2"/>
                </a:solidFill>
              </a:rPr>
              <a:t>)</a:t>
            </a:r>
            <a:r>
              <a:rPr lang="fr-FR" altLang="fr-FR" dirty="0" smtClean="0">
                <a:solidFill>
                  <a:schemeClr val="bg2"/>
                </a:solidFill>
                <a:latin typeface="Symbol" panose="05050102010706020507" pitchFamily="18" charset="2"/>
              </a:rPr>
              <a:t>p</a:t>
            </a:r>
            <a:r>
              <a:rPr lang="fr-FR" altLang="fr-FR" dirty="0" smtClean="0">
                <a:solidFill>
                  <a:schemeClr val="bg2"/>
                </a:solidFill>
              </a:rPr>
              <a:t>).</a:t>
            </a:r>
          </a:p>
          <a:p>
            <a:pPr algn="just" eaLnBrk="1" hangingPunct="1">
              <a:lnSpc>
                <a:spcPct val="125000"/>
              </a:lnSpc>
              <a:spcBef>
                <a:spcPct val="60000"/>
              </a:spcBef>
            </a:pPr>
            <a:r>
              <a:rPr lang="fr-FR" altLang="fr-FR" dirty="0" smtClean="0">
                <a:solidFill>
                  <a:schemeClr val="bg2"/>
                </a:solidFill>
              </a:rPr>
              <a:t>L’entreprise investit tant que la rentabilité du projet est supérieure au coût du capital.</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14</a:t>
            </a:fld>
            <a:endParaRPr lang="fr-FR" dirty="0"/>
          </a:p>
        </p:txBody>
      </p:sp>
    </p:spTree>
    <p:extLst>
      <p:ext uri="{BB962C8B-B14F-4D97-AF65-F5344CB8AC3E}">
        <p14:creationId xmlns:p14="http://schemas.microsoft.com/office/powerpoint/2010/main" val="2460428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et production.</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L’entreprise choisit sa technique de production selon le rapport : coût du travail/ coût du capital. </a:t>
            </a:r>
          </a:p>
          <a:p>
            <a:pPr algn="just" eaLnBrk="1" hangingPunct="1">
              <a:lnSpc>
                <a:spcPct val="125000"/>
              </a:lnSpc>
              <a:spcBef>
                <a:spcPct val="60000"/>
              </a:spcBef>
            </a:pPr>
            <a:r>
              <a:rPr lang="fr-FR" altLang="fr-FR" dirty="0" smtClean="0">
                <a:solidFill>
                  <a:schemeClr val="bg2"/>
                </a:solidFill>
              </a:rPr>
              <a:t>Pour certains économistes, les possibilités de substitutions sont faibles. Les deux facteurs sont essentiellement complémentaires. </a:t>
            </a:r>
          </a:p>
          <a:p>
            <a:pPr algn="just" eaLnBrk="1" hangingPunct="1">
              <a:lnSpc>
                <a:spcPct val="125000"/>
              </a:lnSpc>
              <a:spcBef>
                <a:spcPct val="60000"/>
              </a:spcBef>
            </a:pPr>
            <a:r>
              <a:rPr lang="fr-FR" altLang="fr-FR" dirty="0" smtClean="0">
                <a:solidFill>
                  <a:schemeClr val="bg2"/>
                </a:solidFill>
              </a:rPr>
              <a:t>Pour d’autres, les possibilités de substitutions sont fortes. Les deux facteurs sont essentiellement substituables. </a:t>
            </a:r>
          </a:p>
          <a:p>
            <a:pPr algn="just" eaLnBrk="1" hangingPunct="1">
              <a:lnSpc>
                <a:spcPct val="125000"/>
              </a:lnSpc>
              <a:spcBef>
                <a:spcPct val="60000"/>
              </a:spcBef>
            </a:pPr>
            <a:r>
              <a:rPr lang="fr-FR" altLang="fr-FR" dirty="0" smtClean="0">
                <a:solidFill>
                  <a:schemeClr val="bg2"/>
                </a:solidFill>
              </a:rPr>
              <a:t>La substituabilité se joue au niveau de chaque entreprise : caissière </a:t>
            </a:r>
            <a:r>
              <a:rPr lang="fr-FR" altLang="fr-FR" i="1" dirty="0" smtClean="0">
                <a:solidFill>
                  <a:schemeClr val="bg2"/>
                </a:solidFill>
              </a:rPr>
              <a:t>versus</a:t>
            </a:r>
            <a:r>
              <a:rPr lang="fr-FR" altLang="fr-FR" dirty="0" smtClean="0">
                <a:solidFill>
                  <a:schemeClr val="bg2"/>
                </a:solidFill>
              </a:rPr>
              <a:t> appareil  automatique ; bêche ou tracteur.  Elle se joue au niveau du consommateur : machine à laver ou femme de ménage. Elle se joue au niveau des produits :  concert ou disque. </a:t>
            </a:r>
          </a:p>
          <a:p>
            <a:pPr algn="just" eaLnBrk="1" hangingPunct="1">
              <a:lnSpc>
                <a:spcPct val="125000"/>
              </a:lnSpc>
              <a:spcBef>
                <a:spcPct val="60000"/>
              </a:spcBef>
            </a:pPr>
            <a:r>
              <a:rPr lang="fr-FR" altLang="fr-FR" dirty="0" smtClean="0">
                <a:solidFill>
                  <a:schemeClr val="bg2"/>
                </a:solidFill>
              </a:rPr>
              <a:t>Elle dépend peut-être du niveau de salaire (pas évident). Selon certains, les machines sont substituables au travail non-qualifié (faux pour les emplois de service) et  pas au travail qualifié (qui sait ?).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15</a:t>
            </a:fld>
            <a:endParaRPr lang="fr-FR" dirty="0"/>
          </a:p>
        </p:txBody>
      </p:sp>
    </p:spTree>
    <p:extLst>
      <p:ext uri="{BB962C8B-B14F-4D97-AF65-F5344CB8AC3E}">
        <p14:creationId xmlns:p14="http://schemas.microsoft.com/office/powerpoint/2010/main" val="3909237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et production.</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buSzPct val="125000"/>
              <a:buFont typeface="Wingdings" panose="05000000000000000000" pitchFamily="2" charset="2"/>
              <a:buChar char="§"/>
            </a:pPr>
            <a:r>
              <a:rPr lang="fr-FR" altLang="fr-FR" dirty="0" smtClean="0">
                <a:solidFill>
                  <a:schemeClr val="bg2"/>
                </a:solidFill>
              </a:rPr>
              <a:t>Mathématiquement, on écrit une fonction de production à facteur complémentaire</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ou à facteurs  substituables comme une Cobb-Douglas :</a:t>
            </a:r>
          </a:p>
          <a:p>
            <a:pPr marL="0" indent="0" algn="just" eaLnBrk="1" hangingPunct="1">
              <a:lnSpc>
                <a:spcPct val="125000"/>
              </a:lnSpc>
              <a:spcBef>
                <a:spcPct val="60000"/>
              </a:spcBef>
              <a:buNone/>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Le taux de croissance de moyen terme dépend alors du progrès technique, de la croissance du capital et de celle du travail : y=</a:t>
            </a:r>
            <a:r>
              <a:rPr lang="fr-FR" altLang="fr-FR" dirty="0" smtClean="0">
                <a:solidFill>
                  <a:schemeClr val="bg2"/>
                </a:solidFill>
                <a:latin typeface="Symbol" panose="05050102010706020507" pitchFamily="18" charset="2"/>
              </a:rPr>
              <a:t>g</a:t>
            </a:r>
            <a:r>
              <a:rPr lang="fr-FR" altLang="fr-FR" dirty="0" smtClean="0">
                <a:solidFill>
                  <a:schemeClr val="bg2"/>
                </a:solidFill>
              </a:rPr>
              <a:t>+ </a:t>
            </a:r>
            <a:r>
              <a:rPr lang="fr-FR" altLang="fr-FR" dirty="0" err="1" smtClean="0">
                <a:solidFill>
                  <a:schemeClr val="bg2"/>
                </a:solidFill>
                <a:latin typeface="Symbol" panose="05050102010706020507" pitchFamily="18" charset="2"/>
              </a:rPr>
              <a:t>a</a:t>
            </a:r>
            <a:r>
              <a:rPr lang="fr-FR" altLang="fr-FR" dirty="0" err="1" smtClean="0">
                <a:solidFill>
                  <a:schemeClr val="bg2"/>
                </a:solidFill>
              </a:rPr>
              <a:t>k</a:t>
            </a:r>
            <a:r>
              <a:rPr lang="fr-FR" altLang="fr-FR" dirty="0" smtClean="0">
                <a:solidFill>
                  <a:schemeClr val="bg2"/>
                </a:solidFill>
              </a:rPr>
              <a:t> +(1-</a:t>
            </a:r>
            <a:r>
              <a:rPr lang="fr-FR" altLang="fr-FR" dirty="0" smtClean="0">
                <a:solidFill>
                  <a:schemeClr val="bg2"/>
                </a:solidFill>
                <a:latin typeface="Symbol" panose="05050102010706020507" pitchFamily="18" charset="2"/>
              </a:rPr>
              <a:t>a</a:t>
            </a:r>
            <a:r>
              <a:rPr lang="fr-FR" altLang="fr-FR" dirty="0" smtClean="0">
                <a:solidFill>
                  <a:schemeClr val="bg2"/>
                </a:solidFill>
              </a:rPr>
              <a:t>)n    avec </a:t>
            </a:r>
            <a:r>
              <a:rPr lang="fr-FR" altLang="fr-FR" dirty="0" smtClean="0">
                <a:solidFill>
                  <a:schemeClr val="bg2"/>
                </a:solidFill>
                <a:latin typeface="Symbol" panose="05050102010706020507" pitchFamily="18" charset="2"/>
              </a:rPr>
              <a:t>a</a:t>
            </a:r>
            <a:r>
              <a:rPr lang="fr-FR" altLang="fr-FR" dirty="0" smtClean="0">
                <a:solidFill>
                  <a:schemeClr val="bg2"/>
                </a:solidFill>
              </a:rPr>
              <a:t>=0,3</a:t>
            </a:r>
          </a:p>
          <a:p>
            <a:pPr algn="just" eaLnBrk="1" hangingPunct="1">
              <a:lnSpc>
                <a:spcPct val="125000"/>
              </a:lnSpc>
              <a:spcBef>
                <a:spcPct val="60000"/>
              </a:spcBef>
            </a:pPr>
            <a:r>
              <a:rPr lang="fr-FR" altLang="fr-FR" dirty="0" smtClean="0">
                <a:solidFill>
                  <a:schemeClr val="bg2"/>
                </a:solidFill>
              </a:rPr>
              <a:t>A long terme, k=y,   y=</a:t>
            </a:r>
            <a:r>
              <a:rPr lang="fr-FR" altLang="fr-FR" dirty="0" err="1" smtClean="0">
                <a:solidFill>
                  <a:schemeClr val="bg2"/>
                </a:solidFill>
              </a:rPr>
              <a:t>n+</a:t>
            </a:r>
            <a:r>
              <a:rPr lang="fr-FR" altLang="fr-FR" dirty="0" err="1" smtClean="0">
                <a:solidFill>
                  <a:schemeClr val="bg2"/>
                </a:solidFill>
                <a:latin typeface="Symbol" panose="05050102010706020507" pitchFamily="18" charset="2"/>
              </a:rPr>
              <a:t>g</a:t>
            </a:r>
            <a:r>
              <a:rPr lang="fr-FR" altLang="fr-FR" dirty="0" smtClean="0">
                <a:solidFill>
                  <a:schemeClr val="bg2"/>
                </a:solidFill>
              </a:rPr>
              <a:t>/(1-</a:t>
            </a:r>
            <a:r>
              <a:rPr lang="fr-FR" altLang="fr-FR" dirty="0" smtClean="0">
                <a:solidFill>
                  <a:schemeClr val="bg2"/>
                </a:solidFill>
                <a:latin typeface="Symbol" panose="05050102010706020507" pitchFamily="18" charset="2"/>
              </a:rPr>
              <a:t>a</a:t>
            </a:r>
            <a:r>
              <a:rPr lang="fr-FR" altLang="fr-FR" dirty="0" smtClean="0">
                <a:solidFill>
                  <a:schemeClr val="bg2"/>
                </a:solidFill>
              </a:rPr>
              <a:t>)    n=0,6% </a:t>
            </a:r>
            <a:r>
              <a:rPr lang="fr-FR" altLang="fr-FR" dirty="0" smtClean="0">
                <a:solidFill>
                  <a:schemeClr val="bg2"/>
                </a:solidFill>
                <a:latin typeface="Symbol" panose="05050102010706020507" pitchFamily="18" charset="2"/>
              </a:rPr>
              <a:t>g</a:t>
            </a:r>
            <a:r>
              <a:rPr lang="fr-FR" altLang="fr-FR" dirty="0" smtClean="0">
                <a:solidFill>
                  <a:schemeClr val="bg2"/>
                </a:solidFill>
              </a:rPr>
              <a:t>=1,0%,  y=2%</a:t>
            </a:r>
          </a:p>
          <a:p>
            <a:pPr algn="just" eaLnBrk="1" hangingPunct="1">
              <a:lnSpc>
                <a:spcPct val="125000"/>
              </a:lnSpc>
              <a:spcBef>
                <a:spcPct val="60000"/>
              </a:spcBef>
            </a:pPr>
            <a:r>
              <a:rPr lang="fr-FR" altLang="fr-FR" dirty="0" smtClean="0">
                <a:solidFill>
                  <a:schemeClr val="bg2"/>
                </a:solidFill>
              </a:rPr>
              <a:t>C’est le progrès technique (le résidu de Solow inexpliqué) qui explique une grande part de  la croissance. </a:t>
            </a:r>
          </a:p>
          <a:p>
            <a:pPr algn="just" eaLnBrk="1" hangingPunct="1">
              <a:lnSpc>
                <a:spcPct val="125000"/>
              </a:lnSpc>
              <a:spcBef>
                <a:spcPct val="60000"/>
              </a:spcBef>
            </a:pPr>
            <a:r>
              <a:rPr lang="fr-FR" altLang="fr-FR" dirty="0" smtClean="0">
                <a:solidFill>
                  <a:schemeClr val="bg2"/>
                </a:solidFill>
              </a:rPr>
              <a:t>Mais, le progrès technique peut être incorporé : il apparaît quand on change l’équipement.</a:t>
            </a:r>
          </a:p>
          <a:p>
            <a:pPr algn="just" eaLnBrk="1" hangingPunct="1">
              <a:lnSpc>
                <a:spcPct val="125000"/>
              </a:lnSpc>
              <a:spcBef>
                <a:spcPct val="60000"/>
              </a:spcBef>
            </a:pPr>
            <a:r>
              <a:rPr lang="fr-FR" altLang="fr-FR" dirty="0" smtClean="0">
                <a:solidFill>
                  <a:schemeClr val="bg2"/>
                </a:solidFill>
              </a:rPr>
              <a:t> Il peut provenir de l’éducation (capital humain). Il peut être endogène (effet des investissements en R&amp;D).  Selon la théorie de la croissance endogène, tout le progrès technique est endogène :</a:t>
            </a: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16</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994387378"/>
              </p:ext>
            </p:extLst>
          </p:nvPr>
        </p:nvGraphicFramePr>
        <p:xfrm>
          <a:off x="2027238" y="1333500"/>
          <a:ext cx="2082800" cy="355600"/>
        </p:xfrm>
        <a:graphic>
          <a:graphicData uri="http://schemas.openxmlformats.org/presentationml/2006/ole">
            <mc:AlternateContent xmlns:mc="http://schemas.openxmlformats.org/markup-compatibility/2006">
              <mc:Choice xmlns:v="urn:schemas-microsoft-com:vml" Requires="v">
                <p:oleObj spid="_x0000_s13408" name="Equation" r:id="rId4" imgW="2082600" imgH="355320" progId="Equation.DSMT4">
                  <p:embed/>
                </p:oleObj>
              </mc:Choice>
              <mc:Fallback>
                <p:oleObj name="Equation" r:id="rId4" imgW="2082600" imgH="355320" progId="Equation.DSMT4">
                  <p:embed/>
                  <p:pic>
                    <p:nvPicPr>
                      <p:cNvPr id="0" name=""/>
                      <p:cNvPicPr/>
                      <p:nvPr/>
                    </p:nvPicPr>
                    <p:blipFill>
                      <a:blip r:embed="rId5"/>
                      <a:stretch>
                        <a:fillRect/>
                      </a:stretch>
                    </p:blipFill>
                    <p:spPr>
                      <a:xfrm>
                        <a:off x="2027238" y="1333500"/>
                        <a:ext cx="2082800" cy="355600"/>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1543573743"/>
              </p:ext>
            </p:extLst>
          </p:nvPr>
        </p:nvGraphicFramePr>
        <p:xfrm>
          <a:off x="6327195" y="1808820"/>
          <a:ext cx="1485900" cy="660400"/>
        </p:xfrm>
        <a:graphic>
          <a:graphicData uri="http://schemas.openxmlformats.org/presentationml/2006/ole">
            <mc:AlternateContent xmlns:mc="http://schemas.openxmlformats.org/markup-compatibility/2006">
              <mc:Choice xmlns:v="urn:schemas-microsoft-com:vml" Requires="v">
                <p:oleObj spid="_x0000_s13409" name="Equation" r:id="rId6" imgW="1485720" imgH="660240" progId="Equation.DSMT4">
                  <p:embed/>
                </p:oleObj>
              </mc:Choice>
              <mc:Fallback>
                <p:oleObj name="Equation" r:id="rId6" imgW="1485720" imgH="660240" progId="Equation.DSMT4">
                  <p:embed/>
                  <p:pic>
                    <p:nvPicPr>
                      <p:cNvPr id="0" name=""/>
                      <p:cNvPicPr/>
                      <p:nvPr/>
                    </p:nvPicPr>
                    <p:blipFill>
                      <a:blip r:embed="rId7"/>
                      <a:stretch>
                        <a:fillRect/>
                      </a:stretch>
                    </p:blipFill>
                    <p:spPr>
                      <a:xfrm>
                        <a:off x="6327195" y="1808820"/>
                        <a:ext cx="1485900" cy="660400"/>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1421925536"/>
              </p:ext>
            </p:extLst>
          </p:nvPr>
        </p:nvGraphicFramePr>
        <p:xfrm>
          <a:off x="4301970" y="6219310"/>
          <a:ext cx="1574800" cy="304800"/>
        </p:xfrm>
        <a:graphic>
          <a:graphicData uri="http://schemas.openxmlformats.org/presentationml/2006/ole">
            <mc:AlternateContent xmlns:mc="http://schemas.openxmlformats.org/markup-compatibility/2006">
              <mc:Choice xmlns:v="urn:schemas-microsoft-com:vml" Requires="v">
                <p:oleObj spid="_x0000_s13410" name="Equation" r:id="rId8" imgW="1574640" imgH="304560" progId="Equation.DSMT4">
                  <p:embed/>
                </p:oleObj>
              </mc:Choice>
              <mc:Fallback>
                <p:oleObj name="Equation" r:id="rId8" imgW="1574640" imgH="304560" progId="Equation.DSMT4">
                  <p:embed/>
                  <p:pic>
                    <p:nvPicPr>
                      <p:cNvPr id="0" name=""/>
                      <p:cNvPicPr/>
                      <p:nvPr/>
                    </p:nvPicPr>
                    <p:blipFill>
                      <a:blip r:embed="rId9"/>
                      <a:stretch>
                        <a:fillRect/>
                      </a:stretch>
                    </p:blipFill>
                    <p:spPr>
                      <a:xfrm>
                        <a:off x="4301970" y="6219310"/>
                        <a:ext cx="1574800" cy="304800"/>
                      </a:xfrm>
                      <a:prstGeom prst="rect">
                        <a:avLst/>
                      </a:prstGeom>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4132064240"/>
              </p:ext>
            </p:extLst>
          </p:nvPr>
        </p:nvGraphicFramePr>
        <p:xfrm>
          <a:off x="6552220" y="5724255"/>
          <a:ext cx="914400" cy="268288"/>
        </p:xfrm>
        <a:graphic>
          <a:graphicData uri="http://schemas.openxmlformats.org/presentationml/2006/ole">
            <mc:AlternateContent xmlns:mc="http://schemas.openxmlformats.org/markup-compatibility/2006">
              <mc:Choice xmlns:v="urn:schemas-microsoft-com:vml" Requires="v">
                <p:oleObj spid="_x0000_s13411" name="Equation" r:id="rId10" imgW="914400" imgH="267840" progId="Equation.DSMT4">
                  <p:embed/>
                </p:oleObj>
              </mc:Choice>
              <mc:Fallback>
                <p:oleObj name="Equation" r:id="rId10" imgW="914400" imgH="267840" progId="Equation.DSMT4">
                  <p:embed/>
                  <p:pic>
                    <p:nvPicPr>
                      <p:cNvPr id="0" name=""/>
                      <p:cNvPicPr/>
                      <p:nvPr/>
                    </p:nvPicPr>
                    <p:blipFill>
                      <a:blip r:embed="rId11"/>
                      <a:stretch>
                        <a:fillRect/>
                      </a:stretch>
                    </p:blipFill>
                    <p:spPr>
                      <a:xfrm>
                        <a:off x="6552220" y="5724255"/>
                        <a:ext cx="914400" cy="268288"/>
                      </a:xfrm>
                      <a:prstGeom prst="rect">
                        <a:avLst/>
                      </a:prstGeom>
                    </p:spPr>
                  </p:pic>
                </p:oleObj>
              </mc:Fallback>
            </mc:AlternateContent>
          </a:graphicData>
        </a:graphic>
      </p:graphicFrame>
    </p:spTree>
    <p:extLst>
      <p:ext uri="{BB962C8B-B14F-4D97-AF65-F5344CB8AC3E}">
        <p14:creationId xmlns:p14="http://schemas.microsoft.com/office/powerpoint/2010/main" val="2480137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et production.</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Si les facteurs sont complémentaires, il faut augmenter le capital pour augmenter l’emploi.</a:t>
            </a:r>
          </a:p>
          <a:p>
            <a:pPr algn="just" eaLnBrk="1" hangingPunct="1">
              <a:lnSpc>
                <a:spcPct val="125000"/>
              </a:lnSpc>
              <a:spcBef>
                <a:spcPct val="60000"/>
              </a:spcBef>
            </a:pPr>
            <a:r>
              <a:rPr lang="fr-FR" altLang="fr-FR" dirty="0" smtClean="0">
                <a:solidFill>
                  <a:schemeClr val="bg2"/>
                </a:solidFill>
              </a:rPr>
              <a:t>Si les facteurs sont substituables, il faut impulser l’emploi en période de chômage de masse (faire baisser le coût relatif du travail par rapport à celui du capital) ; c’est l’inverse en période de plein emploi.</a:t>
            </a:r>
          </a:p>
          <a:p>
            <a:pPr algn="just" eaLnBrk="1" hangingPunct="1">
              <a:lnSpc>
                <a:spcPct val="125000"/>
              </a:lnSpc>
              <a:spcBef>
                <a:spcPct val="60000"/>
              </a:spcBef>
            </a:pPr>
            <a:r>
              <a:rPr lang="fr-FR" altLang="fr-FR" dirty="0" smtClean="0">
                <a:solidFill>
                  <a:schemeClr val="bg2"/>
                </a:solidFill>
              </a:rPr>
              <a:t>La France a réduit les cotisations sur les bas salaires et maintenu un taux de l’IS élevé. C’est la logique du CICE. Mais cette stratégie nuit à l’industrie.</a:t>
            </a:r>
          </a:p>
          <a:p>
            <a:pPr algn="just" eaLnBrk="1" hangingPunct="1">
              <a:lnSpc>
                <a:spcPct val="125000"/>
              </a:lnSpc>
              <a:spcBef>
                <a:spcPct val="60000"/>
              </a:spcBef>
            </a:pPr>
            <a:r>
              <a:rPr lang="fr-FR" altLang="fr-FR" dirty="0" smtClean="0">
                <a:solidFill>
                  <a:schemeClr val="bg2"/>
                </a:solidFill>
              </a:rPr>
              <a:t>Il ne faut pas trop investir car cela aboutit à substituer du capital au travail.</a:t>
            </a: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17</a:t>
            </a:fld>
            <a:endParaRPr lang="fr-FR" dirty="0"/>
          </a:p>
        </p:txBody>
      </p:sp>
    </p:spTree>
    <p:extLst>
      <p:ext uri="{BB962C8B-B14F-4D97-AF65-F5344CB8AC3E}">
        <p14:creationId xmlns:p14="http://schemas.microsoft.com/office/powerpoint/2010/main" val="4215630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L’investissement</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Il y a trois théories de l’investissement.</a:t>
            </a:r>
          </a:p>
          <a:p>
            <a:pPr algn="just" eaLnBrk="1" hangingPunct="1">
              <a:lnSpc>
                <a:spcPct val="125000"/>
              </a:lnSpc>
              <a:spcBef>
                <a:spcPct val="60000"/>
              </a:spcBef>
            </a:pPr>
            <a:r>
              <a:rPr lang="fr-FR" altLang="fr-FR" dirty="0" smtClean="0">
                <a:solidFill>
                  <a:schemeClr val="bg2"/>
                </a:solidFill>
              </a:rPr>
              <a:t>Selon la théorie classique, l’entreprise investit, tant que la rentabilité anticipée de l’investissement est supérieur au coût du capital.</a:t>
            </a:r>
          </a:p>
          <a:p>
            <a:pPr marL="0" indent="0" algn="just" eaLnBrk="1" hangingPunct="1">
              <a:lnSpc>
                <a:spcPct val="125000"/>
              </a:lnSpc>
              <a:spcBef>
                <a:spcPct val="60000"/>
              </a:spcBef>
              <a:buNone/>
            </a:pP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Selon la théorie keynésienne, l’entreprise investit en fonction de la croissance anticipée de la demande. Elle tient compte du coût relatif capital/travail.</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Selon la théorie de la contrainte financière, l’entreprise investit en fonction de son profil et de sa contrainte financière : </a:t>
            </a:r>
          </a:p>
          <a:p>
            <a:pPr marL="0" indent="0" algn="just" eaLnBrk="1" hangingPunct="1">
              <a:lnSpc>
                <a:spcPct val="125000"/>
              </a:lnSpc>
              <a:spcBef>
                <a:spcPct val="60000"/>
              </a:spcBef>
              <a:buNone/>
            </a:pPr>
            <a:r>
              <a:rPr lang="fr-FR" altLang="fr-FR" dirty="0" smtClean="0">
                <a:solidFill>
                  <a:schemeClr val="bg2"/>
                </a:solidFill>
              </a:rPr>
              <a:t>       Si </a:t>
            </a:r>
            <a:r>
              <a:rPr lang="fr-FR" altLang="fr-FR" dirty="0">
                <a:solidFill>
                  <a:schemeClr val="bg2"/>
                </a:solidFill>
              </a:rPr>
              <a:t>les capitalistes consomment une part c des profits, mais que les banques prêtent (1+</a:t>
            </a:r>
            <a:r>
              <a:rPr lang="fr-FR" altLang="fr-FR" dirty="0">
                <a:solidFill>
                  <a:schemeClr val="bg2"/>
                </a:solidFill>
                <a:latin typeface="Symbol" panose="05050102010706020507" pitchFamily="18" charset="2"/>
              </a:rPr>
              <a:t>l</a:t>
            </a:r>
            <a:r>
              <a:rPr lang="fr-FR" altLang="fr-FR" dirty="0">
                <a:solidFill>
                  <a:schemeClr val="bg2"/>
                </a:solidFill>
              </a:rPr>
              <a:t>). </a:t>
            </a:r>
            <a:r>
              <a:rPr lang="fr-FR" altLang="fr-FR" dirty="0" smtClean="0">
                <a:solidFill>
                  <a:schemeClr val="bg2"/>
                </a:solidFill>
              </a:rPr>
              <a:t> g=</a:t>
            </a:r>
            <a:r>
              <a:rPr lang="fr-FR" altLang="fr-FR" dirty="0" smtClean="0">
                <a:solidFill>
                  <a:schemeClr val="bg2"/>
                </a:solidFill>
                <a:latin typeface="Symbol" panose="05050102010706020507" pitchFamily="18" charset="2"/>
              </a:rPr>
              <a:t>a</a:t>
            </a:r>
            <a:r>
              <a:rPr lang="fr-FR" altLang="fr-FR" dirty="0" smtClean="0">
                <a:solidFill>
                  <a:schemeClr val="bg2"/>
                </a:solidFill>
              </a:rPr>
              <a:t>(1+</a:t>
            </a:r>
            <a:r>
              <a:rPr lang="fr-FR" altLang="fr-FR" dirty="0" smtClean="0">
                <a:solidFill>
                  <a:schemeClr val="bg2"/>
                </a:solidFill>
                <a:latin typeface="Symbol" panose="05050102010706020507" pitchFamily="18" charset="2"/>
              </a:rPr>
              <a:t>l</a:t>
            </a:r>
            <a:r>
              <a:rPr lang="fr-FR" altLang="fr-FR" dirty="0">
                <a:solidFill>
                  <a:schemeClr val="bg2"/>
                </a:solidFill>
              </a:rPr>
              <a:t>)/</a:t>
            </a:r>
            <a:r>
              <a:rPr lang="fr-FR" altLang="fr-FR" dirty="0" smtClean="0">
                <a:solidFill>
                  <a:schemeClr val="bg2"/>
                </a:solidFill>
              </a:rPr>
              <a:t>k(1-c)</a:t>
            </a:r>
          </a:p>
          <a:p>
            <a:pPr marL="0" indent="0" algn="just" eaLnBrk="1" hangingPunct="1">
              <a:lnSpc>
                <a:spcPct val="125000"/>
              </a:lnSpc>
              <a:spcBef>
                <a:spcPct val="60000"/>
              </a:spcBef>
              <a:buNone/>
            </a:pPr>
            <a:r>
              <a:rPr lang="fr-FR" altLang="fr-FR" dirty="0">
                <a:solidFill>
                  <a:schemeClr val="bg2"/>
                </a:solidFill>
              </a:rPr>
              <a:t> </a:t>
            </a:r>
            <a:r>
              <a:rPr lang="fr-FR" altLang="fr-FR" dirty="0" smtClean="0">
                <a:solidFill>
                  <a:schemeClr val="bg2"/>
                </a:solidFill>
              </a:rPr>
              <a:t>     La </a:t>
            </a:r>
            <a:r>
              <a:rPr lang="fr-FR" altLang="fr-FR" dirty="0">
                <a:solidFill>
                  <a:schemeClr val="bg2"/>
                </a:solidFill>
              </a:rPr>
              <a:t>croissance réalisable dépend de la part  des profits et du taux d’endettement et (négativement) de la consommation des capitalistes.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18</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354623598"/>
              </p:ext>
            </p:extLst>
          </p:nvPr>
        </p:nvGraphicFramePr>
        <p:xfrm>
          <a:off x="2624138" y="2606675"/>
          <a:ext cx="2857500" cy="355600"/>
        </p:xfrm>
        <a:graphic>
          <a:graphicData uri="http://schemas.openxmlformats.org/presentationml/2006/ole">
            <mc:AlternateContent xmlns:mc="http://schemas.openxmlformats.org/markup-compatibility/2006">
              <mc:Choice xmlns:v="urn:schemas-microsoft-com:vml" Requires="v">
                <p:oleObj spid="_x0000_s14419" name="Equation" r:id="rId4" imgW="2857320" imgH="355320" progId="Equation.DSMT4">
                  <p:embed/>
                </p:oleObj>
              </mc:Choice>
              <mc:Fallback>
                <p:oleObj name="Equation" r:id="rId4" imgW="2857320" imgH="355320" progId="Equation.DSMT4">
                  <p:embed/>
                  <p:pic>
                    <p:nvPicPr>
                      <p:cNvPr id="0" name=""/>
                      <p:cNvPicPr/>
                      <p:nvPr/>
                    </p:nvPicPr>
                    <p:blipFill>
                      <a:blip r:embed="rId5"/>
                      <a:stretch>
                        <a:fillRect/>
                      </a:stretch>
                    </p:blipFill>
                    <p:spPr>
                      <a:xfrm>
                        <a:off x="2624138" y="2606675"/>
                        <a:ext cx="2857500" cy="355600"/>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2095056836"/>
              </p:ext>
            </p:extLst>
          </p:nvPr>
        </p:nvGraphicFramePr>
        <p:xfrm>
          <a:off x="3084513" y="3698875"/>
          <a:ext cx="2933700" cy="482600"/>
        </p:xfrm>
        <a:graphic>
          <a:graphicData uri="http://schemas.openxmlformats.org/presentationml/2006/ole">
            <mc:AlternateContent xmlns:mc="http://schemas.openxmlformats.org/markup-compatibility/2006">
              <mc:Choice xmlns:v="urn:schemas-microsoft-com:vml" Requires="v">
                <p:oleObj spid="_x0000_s14420" name="Equation" r:id="rId6" imgW="2933640" imgH="482400" progId="Equation.DSMT4">
                  <p:embed/>
                </p:oleObj>
              </mc:Choice>
              <mc:Fallback>
                <p:oleObj name="Equation" r:id="rId6" imgW="2933640" imgH="482400" progId="Equation.DSMT4">
                  <p:embed/>
                  <p:pic>
                    <p:nvPicPr>
                      <p:cNvPr id="0" name=""/>
                      <p:cNvPicPr/>
                      <p:nvPr/>
                    </p:nvPicPr>
                    <p:blipFill>
                      <a:blip r:embed="rId7"/>
                      <a:stretch>
                        <a:fillRect/>
                      </a:stretch>
                    </p:blipFill>
                    <p:spPr>
                      <a:xfrm>
                        <a:off x="3084513" y="3698875"/>
                        <a:ext cx="2933700" cy="482600"/>
                      </a:xfrm>
                      <a:prstGeom prst="rect">
                        <a:avLst/>
                      </a:prstGeom>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548856071"/>
              </p:ext>
            </p:extLst>
          </p:nvPr>
        </p:nvGraphicFramePr>
        <p:xfrm>
          <a:off x="4391980" y="4779150"/>
          <a:ext cx="1620180" cy="347181"/>
        </p:xfrm>
        <a:graphic>
          <a:graphicData uri="http://schemas.openxmlformats.org/presentationml/2006/ole">
            <mc:AlternateContent xmlns:mc="http://schemas.openxmlformats.org/markup-compatibility/2006">
              <mc:Choice xmlns:v="urn:schemas-microsoft-com:vml" Requires="v">
                <p:oleObj spid="_x0000_s14421" name="Equation" r:id="rId8" imgW="1422360" imgH="304560" progId="Equation.DSMT4">
                  <p:embed/>
                </p:oleObj>
              </mc:Choice>
              <mc:Fallback>
                <p:oleObj name="Equation" r:id="rId8" imgW="1422360" imgH="304560" progId="Equation.DSMT4">
                  <p:embed/>
                  <p:pic>
                    <p:nvPicPr>
                      <p:cNvPr id="0" name=""/>
                      <p:cNvPicPr/>
                      <p:nvPr/>
                    </p:nvPicPr>
                    <p:blipFill>
                      <a:blip r:embed="rId9"/>
                      <a:stretch>
                        <a:fillRect/>
                      </a:stretch>
                    </p:blipFill>
                    <p:spPr>
                      <a:xfrm>
                        <a:off x="4391980" y="4779150"/>
                        <a:ext cx="1620180" cy="347181"/>
                      </a:xfrm>
                      <a:prstGeom prst="rect">
                        <a:avLst/>
                      </a:prstGeom>
                    </p:spPr>
                  </p:pic>
                </p:oleObj>
              </mc:Fallback>
            </mc:AlternateContent>
          </a:graphicData>
        </a:graphic>
      </p:graphicFrame>
    </p:spTree>
    <p:extLst>
      <p:ext uri="{BB962C8B-B14F-4D97-AF65-F5344CB8AC3E}">
        <p14:creationId xmlns:p14="http://schemas.microsoft.com/office/powerpoint/2010/main" val="2196762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1550" y="863715"/>
            <a:ext cx="8229600" cy="4310062"/>
          </a:xfrm>
        </p:spPr>
        <p:txBody>
          <a:bodyPr/>
          <a:lstStyle/>
          <a:p>
            <a:pPr algn="just" eaLnBrk="1" hangingPunct="1">
              <a:lnSpc>
                <a:spcPct val="125000"/>
              </a:lnSpc>
              <a:spcBef>
                <a:spcPct val="60000"/>
              </a:spcBef>
            </a:pPr>
            <a:r>
              <a:rPr lang="fr-FR" altLang="fr-FR" dirty="0" smtClean="0">
                <a:solidFill>
                  <a:schemeClr val="bg2"/>
                </a:solidFill>
              </a:rPr>
              <a:t>Selon </a:t>
            </a:r>
            <a:r>
              <a:rPr lang="fr-FR" altLang="fr-FR" dirty="0">
                <a:solidFill>
                  <a:schemeClr val="bg2"/>
                </a:solidFill>
              </a:rPr>
              <a:t>les périodes, c’est la contrainte keynésienne ou la contrainte financière qui est la plus importante. Dans le premier cas, il faut impulser la demande. Dans le deuxième, il faut augmenter les profits</a:t>
            </a:r>
            <a:r>
              <a:rPr lang="fr-FR" altLang="fr-FR" dirty="0" smtClean="0">
                <a:solidFill>
                  <a:schemeClr val="bg2"/>
                </a:solidFill>
              </a:rPr>
              <a:t>.</a:t>
            </a:r>
          </a:p>
          <a:p>
            <a:pPr algn="just" eaLnBrk="1" hangingPunct="1">
              <a:lnSpc>
                <a:spcPct val="125000"/>
              </a:lnSpc>
              <a:spcBef>
                <a:spcPct val="60000"/>
              </a:spcBef>
            </a:pPr>
            <a:r>
              <a:rPr lang="fr-FR" altLang="fr-FR" dirty="0" smtClean="0">
                <a:solidFill>
                  <a:schemeClr val="bg2"/>
                </a:solidFill>
              </a:rPr>
              <a:t>Le mécanisme peut se bloquer si les entreprises augmentent le taux de rentabilité requis pour investir :  le profit requis ne permet pas d’équilibrer le marché des biens. Par exemple, si les travailleurs n’épargnent pas, que les entreprises investissent kg, mais la rentabilité requise est :</a:t>
            </a:r>
          </a:p>
          <a:p>
            <a:pPr algn="just" eaLnBrk="1" hangingPunct="1">
              <a:lnSpc>
                <a:spcPct val="125000"/>
              </a:lnSpc>
              <a:spcBef>
                <a:spcPct val="60000"/>
              </a:spcBef>
            </a:pPr>
            <a:r>
              <a:rPr lang="fr-FR" altLang="fr-FR" dirty="0" smtClean="0">
                <a:solidFill>
                  <a:schemeClr val="bg2"/>
                </a:solidFill>
              </a:rPr>
              <a:t>k-=2 , </a:t>
            </a:r>
            <a:r>
              <a:rPr lang="fr-FR" altLang="fr-FR" dirty="0" smtClean="0">
                <a:solidFill>
                  <a:schemeClr val="bg2"/>
                </a:solidFill>
                <a:latin typeface="Symbol" panose="05050102010706020507" pitchFamily="18" charset="2"/>
              </a:rPr>
              <a:t>d</a:t>
            </a:r>
            <a:r>
              <a:rPr lang="fr-FR" altLang="fr-FR" dirty="0" smtClean="0">
                <a:solidFill>
                  <a:schemeClr val="bg2"/>
                </a:solidFill>
              </a:rPr>
              <a:t>=8% g=3% , a=2%, b=1, les entreprises investissent  pour 22 % du PIB. </a:t>
            </a:r>
          </a:p>
          <a:p>
            <a:pPr algn="just" eaLnBrk="1" hangingPunct="1">
              <a:lnSpc>
                <a:spcPct val="125000"/>
              </a:lnSpc>
              <a:spcBef>
                <a:spcPct val="60000"/>
              </a:spcBef>
            </a:pPr>
            <a:r>
              <a:rPr lang="fr-FR" altLang="fr-FR" dirty="0" smtClean="0">
                <a:solidFill>
                  <a:schemeClr val="bg2"/>
                </a:solidFill>
              </a:rPr>
              <a:t>Si r=0, le profit désiré est de 26 %, les entreprises distribuent des salaires pour 74 % du PIB, il y a un déficit de 4 % du PIB. </a:t>
            </a:r>
          </a:p>
          <a:p>
            <a:pPr algn="just" eaLnBrk="1" hangingPunct="1">
              <a:lnSpc>
                <a:spcPct val="125000"/>
              </a:lnSpc>
              <a:spcBef>
                <a:spcPct val="60000"/>
              </a:spcBef>
            </a:pPr>
            <a:r>
              <a:rPr lang="fr-FR" altLang="fr-FR" dirty="0" smtClean="0">
                <a:solidFill>
                  <a:schemeClr val="bg2"/>
                </a:solidFill>
              </a:rPr>
              <a:t>Il </a:t>
            </a:r>
            <a:r>
              <a:rPr lang="fr-FR" altLang="fr-FR" dirty="0">
                <a:solidFill>
                  <a:schemeClr val="bg2"/>
                </a:solidFill>
              </a:rPr>
              <a:t>f</a:t>
            </a:r>
            <a:r>
              <a:rPr lang="fr-FR" altLang="fr-FR" dirty="0" smtClean="0">
                <a:solidFill>
                  <a:schemeClr val="bg2"/>
                </a:solidFill>
              </a:rPr>
              <a:t>audrait un taux d’intérêt négatif  de -2 % ou un déficit public. </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a:solidFill>
                <a:schemeClr val="bg2"/>
              </a:solidFill>
            </a:endParaRPr>
          </a:p>
          <a:p>
            <a:pPr algn="just" eaLnBrk="1" hangingPunct="1">
              <a:lnSpc>
                <a:spcPct val="125000"/>
              </a:lnSpc>
              <a:spcBef>
                <a:spcPct val="60000"/>
              </a:spcBef>
            </a:pPr>
            <a:endParaRPr lang="fr-FR" altLang="fr-FR" dirty="0">
              <a:solidFill>
                <a:schemeClr val="bg2"/>
              </a:solidFill>
            </a:endParaRPr>
          </a:p>
          <a:p>
            <a:endParaRPr lang="fr-FR" dirty="0"/>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19</a:t>
            </a:fld>
            <a:endParaRPr lang="fr-FR" dirty="0"/>
          </a:p>
        </p:txBody>
      </p:sp>
      <p:graphicFrame>
        <p:nvGraphicFramePr>
          <p:cNvPr id="7" name="Objet 6"/>
          <p:cNvGraphicFramePr>
            <a:graphicFrameLocks noChangeAspect="1"/>
          </p:cNvGraphicFramePr>
          <p:nvPr>
            <p:extLst>
              <p:ext uri="{D42A27DB-BD31-4B8C-83A1-F6EECF244321}">
                <p14:modId xmlns:p14="http://schemas.microsoft.com/office/powerpoint/2010/main" val="1828874552"/>
              </p:ext>
            </p:extLst>
          </p:nvPr>
        </p:nvGraphicFramePr>
        <p:xfrm>
          <a:off x="3896925" y="2888940"/>
          <a:ext cx="1562100" cy="342900"/>
        </p:xfrm>
        <a:graphic>
          <a:graphicData uri="http://schemas.openxmlformats.org/presentationml/2006/ole">
            <mc:AlternateContent xmlns:mc="http://schemas.openxmlformats.org/markup-compatibility/2006">
              <mc:Choice xmlns:v="urn:schemas-microsoft-com:vml" Requires="v">
                <p:oleObj spid="_x0000_s22548" name="Equation" r:id="rId4" imgW="1562040" imgH="342720" progId="Equation.DSMT4">
                  <p:embed/>
                </p:oleObj>
              </mc:Choice>
              <mc:Fallback>
                <p:oleObj name="Equation" r:id="rId4" imgW="1562040" imgH="342720" progId="Equation.DSMT4">
                  <p:embed/>
                  <p:pic>
                    <p:nvPicPr>
                      <p:cNvPr id="0" name=""/>
                      <p:cNvPicPr/>
                      <p:nvPr/>
                    </p:nvPicPr>
                    <p:blipFill>
                      <a:blip r:embed="rId5"/>
                      <a:stretch>
                        <a:fillRect/>
                      </a:stretch>
                    </p:blipFill>
                    <p:spPr>
                      <a:xfrm>
                        <a:off x="3896925" y="2888940"/>
                        <a:ext cx="1562100" cy="342900"/>
                      </a:xfrm>
                      <a:prstGeom prst="rect">
                        <a:avLst/>
                      </a:prstGeom>
                    </p:spPr>
                  </p:pic>
                </p:oleObj>
              </mc:Fallback>
            </mc:AlternateContent>
          </a:graphicData>
        </a:graphic>
      </p:graphicFrame>
    </p:spTree>
    <p:extLst>
      <p:ext uri="{BB962C8B-B14F-4D97-AF65-F5344CB8AC3E}">
        <p14:creationId xmlns:p14="http://schemas.microsoft.com/office/powerpoint/2010/main" val="359787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CC0000"/>
                </a:solidFill>
              </a:rPr>
              <a:t>Le Capital</a:t>
            </a:r>
            <a:r>
              <a:rPr lang="en-GB" dirty="0" smtClean="0">
                <a:solidFill>
                  <a:schemeClr val="bg2"/>
                </a:solidFill>
              </a:rPr>
              <a:t> </a:t>
            </a:r>
          </a:p>
        </p:txBody>
      </p:sp>
      <p:sp>
        <p:nvSpPr>
          <p:cNvPr id="4100" name="Rectangle 3"/>
          <p:cNvSpPr>
            <a:spLocks noGrp="1" noChangeArrowheads="1"/>
          </p:cNvSpPr>
          <p:nvPr>
            <p:ph type="body" idx="1"/>
          </p:nvPr>
        </p:nvSpPr>
        <p:spPr>
          <a:xfrm>
            <a:off x="476250" y="1089025"/>
            <a:ext cx="8091488" cy="5545138"/>
          </a:xfrm>
        </p:spPr>
        <p:txBody>
          <a:bodyPr/>
          <a:lstStyle/>
          <a:p>
            <a:pPr algn="just" eaLnBrk="1" hangingPunct="1">
              <a:spcBef>
                <a:spcPct val="60000"/>
              </a:spcBef>
            </a:pPr>
            <a:r>
              <a:rPr lang="fr-FR" altLang="fr-FR" dirty="0">
                <a:solidFill>
                  <a:schemeClr val="tx2"/>
                </a:solidFill>
              </a:rPr>
              <a:t>Les différentes conceptions du capital ; </a:t>
            </a:r>
            <a:r>
              <a:rPr lang="fr-FR" altLang="fr-FR" dirty="0" smtClean="0">
                <a:solidFill>
                  <a:schemeClr val="tx2"/>
                </a:solidFill>
              </a:rPr>
              <a:t>le capital </a:t>
            </a:r>
            <a:r>
              <a:rPr lang="fr-FR" altLang="fr-FR" dirty="0">
                <a:solidFill>
                  <a:schemeClr val="tx2"/>
                </a:solidFill>
              </a:rPr>
              <a:t>productif </a:t>
            </a:r>
            <a:r>
              <a:rPr lang="fr-FR" altLang="fr-FR" dirty="0" smtClean="0">
                <a:solidFill>
                  <a:schemeClr val="tx2"/>
                </a:solidFill>
              </a:rPr>
              <a:t>; le capital financier </a:t>
            </a:r>
          </a:p>
          <a:p>
            <a:pPr algn="just" eaLnBrk="1" hangingPunct="1">
              <a:spcBef>
                <a:spcPct val="60000"/>
              </a:spcBef>
            </a:pPr>
            <a:r>
              <a:rPr lang="fr-FR" altLang="fr-FR" dirty="0" smtClean="0">
                <a:solidFill>
                  <a:schemeClr val="tx2"/>
                </a:solidFill>
              </a:rPr>
              <a:t>L’accumulation du capital </a:t>
            </a:r>
          </a:p>
          <a:p>
            <a:pPr algn="just" eaLnBrk="1" hangingPunct="1">
              <a:spcBef>
                <a:spcPct val="60000"/>
              </a:spcBef>
            </a:pPr>
            <a:r>
              <a:rPr lang="fr-FR" altLang="fr-FR" dirty="0" smtClean="0">
                <a:solidFill>
                  <a:schemeClr val="tx2"/>
                </a:solidFill>
              </a:rPr>
              <a:t>Capital</a:t>
            </a:r>
            <a:r>
              <a:rPr lang="fr-FR" altLang="fr-FR" dirty="0">
                <a:solidFill>
                  <a:schemeClr val="tx2"/>
                </a:solidFill>
              </a:rPr>
              <a:t> </a:t>
            </a:r>
            <a:r>
              <a:rPr lang="fr-FR" altLang="fr-FR" dirty="0" smtClean="0">
                <a:solidFill>
                  <a:schemeClr val="tx2"/>
                </a:solidFill>
              </a:rPr>
              <a:t>et production</a:t>
            </a:r>
          </a:p>
          <a:p>
            <a:pPr algn="just" eaLnBrk="1" hangingPunct="1">
              <a:spcBef>
                <a:spcPct val="60000"/>
              </a:spcBef>
            </a:pPr>
            <a:r>
              <a:rPr lang="fr-FR" altLang="fr-FR" dirty="0" smtClean="0">
                <a:solidFill>
                  <a:schemeClr val="tx2"/>
                </a:solidFill>
              </a:rPr>
              <a:t>La rentabilité du capital </a:t>
            </a:r>
          </a:p>
          <a:p>
            <a:pPr algn="just" eaLnBrk="1" hangingPunct="1">
              <a:spcBef>
                <a:spcPct val="60000"/>
              </a:spcBef>
            </a:pPr>
            <a:r>
              <a:rPr lang="fr-FR" altLang="fr-FR" dirty="0" smtClean="0">
                <a:solidFill>
                  <a:schemeClr val="tx2"/>
                </a:solidFill>
              </a:rPr>
              <a:t>Le capitalisme </a:t>
            </a:r>
          </a:p>
          <a:p>
            <a:pPr algn="just" eaLnBrk="1" hangingPunct="1">
              <a:spcBef>
                <a:spcPct val="60000"/>
              </a:spcBef>
            </a:pPr>
            <a:r>
              <a:rPr lang="fr-FR" altLang="fr-FR" dirty="0" smtClean="0">
                <a:solidFill>
                  <a:schemeClr val="tx2"/>
                </a:solidFill>
              </a:rPr>
              <a:t>La taxation des revenus du capital ; faut-il taxer le capital ?</a:t>
            </a:r>
          </a:p>
          <a:p>
            <a:pPr algn="just" eaLnBrk="1" hangingPunct="1">
              <a:spcBef>
                <a:spcPct val="60000"/>
              </a:spcBef>
            </a:pPr>
            <a:r>
              <a:rPr lang="fr-FR" altLang="fr-FR" dirty="0" smtClean="0">
                <a:solidFill>
                  <a:schemeClr val="tx2"/>
                </a:solidFill>
              </a:rPr>
              <a:t>La généralisation </a:t>
            </a:r>
            <a:r>
              <a:rPr lang="fr-FR" altLang="fr-FR" dirty="0">
                <a:solidFill>
                  <a:schemeClr val="tx2"/>
                </a:solidFill>
              </a:rPr>
              <a:t>de la notion de capital </a:t>
            </a:r>
            <a:r>
              <a:rPr lang="fr-FR" altLang="fr-FR" dirty="0" smtClean="0">
                <a:solidFill>
                  <a:schemeClr val="tx2"/>
                </a:solidFill>
              </a:rPr>
              <a:t>: capital social, capital </a:t>
            </a:r>
            <a:r>
              <a:rPr lang="fr-FR" altLang="fr-FR" dirty="0">
                <a:solidFill>
                  <a:schemeClr val="tx2"/>
                </a:solidFill>
              </a:rPr>
              <a:t>humain, capital naturel </a:t>
            </a:r>
            <a:r>
              <a:rPr lang="fr-FR" altLang="fr-FR" dirty="0" smtClean="0">
                <a:solidFill>
                  <a:schemeClr val="tx2"/>
                </a:solidFill>
              </a:rPr>
              <a:t>…</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 rentabilité du capital</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002060"/>
                </a:solidFill>
              </a:rPr>
              <a:t>Le capital est investi dans l’entreprise ou sur les marchés financiers pour fournir une certaine rentabilité. </a:t>
            </a:r>
          </a:p>
          <a:p>
            <a:pPr algn="just" eaLnBrk="1" hangingPunct="1">
              <a:lnSpc>
                <a:spcPct val="125000"/>
              </a:lnSpc>
              <a:spcBef>
                <a:spcPct val="60000"/>
              </a:spcBef>
            </a:pPr>
            <a:r>
              <a:rPr lang="fr-FR" altLang="fr-FR" i="1" dirty="0" smtClean="0">
                <a:solidFill>
                  <a:srgbClr val="002060"/>
                </a:solidFill>
              </a:rPr>
              <a:t>Ex ante</a:t>
            </a:r>
            <a:r>
              <a:rPr lang="fr-FR" altLang="fr-FR" dirty="0" smtClean="0">
                <a:solidFill>
                  <a:srgbClr val="002060"/>
                </a:solidFill>
              </a:rPr>
              <a:t>, cette rentabilité est plus ou moins incertaine. Cela justifie une prime de risque. Les placements risqués sont en principe mieux rémunérés que les placements sans risques (comme les placements en dépôts bancaires ou en titres publics). Chacun arbitre en fonction de sa perception du risque et de la prime de risque. Il accepte un placement risqué si sa rentabilité dépasse celle d’un placement sans risque.</a:t>
            </a:r>
          </a:p>
          <a:p>
            <a:pPr marL="0" indent="0" algn="just" eaLnBrk="1" hangingPunct="1">
              <a:lnSpc>
                <a:spcPct val="125000"/>
              </a:lnSpc>
              <a:spcBef>
                <a:spcPct val="60000"/>
              </a:spcBef>
              <a:buNone/>
            </a:pPr>
            <a:r>
              <a:rPr lang="fr-FR" altLang="fr-FR" dirty="0" smtClean="0">
                <a:solidFill>
                  <a:srgbClr val="002060"/>
                </a:solidFill>
              </a:rPr>
              <a:t>  </a:t>
            </a:r>
          </a:p>
          <a:p>
            <a:pPr algn="just" eaLnBrk="1" hangingPunct="1">
              <a:lnSpc>
                <a:spcPct val="125000"/>
              </a:lnSpc>
              <a:spcBef>
                <a:spcPct val="60000"/>
              </a:spcBef>
            </a:pPr>
            <a:r>
              <a:rPr lang="fr-FR" altLang="fr-FR" dirty="0" smtClean="0">
                <a:solidFill>
                  <a:srgbClr val="002060"/>
                </a:solidFill>
              </a:rPr>
              <a:t>La rentabilité </a:t>
            </a:r>
            <a:r>
              <a:rPr lang="fr-FR" altLang="fr-FR" i="1" dirty="0" smtClean="0">
                <a:solidFill>
                  <a:srgbClr val="002060"/>
                </a:solidFill>
              </a:rPr>
              <a:t>ex post </a:t>
            </a:r>
            <a:r>
              <a:rPr lang="fr-FR" altLang="fr-FR" dirty="0" smtClean="0">
                <a:solidFill>
                  <a:srgbClr val="002060"/>
                </a:solidFill>
              </a:rPr>
              <a:t>se compose d’un revenu (fixe ou variable, monétaire ou implicite) et d’une plus-value. Il faut aussi tenir compte de la fiscalité.</a:t>
            </a:r>
          </a:p>
          <a:p>
            <a:pPr algn="just" eaLnBrk="1" hangingPunct="1">
              <a:lnSpc>
                <a:spcPct val="125000"/>
              </a:lnSpc>
              <a:spcBef>
                <a:spcPct val="60000"/>
              </a:spcBef>
            </a:pPr>
            <a:r>
              <a:rPr lang="fr-FR" altLang="fr-FR" dirty="0" smtClean="0">
                <a:solidFill>
                  <a:srgbClr val="002060"/>
                </a:solidFill>
              </a:rPr>
              <a:t>Dans l’immobilier, la rentabilité locative : </a:t>
            </a:r>
            <a:r>
              <a:rPr lang="fr-FR" altLang="fr-FR" dirty="0">
                <a:solidFill>
                  <a:srgbClr val="002060"/>
                </a:solidFill>
              </a:rPr>
              <a:t>(</a:t>
            </a:r>
            <a:r>
              <a:rPr lang="fr-FR" altLang="fr-FR" dirty="0" smtClean="0">
                <a:solidFill>
                  <a:srgbClr val="002060"/>
                </a:solidFill>
              </a:rPr>
              <a:t>loyer net </a:t>
            </a:r>
            <a:r>
              <a:rPr lang="fr-FR" altLang="fr-FR" dirty="0">
                <a:solidFill>
                  <a:srgbClr val="002060"/>
                </a:solidFill>
              </a:rPr>
              <a:t>– taxe </a:t>
            </a:r>
            <a:r>
              <a:rPr lang="fr-FR" altLang="fr-FR" dirty="0" smtClean="0">
                <a:solidFill>
                  <a:srgbClr val="002060"/>
                </a:solidFill>
              </a:rPr>
              <a:t>foncière) (1-t) + PV (1-</a:t>
            </a:r>
            <a:r>
              <a:rPr lang="fr-FR" altLang="fr-FR" dirty="0" smtClean="0">
                <a:solidFill>
                  <a:srgbClr val="002060"/>
                </a:solidFill>
                <a:latin typeface="Symbol" panose="05050102010706020507" pitchFamily="18" charset="2"/>
              </a:rPr>
              <a:t>t</a:t>
            </a:r>
            <a:r>
              <a:rPr lang="fr-FR" altLang="fr-FR" dirty="0" smtClean="0">
                <a:solidFill>
                  <a:srgbClr val="002060"/>
                </a:solidFill>
              </a:rPr>
              <a:t>)</a:t>
            </a:r>
          </a:p>
          <a:p>
            <a:pPr algn="just" eaLnBrk="1" hangingPunct="1">
              <a:lnSpc>
                <a:spcPct val="125000"/>
              </a:lnSpc>
              <a:spcBef>
                <a:spcPct val="60000"/>
              </a:spcBef>
            </a:pPr>
            <a:r>
              <a:rPr lang="fr-FR" altLang="fr-FR" dirty="0" smtClean="0">
                <a:solidFill>
                  <a:srgbClr val="002060"/>
                </a:solidFill>
              </a:rPr>
              <a:t>La rentabilité du propriétaire occupant est : loyer implicite net – taxe foncière + PV</a:t>
            </a:r>
          </a:p>
          <a:p>
            <a:pPr marL="0" indent="0" algn="just" eaLnBrk="1" hangingPunct="1">
              <a:lnSpc>
                <a:spcPct val="125000"/>
              </a:lnSpc>
              <a:spcBef>
                <a:spcPct val="60000"/>
              </a:spcBef>
              <a:buNone/>
            </a:pPr>
            <a:r>
              <a:rPr lang="fr-FR" altLang="fr-FR" dirty="0" smtClean="0">
                <a:solidFill>
                  <a:srgbClr val="002060"/>
                </a:solidFill>
              </a:rPr>
              <a:t>Le propriétaire occupant ne paye pas d’impôt sur le loyer implicite, ni sur la plus-value</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20</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34016448"/>
              </p:ext>
            </p:extLst>
          </p:nvPr>
        </p:nvGraphicFramePr>
        <p:xfrm>
          <a:off x="3311860" y="3474005"/>
          <a:ext cx="2262188" cy="374650"/>
        </p:xfrm>
        <a:graphic>
          <a:graphicData uri="http://schemas.openxmlformats.org/presentationml/2006/ole">
            <mc:AlternateContent xmlns:mc="http://schemas.openxmlformats.org/markup-compatibility/2006">
              <mc:Choice xmlns:v="urn:schemas-microsoft-com:vml" Requires="v">
                <p:oleObj spid="_x0000_s5156" name="Equation" r:id="rId4" imgW="1841400" imgH="304560" progId="Equation.DSMT4">
                  <p:embed/>
                </p:oleObj>
              </mc:Choice>
              <mc:Fallback>
                <p:oleObj name="Equation" r:id="rId4" imgW="1841400" imgH="304560" progId="Equation.DSMT4">
                  <p:embed/>
                  <p:pic>
                    <p:nvPicPr>
                      <p:cNvPr id="0" name=""/>
                      <p:cNvPicPr/>
                      <p:nvPr/>
                    </p:nvPicPr>
                    <p:blipFill>
                      <a:blip r:embed="rId5"/>
                      <a:stretch>
                        <a:fillRect/>
                      </a:stretch>
                    </p:blipFill>
                    <p:spPr>
                      <a:xfrm>
                        <a:off x="3311860" y="3474005"/>
                        <a:ext cx="2262188" cy="374650"/>
                      </a:xfrm>
                      <a:prstGeom prst="rect">
                        <a:avLst/>
                      </a:prstGeom>
                    </p:spPr>
                  </p:pic>
                </p:oleObj>
              </mc:Fallback>
            </mc:AlternateContent>
          </a:graphicData>
        </a:graphic>
      </p:graphicFrame>
    </p:spTree>
    <p:extLst>
      <p:ext uri="{BB962C8B-B14F-4D97-AF65-F5344CB8AC3E}">
        <p14:creationId xmlns:p14="http://schemas.microsoft.com/office/powerpoint/2010/main" val="1791701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 rentabilité du capital</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002060"/>
                </a:solidFill>
              </a:rPr>
              <a:t>L’entreprise a un capital que l’on peut évaluer au coût de renouvellement : </a:t>
            </a:r>
            <a:r>
              <a:rPr lang="fr-FR" altLang="fr-FR" dirty="0" err="1" smtClean="0">
                <a:solidFill>
                  <a:srgbClr val="002060"/>
                </a:solidFill>
              </a:rPr>
              <a:t>pK</a:t>
            </a:r>
            <a:r>
              <a:rPr lang="fr-FR" altLang="fr-FR" dirty="0" smtClean="0">
                <a:solidFill>
                  <a:srgbClr val="002060"/>
                </a:solidFill>
              </a:rPr>
              <a:t> (qui tient compte de la dépréciation du capital et de l’inflation).</a:t>
            </a:r>
          </a:p>
          <a:p>
            <a:pPr algn="just" eaLnBrk="1" hangingPunct="1">
              <a:lnSpc>
                <a:spcPct val="125000"/>
              </a:lnSpc>
              <a:spcBef>
                <a:spcPct val="60000"/>
              </a:spcBef>
            </a:pPr>
            <a:r>
              <a:rPr lang="fr-FR" altLang="fr-FR" dirty="0" smtClean="0">
                <a:solidFill>
                  <a:srgbClr val="002060"/>
                </a:solidFill>
              </a:rPr>
              <a:t>Elle réalise un profit, qui est la rentabilité du capital investi :</a:t>
            </a:r>
          </a:p>
          <a:p>
            <a:pPr algn="just" eaLnBrk="1" hangingPunct="1">
              <a:lnSpc>
                <a:spcPct val="125000"/>
              </a:lnSpc>
              <a:spcBef>
                <a:spcPct val="60000"/>
              </a:spcBef>
            </a:pPr>
            <a:r>
              <a:rPr lang="fr-FR" altLang="fr-FR" dirty="0" smtClean="0">
                <a:solidFill>
                  <a:srgbClr val="002060"/>
                </a:solidFill>
              </a:rPr>
              <a:t>La rentabilité des fonds propres est : </a:t>
            </a:r>
            <a:endParaRPr lang="fr-FR" altLang="fr-FR" dirty="0">
              <a:solidFill>
                <a:srgbClr val="002060"/>
              </a:solidFill>
            </a:endParaRPr>
          </a:p>
          <a:p>
            <a:pPr algn="just" eaLnBrk="1" hangingPunct="1">
              <a:lnSpc>
                <a:spcPct val="125000"/>
              </a:lnSpc>
              <a:spcBef>
                <a:spcPct val="60000"/>
              </a:spcBef>
            </a:pPr>
            <a:r>
              <a:rPr lang="fr-FR" altLang="fr-FR" dirty="0" smtClean="0">
                <a:solidFill>
                  <a:srgbClr val="002060"/>
                </a:solidFill>
              </a:rPr>
              <a:t>Elle est supérieure à celle du capital en raison de l’effet de levier, qui dépend du ratio d’endettement.</a:t>
            </a:r>
          </a:p>
          <a:p>
            <a:pPr algn="just" eaLnBrk="1" hangingPunct="1">
              <a:lnSpc>
                <a:spcPct val="125000"/>
              </a:lnSpc>
              <a:spcBef>
                <a:spcPct val="60000"/>
              </a:spcBef>
            </a:pPr>
            <a:r>
              <a:rPr lang="fr-FR" altLang="fr-FR" b="1" dirty="0" smtClean="0">
                <a:solidFill>
                  <a:srgbClr val="002060"/>
                </a:solidFill>
              </a:rPr>
              <a:t>Exemple</a:t>
            </a:r>
            <a:r>
              <a:rPr lang="fr-FR" altLang="fr-FR" dirty="0" smtClean="0">
                <a:solidFill>
                  <a:srgbClr val="002060"/>
                </a:solidFill>
              </a:rPr>
              <a:t> : Soit une entreprise dont le capital est 200, les fonds propres de 100, l’endettement de 100. Elle s’est endetté à 3 % et la rentabilité du capital investi est de 5 %. La rentabilité des fonds propres est de (0,05*200-0,03*100)/100 =7 %.</a:t>
            </a:r>
          </a:p>
          <a:p>
            <a:pPr algn="just" eaLnBrk="1" hangingPunct="1">
              <a:lnSpc>
                <a:spcPct val="125000"/>
              </a:lnSpc>
              <a:spcBef>
                <a:spcPct val="60000"/>
              </a:spcBef>
            </a:pPr>
            <a:r>
              <a:rPr lang="fr-FR" altLang="fr-FR" dirty="0" smtClean="0">
                <a:solidFill>
                  <a:srgbClr val="002060"/>
                </a:solidFill>
              </a:rPr>
              <a:t>Cela récompense le risque pris par les actionnaires par rapport au risque pris par les prêteurs. Plus le ratio de levier est grand, plus le risque est important. A la limite, le prêteur supporte un risque de non-remboursement. </a:t>
            </a:r>
          </a:p>
          <a:p>
            <a:pPr algn="just" eaLnBrk="1" hangingPunct="1">
              <a:lnSpc>
                <a:spcPct val="125000"/>
              </a:lnSpc>
              <a:spcBef>
                <a:spcPct val="60000"/>
              </a:spcBef>
            </a:pPr>
            <a:r>
              <a:rPr lang="fr-FR" altLang="fr-FR" b="1" dirty="0" smtClean="0">
                <a:solidFill>
                  <a:srgbClr val="002060"/>
                </a:solidFill>
              </a:rPr>
              <a:t>Exemple : </a:t>
            </a:r>
            <a:r>
              <a:rPr lang="fr-FR" altLang="fr-FR" dirty="0" smtClean="0">
                <a:solidFill>
                  <a:srgbClr val="002060"/>
                </a:solidFill>
              </a:rPr>
              <a:t>L’entreprise n’a pas réalisé un profit de 10, mais de 0. Elle ne peut payer les intérêts : 3. La banque doit choisir entre prêter les 3 nécessaires ou mettre l’entreprise en faillite.</a:t>
            </a:r>
          </a:p>
          <a:p>
            <a:pPr algn="just" eaLnBrk="1" hangingPunct="1">
              <a:lnSpc>
                <a:spcPct val="125000"/>
              </a:lnSpc>
              <a:spcBef>
                <a:spcPct val="60000"/>
              </a:spcBef>
            </a:pPr>
            <a:endParaRPr lang="fr-FR" altLang="fr-FR" dirty="0" smtClean="0">
              <a:solidFill>
                <a:srgbClr val="002060"/>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21</a:t>
            </a:fld>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3958690829"/>
              </p:ext>
            </p:extLst>
          </p:nvPr>
        </p:nvGraphicFramePr>
        <p:xfrm>
          <a:off x="6462210" y="1763815"/>
          <a:ext cx="685800" cy="330200"/>
        </p:xfrm>
        <a:graphic>
          <a:graphicData uri="http://schemas.openxmlformats.org/presentationml/2006/ole">
            <mc:AlternateContent xmlns:mc="http://schemas.openxmlformats.org/markup-compatibility/2006">
              <mc:Choice xmlns:v="urn:schemas-microsoft-com:vml" Requires="v">
                <p:oleObj spid="_x0000_s4171" name="Equation" r:id="rId4" imgW="685800" imgH="330120" progId="Equation.DSMT4">
                  <p:embed/>
                </p:oleObj>
              </mc:Choice>
              <mc:Fallback>
                <p:oleObj name="Equation" r:id="rId4" imgW="685800" imgH="330120" progId="Equation.DSMT4">
                  <p:embed/>
                  <p:pic>
                    <p:nvPicPr>
                      <p:cNvPr id="0" name=""/>
                      <p:cNvPicPr/>
                      <p:nvPr/>
                    </p:nvPicPr>
                    <p:blipFill>
                      <a:blip r:embed="rId5"/>
                      <a:stretch>
                        <a:fillRect/>
                      </a:stretch>
                    </p:blipFill>
                    <p:spPr>
                      <a:xfrm>
                        <a:off x="6462210" y="1763815"/>
                        <a:ext cx="685800" cy="330200"/>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2697844051"/>
              </p:ext>
            </p:extLst>
          </p:nvPr>
        </p:nvGraphicFramePr>
        <p:xfrm>
          <a:off x="4526995" y="2213865"/>
          <a:ext cx="2705100" cy="330200"/>
        </p:xfrm>
        <a:graphic>
          <a:graphicData uri="http://schemas.openxmlformats.org/presentationml/2006/ole">
            <mc:AlternateContent xmlns:mc="http://schemas.openxmlformats.org/markup-compatibility/2006">
              <mc:Choice xmlns:v="urn:schemas-microsoft-com:vml" Requires="v">
                <p:oleObj spid="_x0000_s4172" name="Equation" r:id="rId6" imgW="2705040" imgH="330120" progId="Equation.DSMT4">
                  <p:embed/>
                </p:oleObj>
              </mc:Choice>
              <mc:Fallback>
                <p:oleObj name="Equation" r:id="rId6" imgW="2705040" imgH="330120" progId="Equation.DSMT4">
                  <p:embed/>
                  <p:pic>
                    <p:nvPicPr>
                      <p:cNvPr id="0" name=""/>
                      <p:cNvPicPr/>
                      <p:nvPr/>
                    </p:nvPicPr>
                    <p:blipFill>
                      <a:blip r:embed="rId7"/>
                      <a:stretch>
                        <a:fillRect/>
                      </a:stretch>
                    </p:blipFill>
                    <p:spPr>
                      <a:xfrm>
                        <a:off x="4526995" y="2213865"/>
                        <a:ext cx="2705100" cy="330200"/>
                      </a:xfrm>
                      <a:prstGeom prst="rect">
                        <a:avLst/>
                      </a:prstGeom>
                    </p:spPr>
                  </p:pic>
                </p:oleObj>
              </mc:Fallback>
            </mc:AlternateContent>
          </a:graphicData>
        </a:graphic>
      </p:graphicFrame>
    </p:spTree>
    <p:extLst>
      <p:ext uri="{BB962C8B-B14F-4D97-AF65-F5344CB8AC3E}">
        <p14:creationId xmlns:p14="http://schemas.microsoft.com/office/powerpoint/2010/main" val="2921061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22</a:t>
            </a:fld>
            <a:endParaRPr lang="fr-FR" dirty="0"/>
          </a:p>
        </p:txBody>
      </p:sp>
      <p:pic>
        <p:nvPicPr>
          <p:cNvPr id="1025"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41630" y="2438890"/>
            <a:ext cx="11810896" cy="2078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585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 rentabilité du capital</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a:solidFill>
                  <a:srgbClr val="002060"/>
                </a:solidFill>
              </a:rPr>
              <a:t>L’entreprise arbitre entre distribuer des dividendes et réinvestir le profit (autofinancement). Théoriquement, cela n’a aucune conséquence pour l’actionnaire car le profit non distribué </a:t>
            </a:r>
            <a:r>
              <a:rPr lang="fr-FR" altLang="fr-FR" dirty="0" smtClean="0">
                <a:solidFill>
                  <a:srgbClr val="002060"/>
                </a:solidFill>
              </a:rPr>
              <a:t>augmente </a:t>
            </a:r>
            <a:r>
              <a:rPr lang="fr-FR" altLang="fr-FR" dirty="0">
                <a:solidFill>
                  <a:srgbClr val="002060"/>
                </a:solidFill>
              </a:rPr>
              <a:t>la valeur des fonds propres. </a:t>
            </a:r>
            <a:r>
              <a:rPr lang="fr-FR" altLang="fr-FR" dirty="0" smtClean="0">
                <a:solidFill>
                  <a:srgbClr val="002060"/>
                </a:solidFill>
              </a:rPr>
              <a:t>L’actionnaire </a:t>
            </a:r>
            <a:r>
              <a:rPr lang="fr-FR" altLang="fr-FR" dirty="0">
                <a:solidFill>
                  <a:srgbClr val="002060"/>
                </a:solidFill>
              </a:rPr>
              <a:t>bénéficie d’une plus-value sur ses actions </a:t>
            </a:r>
            <a:r>
              <a:rPr lang="fr-FR" altLang="fr-FR" dirty="0" smtClean="0">
                <a:solidFill>
                  <a:srgbClr val="002060"/>
                </a:solidFill>
              </a:rPr>
              <a:t>(ce qui est fiscalement intéressant) au </a:t>
            </a:r>
            <a:r>
              <a:rPr lang="fr-FR" altLang="fr-FR" dirty="0">
                <a:solidFill>
                  <a:srgbClr val="002060"/>
                </a:solidFill>
              </a:rPr>
              <a:t>lieu d’avoir un dividende</a:t>
            </a:r>
            <a:r>
              <a:rPr lang="fr-FR" altLang="fr-FR" dirty="0" smtClean="0">
                <a:solidFill>
                  <a:srgbClr val="002060"/>
                </a:solidFill>
              </a:rPr>
              <a:t>. Mais les dividendes sont un signal de bonne santé. Elles peuvent aussi signifier que l’entreprise n’a pas de perspectives d’investissement rentable. Elle laisse l’actionnaire arbitrer.  </a:t>
            </a:r>
            <a:endParaRPr lang="fr-FR" altLang="fr-FR" dirty="0">
              <a:solidFill>
                <a:srgbClr val="002060"/>
              </a:solidFill>
            </a:endParaRPr>
          </a:p>
          <a:p>
            <a:pPr algn="just" eaLnBrk="1" hangingPunct="1">
              <a:lnSpc>
                <a:spcPct val="125000"/>
              </a:lnSpc>
              <a:spcBef>
                <a:spcPct val="60000"/>
              </a:spcBef>
            </a:pPr>
            <a:r>
              <a:rPr lang="fr-FR" altLang="fr-FR" dirty="0" smtClean="0">
                <a:solidFill>
                  <a:srgbClr val="002060"/>
                </a:solidFill>
              </a:rPr>
              <a:t>En fait, la valeur boursière de l’entreprise n’est pas égale au capital physique (au cout de renouvellement) moins la dette. Elle dépend des profits anticipés par les marchés, de la prime de risque et du taux d’intérêt sans risque.</a:t>
            </a:r>
          </a:p>
          <a:p>
            <a:pPr algn="just" eaLnBrk="1" hangingPunct="1">
              <a:lnSpc>
                <a:spcPct val="125000"/>
              </a:lnSpc>
              <a:spcBef>
                <a:spcPct val="60000"/>
              </a:spcBef>
            </a:pPr>
            <a:endParaRPr lang="fr-FR" altLang="fr-FR" dirty="0">
              <a:solidFill>
                <a:srgbClr val="002060"/>
              </a:solidFill>
            </a:endParaRPr>
          </a:p>
          <a:p>
            <a:pPr algn="just" eaLnBrk="1" hangingPunct="1">
              <a:lnSpc>
                <a:spcPct val="125000"/>
              </a:lnSpc>
              <a:spcBef>
                <a:spcPct val="60000"/>
              </a:spcBef>
            </a:pPr>
            <a:r>
              <a:rPr lang="fr-FR" altLang="fr-FR" dirty="0" smtClean="0">
                <a:solidFill>
                  <a:srgbClr val="002060"/>
                </a:solidFill>
              </a:rPr>
              <a:t>La rentabilité pour l’actionnaire est  : </a:t>
            </a:r>
          </a:p>
          <a:p>
            <a:pPr algn="just" eaLnBrk="1" hangingPunct="1">
              <a:lnSpc>
                <a:spcPct val="125000"/>
              </a:lnSpc>
              <a:spcBef>
                <a:spcPct val="60000"/>
              </a:spcBef>
            </a:pPr>
            <a:r>
              <a:rPr lang="fr-FR" altLang="fr-FR" dirty="0" smtClean="0">
                <a:solidFill>
                  <a:srgbClr val="002060"/>
                </a:solidFill>
              </a:rPr>
              <a:t>Théoriquement, la rente de l’entreprise, sa plus forte rentabilité pour des raisons de monopoles, de découvertes, etc. est déjà incorporée dans le cours de Bourse. L’actionnaire ne peut avoir une forte rentabilité qu’en acceptant plus de risques ou en ayant des informations privilégiées.</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23</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2388361372"/>
              </p:ext>
            </p:extLst>
          </p:nvPr>
        </p:nvGraphicFramePr>
        <p:xfrm>
          <a:off x="5382090" y="4194085"/>
          <a:ext cx="2963862" cy="723900"/>
        </p:xfrm>
        <a:graphic>
          <a:graphicData uri="http://schemas.openxmlformats.org/presentationml/2006/ole">
            <mc:AlternateContent xmlns:mc="http://schemas.openxmlformats.org/markup-compatibility/2006">
              <mc:Choice xmlns:v="urn:schemas-microsoft-com:vml" Requires="v">
                <p:oleObj spid="_x0000_s6227" name="Equation" r:id="rId4" imgW="1765080" imgH="431640" progId="Equation.DSMT4">
                  <p:embed/>
                </p:oleObj>
              </mc:Choice>
              <mc:Fallback>
                <p:oleObj name="Equation" r:id="rId4" imgW="1765080" imgH="431640" progId="Equation.DSMT4">
                  <p:embed/>
                  <p:pic>
                    <p:nvPicPr>
                      <p:cNvPr id="0" name="Objet 3"/>
                      <p:cNvPicPr>
                        <a:picLocks noChangeAspect="1" noChangeArrowheads="1"/>
                      </p:cNvPicPr>
                      <p:nvPr/>
                    </p:nvPicPr>
                    <p:blipFill>
                      <a:blip r:embed="rId5"/>
                      <a:srcRect/>
                      <a:stretch>
                        <a:fillRect/>
                      </a:stretch>
                    </p:blipFill>
                    <p:spPr bwMode="auto">
                      <a:xfrm>
                        <a:off x="5382090" y="4194085"/>
                        <a:ext cx="29638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685025901"/>
              </p:ext>
            </p:extLst>
          </p:nvPr>
        </p:nvGraphicFramePr>
        <p:xfrm>
          <a:off x="4076945" y="4779150"/>
          <a:ext cx="1460500" cy="330200"/>
        </p:xfrm>
        <a:graphic>
          <a:graphicData uri="http://schemas.openxmlformats.org/presentationml/2006/ole">
            <mc:AlternateContent xmlns:mc="http://schemas.openxmlformats.org/markup-compatibility/2006">
              <mc:Choice xmlns:v="urn:schemas-microsoft-com:vml" Requires="v">
                <p:oleObj spid="_x0000_s6228" name="Equation" r:id="rId6" imgW="1460160" imgH="330120" progId="Equation.DSMT4">
                  <p:embed/>
                </p:oleObj>
              </mc:Choice>
              <mc:Fallback>
                <p:oleObj name="Equation" r:id="rId6" imgW="1460160" imgH="330120" progId="Equation.DSMT4">
                  <p:embed/>
                  <p:pic>
                    <p:nvPicPr>
                      <p:cNvPr id="0" name=""/>
                      <p:cNvPicPr/>
                      <p:nvPr/>
                    </p:nvPicPr>
                    <p:blipFill>
                      <a:blip r:embed="rId7"/>
                      <a:stretch>
                        <a:fillRect/>
                      </a:stretch>
                    </p:blipFill>
                    <p:spPr>
                      <a:xfrm>
                        <a:off x="4076945" y="4779150"/>
                        <a:ext cx="1460500" cy="330200"/>
                      </a:xfrm>
                      <a:prstGeom prst="rect">
                        <a:avLst/>
                      </a:prstGeom>
                    </p:spPr>
                  </p:pic>
                </p:oleObj>
              </mc:Fallback>
            </mc:AlternateContent>
          </a:graphicData>
        </a:graphic>
      </p:graphicFrame>
    </p:spTree>
    <p:extLst>
      <p:ext uri="{BB962C8B-B14F-4D97-AF65-F5344CB8AC3E}">
        <p14:creationId xmlns:p14="http://schemas.microsoft.com/office/powerpoint/2010/main" val="435583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La rentabilité du capital</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002060"/>
                </a:solidFill>
              </a:rPr>
              <a:t>L’action monte pour des raisons liées à l’entreprise (optimisme sur les perspectives, baisse de l’incertitude perçue) ou générale (optimisme général, baisse des taux). Elle baisse en cas de pessimisme généralisé, de hausse des taux et surtout de révision des perspectives du secteur ou de l’entreprise (krach Internet).</a:t>
            </a:r>
          </a:p>
          <a:p>
            <a:pPr algn="just" eaLnBrk="1" hangingPunct="1">
              <a:lnSpc>
                <a:spcPct val="125000"/>
              </a:lnSpc>
              <a:spcBef>
                <a:spcPct val="60000"/>
              </a:spcBef>
            </a:pPr>
            <a:r>
              <a:rPr lang="fr-FR" altLang="fr-FR" dirty="0" smtClean="0">
                <a:solidFill>
                  <a:srgbClr val="002060"/>
                </a:solidFill>
              </a:rPr>
              <a:t>Le critère de l’actionnaire diffère du critère productif.</a:t>
            </a:r>
          </a:p>
          <a:p>
            <a:pPr algn="just" eaLnBrk="1" hangingPunct="1">
              <a:lnSpc>
                <a:spcPct val="125000"/>
              </a:lnSpc>
              <a:spcBef>
                <a:spcPct val="60000"/>
              </a:spcBef>
            </a:pPr>
            <a:r>
              <a:rPr lang="fr-FR" altLang="fr-FR" dirty="0" smtClean="0">
                <a:solidFill>
                  <a:srgbClr val="002060"/>
                </a:solidFill>
              </a:rPr>
              <a:t>Dans un secteur en croissance et en fort bouleversement, il n’y a aucun lien entre les profits courants et le cours de Bourse. Dans un secteur stable, le cours de Bourse vaut de 20 (1/5 %) à 14 (1/7 %) le profit.</a:t>
            </a:r>
          </a:p>
          <a:p>
            <a:pPr algn="just" eaLnBrk="1" hangingPunct="1">
              <a:lnSpc>
                <a:spcPct val="125000"/>
              </a:lnSpc>
              <a:spcBef>
                <a:spcPct val="60000"/>
              </a:spcBef>
            </a:pPr>
            <a:r>
              <a:rPr lang="fr-FR" altLang="fr-FR" dirty="0" smtClean="0">
                <a:solidFill>
                  <a:srgbClr val="002060"/>
                </a:solidFill>
              </a:rPr>
              <a:t>Cela génère des bulles financières. Une hausse des perspectives de production entraîne une hausse du cours de l’action, d’où une forte rentabilité qui attire d’autres investisseurs (c’est le </a:t>
            </a:r>
            <a:r>
              <a:rPr lang="fr-FR" altLang="fr-FR" i="1" dirty="0" err="1" smtClean="0">
                <a:solidFill>
                  <a:srgbClr val="002060"/>
                </a:solidFill>
              </a:rPr>
              <a:t>momentum</a:t>
            </a:r>
            <a:r>
              <a:rPr lang="fr-FR" altLang="fr-FR" dirty="0" smtClean="0">
                <a:solidFill>
                  <a:srgbClr val="002060"/>
                </a:solidFill>
              </a:rPr>
              <a:t>). L’action peut monter jusqu’au moment où elle chute. </a:t>
            </a:r>
          </a:p>
          <a:p>
            <a:pPr algn="just" eaLnBrk="1" hangingPunct="1">
              <a:lnSpc>
                <a:spcPct val="125000"/>
              </a:lnSpc>
              <a:spcBef>
                <a:spcPct val="60000"/>
              </a:spcBef>
            </a:pPr>
            <a:r>
              <a:rPr lang="fr-FR" altLang="fr-FR" dirty="0" smtClean="0">
                <a:solidFill>
                  <a:srgbClr val="002060"/>
                </a:solidFill>
              </a:rPr>
              <a:t>Il y a 3 types d’investisseurs : les naïfs, les fondamentalistes, les rusés.</a:t>
            </a:r>
          </a:p>
          <a:p>
            <a:pPr algn="just" eaLnBrk="1" hangingPunct="1">
              <a:lnSpc>
                <a:spcPct val="125000"/>
              </a:lnSpc>
              <a:spcBef>
                <a:spcPct val="60000"/>
              </a:spcBef>
            </a:pPr>
            <a:r>
              <a:rPr lang="fr-FR" altLang="fr-FR" dirty="0">
                <a:solidFill>
                  <a:srgbClr val="002060"/>
                </a:solidFill>
              </a:rPr>
              <a:t>C’est le capital </a:t>
            </a:r>
            <a:r>
              <a:rPr lang="fr-FR" altLang="fr-FR" dirty="0" smtClean="0">
                <a:solidFill>
                  <a:srgbClr val="002060"/>
                </a:solidFill>
              </a:rPr>
              <a:t>fictif, dont la rentabilité provient de plus-value. </a:t>
            </a:r>
            <a:endParaRPr lang="fr-FR" altLang="fr-FR" dirty="0">
              <a:solidFill>
                <a:srgbClr val="002060"/>
              </a:solidFill>
            </a:endParaRPr>
          </a:p>
          <a:p>
            <a:pPr algn="just" eaLnBrk="1" hangingPunct="1">
              <a:lnSpc>
                <a:spcPct val="125000"/>
              </a:lnSpc>
              <a:spcBef>
                <a:spcPct val="60000"/>
              </a:spcBef>
            </a:pPr>
            <a:endParaRPr lang="fr-FR" altLang="fr-FR" dirty="0" smtClean="0">
              <a:solidFill>
                <a:srgbClr val="002060"/>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24</a:t>
            </a:fld>
            <a:endParaRPr lang="fr-FR" dirty="0"/>
          </a:p>
        </p:txBody>
      </p:sp>
    </p:spTree>
    <p:extLst>
      <p:ext uri="{BB962C8B-B14F-4D97-AF65-F5344CB8AC3E}">
        <p14:creationId xmlns:p14="http://schemas.microsoft.com/office/powerpoint/2010/main" val="2427635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C0000"/>
                </a:solidFill>
                <a:latin typeface="Calibri" panose="020F0502020204030204" pitchFamily="34" charset="0"/>
              </a:rPr>
              <a:t>Le CAC 40</a:t>
            </a:r>
            <a:endParaRPr lang="fr-FR" dirty="0">
              <a:solidFill>
                <a:srgbClr val="CC0000"/>
              </a:solidFill>
              <a:latin typeface="Calibri" panose="020F0502020204030204" pitchFamily="34" charset="0"/>
            </a:endParaRPr>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1610" y="1403775"/>
            <a:ext cx="7260885" cy="431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descr="Graphique pourCAC 40 (^FCH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610" y="1583795"/>
            <a:ext cx="7620000" cy="4524375"/>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25</a:t>
            </a:fld>
            <a:endParaRPr lang="fr-FR" dirty="0"/>
          </a:p>
        </p:txBody>
      </p:sp>
    </p:spTree>
    <p:extLst>
      <p:ext uri="{BB962C8B-B14F-4D97-AF65-F5344CB8AC3E}">
        <p14:creationId xmlns:p14="http://schemas.microsoft.com/office/powerpoint/2010/main" val="2085416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26</a:t>
            </a:fld>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1085524974"/>
              </p:ext>
            </p:extLst>
          </p:nvPr>
        </p:nvGraphicFramePr>
        <p:xfrm>
          <a:off x="296525" y="1178750"/>
          <a:ext cx="8323073" cy="4212173"/>
        </p:xfrm>
        <a:graphic>
          <a:graphicData uri="http://schemas.openxmlformats.org/presentationml/2006/ole">
            <mc:AlternateContent xmlns:mc="http://schemas.openxmlformats.org/markup-compatibility/2006">
              <mc:Choice xmlns:v="urn:schemas-microsoft-com:vml" Requires="v">
                <p:oleObj spid="_x0000_s15386" name="Document" r:id="rId5" imgW="5902889" imgH="2987357" progId="Word.Document.12">
                  <p:embed/>
                </p:oleObj>
              </mc:Choice>
              <mc:Fallback>
                <p:oleObj name="Document" r:id="rId5" imgW="5902889" imgH="2987357" progId="Word.Document.12">
                  <p:embed/>
                  <p:pic>
                    <p:nvPicPr>
                      <p:cNvPr id="0" name=""/>
                      <p:cNvPicPr/>
                      <p:nvPr/>
                    </p:nvPicPr>
                    <p:blipFill>
                      <a:blip r:embed="rId6"/>
                      <a:stretch>
                        <a:fillRect/>
                      </a:stretch>
                    </p:blipFill>
                    <p:spPr>
                      <a:xfrm>
                        <a:off x="296525" y="1178750"/>
                        <a:ext cx="8323073" cy="4212173"/>
                      </a:xfrm>
                      <a:prstGeom prst="rect">
                        <a:avLst/>
                      </a:prstGeom>
                    </p:spPr>
                  </p:pic>
                </p:oleObj>
              </mc:Fallback>
            </mc:AlternateContent>
          </a:graphicData>
        </a:graphic>
      </p:graphicFrame>
    </p:spTree>
    <p:extLst>
      <p:ext uri="{BB962C8B-B14F-4D97-AF65-F5344CB8AC3E}">
        <p14:creationId xmlns:p14="http://schemas.microsoft.com/office/powerpoint/2010/main" val="1428337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5647" y="294211"/>
            <a:ext cx="8229600" cy="955675"/>
          </a:xfrm>
        </p:spPr>
        <p:txBody>
          <a:bodyPr/>
          <a:lstStyle/>
          <a:p>
            <a:pPr algn="ctr"/>
            <a:r>
              <a:rPr lang="fr-FR" dirty="0" smtClean="0">
                <a:solidFill>
                  <a:srgbClr val="CC0000"/>
                </a:solidFill>
                <a:latin typeface="Calibri" panose="020F0502020204030204" pitchFamily="34" charset="0"/>
              </a:rPr>
              <a:t>Part des profits dans la valeur ajoutée et taux d’investissement</a:t>
            </a:r>
            <a:endParaRPr lang="fr-FR" dirty="0">
              <a:solidFill>
                <a:srgbClr val="CC0000"/>
              </a:solidFill>
              <a:latin typeface="Calibri" panose="020F0502020204030204" pitchFamily="34" charset="0"/>
            </a:endParaRPr>
          </a:p>
        </p:txBody>
      </p:sp>
      <p:pic>
        <p:nvPicPr>
          <p:cNvPr id="1638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45298" y="1249886"/>
            <a:ext cx="7897132" cy="516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535647" y="955234"/>
            <a:ext cx="663964" cy="307777"/>
          </a:xfrm>
          <a:prstGeom prst="rect">
            <a:avLst/>
          </a:prstGeom>
          <a:noFill/>
        </p:spPr>
        <p:txBody>
          <a:bodyPr wrap="none" rtlCol="0">
            <a:spAutoFit/>
          </a:bodyPr>
          <a:lstStyle/>
          <a:p>
            <a:r>
              <a:rPr lang="fr-FR" dirty="0" smtClean="0"/>
              <a:t>En % </a:t>
            </a:r>
            <a:endParaRPr lang="fr-FR" dirty="0"/>
          </a:p>
        </p:txBody>
      </p:sp>
      <p:sp>
        <p:nvSpPr>
          <p:cNvPr id="5" name="ZoneTexte 4"/>
          <p:cNvSpPr txBox="1"/>
          <p:nvPr/>
        </p:nvSpPr>
        <p:spPr>
          <a:xfrm>
            <a:off x="535647" y="6418203"/>
            <a:ext cx="1491114" cy="307777"/>
          </a:xfrm>
          <a:prstGeom prst="rect">
            <a:avLst/>
          </a:prstGeom>
          <a:noFill/>
        </p:spPr>
        <p:txBody>
          <a:bodyPr wrap="none" rtlCol="0">
            <a:spAutoFit/>
          </a:bodyPr>
          <a:lstStyle/>
          <a:p>
            <a:r>
              <a:rPr lang="fr-FR" dirty="0" smtClean="0"/>
              <a:t>Source : INSEE.</a:t>
            </a:r>
            <a:endParaRPr lang="fr-FR" dirty="0"/>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27</a:t>
            </a:fld>
            <a:endParaRPr lang="fr-FR" dirty="0"/>
          </a:p>
        </p:txBody>
      </p:sp>
    </p:spTree>
    <p:extLst>
      <p:ext uri="{BB962C8B-B14F-4D97-AF65-F5344CB8AC3E}">
        <p14:creationId xmlns:p14="http://schemas.microsoft.com/office/powerpoint/2010/main" val="2435043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5647" y="294211"/>
            <a:ext cx="8229600" cy="955675"/>
          </a:xfrm>
        </p:spPr>
        <p:txBody>
          <a:bodyPr/>
          <a:lstStyle/>
          <a:p>
            <a:pPr algn="ctr"/>
            <a:r>
              <a:rPr lang="fr-FR" dirty="0" smtClean="0">
                <a:solidFill>
                  <a:srgbClr val="CC0000"/>
                </a:solidFill>
                <a:latin typeface="Calibri" panose="020F0502020204030204" pitchFamily="34" charset="0"/>
              </a:rPr>
              <a:t>Part des cotisations employeurs et des profits nets distribués</a:t>
            </a:r>
            <a:br>
              <a:rPr lang="fr-FR" dirty="0" smtClean="0">
                <a:solidFill>
                  <a:srgbClr val="CC0000"/>
                </a:solidFill>
                <a:latin typeface="Calibri" panose="020F0502020204030204" pitchFamily="34" charset="0"/>
              </a:rPr>
            </a:br>
            <a:r>
              <a:rPr lang="fr-FR" dirty="0" smtClean="0">
                <a:solidFill>
                  <a:srgbClr val="CC0000"/>
                </a:solidFill>
                <a:latin typeface="Calibri" panose="020F0502020204030204" pitchFamily="34" charset="0"/>
              </a:rPr>
              <a:t>dans la valeur ajoutée</a:t>
            </a:r>
            <a:endParaRPr lang="fr-FR" dirty="0">
              <a:solidFill>
                <a:srgbClr val="CC0000"/>
              </a:solidFill>
              <a:latin typeface="Calibri" panose="020F0502020204030204" pitchFamily="34" charset="0"/>
            </a:endParaRPr>
          </a:p>
        </p:txBody>
      </p:sp>
      <p:sp>
        <p:nvSpPr>
          <p:cNvPr id="4" name="ZoneTexte 3"/>
          <p:cNvSpPr txBox="1"/>
          <p:nvPr/>
        </p:nvSpPr>
        <p:spPr>
          <a:xfrm>
            <a:off x="701570" y="1095783"/>
            <a:ext cx="663964" cy="307777"/>
          </a:xfrm>
          <a:prstGeom prst="rect">
            <a:avLst/>
          </a:prstGeom>
          <a:noFill/>
        </p:spPr>
        <p:txBody>
          <a:bodyPr wrap="none" rtlCol="0">
            <a:spAutoFit/>
          </a:bodyPr>
          <a:lstStyle/>
          <a:p>
            <a:r>
              <a:rPr lang="fr-FR" dirty="0" smtClean="0"/>
              <a:t>En % </a:t>
            </a:r>
            <a:endParaRPr lang="fr-FR" dirty="0"/>
          </a:p>
        </p:txBody>
      </p:sp>
      <p:sp>
        <p:nvSpPr>
          <p:cNvPr id="5" name="ZoneTexte 4"/>
          <p:cNvSpPr txBox="1"/>
          <p:nvPr/>
        </p:nvSpPr>
        <p:spPr>
          <a:xfrm>
            <a:off x="535647" y="6418203"/>
            <a:ext cx="1491114" cy="307777"/>
          </a:xfrm>
          <a:prstGeom prst="rect">
            <a:avLst/>
          </a:prstGeom>
          <a:noFill/>
        </p:spPr>
        <p:txBody>
          <a:bodyPr wrap="none" rtlCol="0">
            <a:spAutoFit/>
          </a:bodyPr>
          <a:lstStyle/>
          <a:p>
            <a:r>
              <a:rPr lang="fr-FR" dirty="0" smtClean="0"/>
              <a:t>Source : INSEE.</a:t>
            </a:r>
            <a:endParaRPr lang="fr-FR" dirty="0"/>
          </a:p>
        </p:txBody>
      </p:sp>
      <p:pic>
        <p:nvPicPr>
          <p:cNvPr id="1741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6565" y="1358770"/>
            <a:ext cx="7785865" cy="5098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28</a:t>
            </a:fld>
            <a:endParaRPr lang="fr-FR" dirty="0"/>
          </a:p>
        </p:txBody>
      </p:sp>
    </p:spTree>
    <p:extLst>
      <p:ext uri="{BB962C8B-B14F-4D97-AF65-F5344CB8AC3E}">
        <p14:creationId xmlns:p14="http://schemas.microsoft.com/office/powerpoint/2010/main" val="2929951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Part de l’investissement  dans la valeur ajoutée </a:t>
            </a:r>
            <a:endParaRPr lang="fr-FR" dirty="0">
              <a:solidFill>
                <a:srgbClr val="FF0000"/>
              </a:solidFill>
            </a:endParaRPr>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29</a:t>
            </a:fld>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3926063713"/>
              </p:ext>
            </p:extLst>
          </p:nvPr>
        </p:nvGraphicFramePr>
        <p:xfrm>
          <a:off x="116505" y="1898830"/>
          <a:ext cx="8736276" cy="2324044"/>
        </p:xfrm>
        <a:graphic>
          <a:graphicData uri="http://schemas.openxmlformats.org/presentationml/2006/ole">
            <mc:AlternateContent xmlns:mc="http://schemas.openxmlformats.org/markup-compatibility/2006">
              <mc:Choice xmlns:v="urn:schemas-microsoft-com:vml" Requires="v">
                <p:oleObj spid="_x0000_s16405" name="Document" r:id="rId5" imgW="5902889" imgH="1570300" progId="Word.Document.12">
                  <p:embed/>
                </p:oleObj>
              </mc:Choice>
              <mc:Fallback>
                <p:oleObj name="Document" r:id="rId5" imgW="5902889" imgH="1570300" progId="Word.Document.12">
                  <p:embed/>
                  <p:pic>
                    <p:nvPicPr>
                      <p:cNvPr id="0" name=""/>
                      <p:cNvPicPr/>
                      <p:nvPr/>
                    </p:nvPicPr>
                    <p:blipFill>
                      <a:blip r:embed="rId6"/>
                      <a:stretch>
                        <a:fillRect/>
                      </a:stretch>
                    </p:blipFill>
                    <p:spPr>
                      <a:xfrm>
                        <a:off x="116505" y="1898830"/>
                        <a:ext cx="8736276" cy="2324044"/>
                      </a:xfrm>
                      <a:prstGeom prst="rect">
                        <a:avLst/>
                      </a:prstGeom>
                    </p:spPr>
                  </p:pic>
                </p:oleObj>
              </mc:Fallback>
            </mc:AlternateContent>
          </a:graphicData>
        </a:graphic>
      </p:graphicFrame>
    </p:spTree>
    <p:extLst>
      <p:ext uri="{BB962C8B-B14F-4D97-AF65-F5344CB8AC3E}">
        <p14:creationId xmlns:p14="http://schemas.microsoft.com/office/powerpoint/2010/main" val="81368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CC0000"/>
                </a:solidFill>
              </a:rPr>
              <a:t>Le Capital</a:t>
            </a:r>
            <a:r>
              <a:rPr lang="en-GB" dirty="0" smtClean="0">
                <a:solidFill>
                  <a:schemeClr val="bg2"/>
                </a:solidFill>
              </a:rPr>
              <a:t> </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ts val="300"/>
              </a:spcBef>
              <a:spcAft>
                <a:spcPts val="300"/>
              </a:spcAft>
              <a:buSzPct val="125000"/>
              <a:buFont typeface="Wingdings" panose="05000000000000000000" pitchFamily="2" charset="2"/>
              <a:buChar char="§"/>
            </a:pPr>
            <a:r>
              <a:rPr lang="fr-FR" altLang="fr-FR" dirty="0" smtClean="0">
                <a:solidFill>
                  <a:schemeClr val="bg2"/>
                </a:solidFill>
              </a:rPr>
              <a:t>En 1867, Karl Marx publie le Livre 1 de son ouvrage « Le Capital » qui est un explication du fonctionnement de l’économie capitaliste, basée sur la recherche du profit par les capitalistes, profit qu’ils obtiennent par l’exploitation des travailleurs, dont la salaire est inférieur à la valeur qu’ils produisent. La différence étant la plus-value.</a:t>
            </a:r>
          </a:p>
          <a:p>
            <a:pPr algn="just" eaLnBrk="1" hangingPunct="1">
              <a:lnSpc>
                <a:spcPct val="125000"/>
              </a:lnSpc>
              <a:spcBef>
                <a:spcPts val="300"/>
              </a:spcBef>
              <a:spcAft>
                <a:spcPts val="300"/>
              </a:spcAft>
              <a:buSzPct val="125000"/>
              <a:buFont typeface="Wingdings" panose="05000000000000000000" pitchFamily="2" charset="2"/>
              <a:buChar char="§"/>
            </a:pPr>
            <a:r>
              <a:rPr lang="fr-FR" altLang="fr-FR" dirty="0" smtClean="0">
                <a:solidFill>
                  <a:schemeClr val="bg2"/>
                </a:solidFill>
              </a:rPr>
              <a:t> Les capitalistes accumulent du capital, qui doit être rémunéré, ce qui exige une croissance du profit, donc soit la hausse du taux de plus-value, la part du capital,  soit la baisse tendancielle du taux de profit.  Si la production augmente au taux g (</a:t>
            </a:r>
            <a:r>
              <a:rPr lang="fr-FR" altLang="fr-FR" dirty="0" err="1" smtClean="0">
                <a:solidFill>
                  <a:schemeClr val="bg2"/>
                </a:solidFill>
              </a:rPr>
              <a:t>n+</a:t>
            </a:r>
            <a:r>
              <a:rPr lang="fr-FR" altLang="fr-FR" dirty="0" err="1" smtClean="0">
                <a:solidFill>
                  <a:schemeClr val="bg2"/>
                </a:solidFill>
                <a:latin typeface="Symbol" panose="05050102010706020507" pitchFamily="18" charset="2"/>
              </a:rPr>
              <a:t>g</a:t>
            </a:r>
            <a:r>
              <a:rPr lang="fr-FR" altLang="fr-FR" dirty="0" smtClean="0">
                <a:solidFill>
                  <a:schemeClr val="bg2"/>
                </a:solidFill>
              </a:rPr>
              <a:t>) et le capital au taux </a:t>
            </a:r>
            <a:r>
              <a:rPr lang="fr-FR" altLang="fr-FR" dirty="0" smtClean="0">
                <a:solidFill>
                  <a:schemeClr val="bg2"/>
                </a:solidFill>
                <a:latin typeface="Symbol" panose="05050102010706020507" pitchFamily="18" charset="2"/>
              </a:rPr>
              <a:t>p &gt;</a:t>
            </a:r>
            <a:r>
              <a:rPr lang="fr-FR" altLang="fr-FR" dirty="0" smtClean="0">
                <a:solidFill>
                  <a:schemeClr val="bg2"/>
                </a:solidFill>
                <a:latin typeface="+mj-lt"/>
              </a:rPr>
              <a:t>g,  le taux de profit baisse. On suppose que le travailleur produit 1, 1-</a:t>
            </a:r>
            <a:r>
              <a:rPr lang="fr-FR" altLang="fr-FR" dirty="0" smtClean="0">
                <a:solidFill>
                  <a:schemeClr val="bg2"/>
                </a:solidFill>
                <a:latin typeface="Symbol" panose="05050102010706020507" pitchFamily="18" charset="2"/>
              </a:rPr>
              <a:t>a</a:t>
            </a:r>
            <a:r>
              <a:rPr lang="fr-FR" altLang="fr-FR" dirty="0" smtClean="0">
                <a:solidFill>
                  <a:schemeClr val="bg2"/>
                </a:solidFill>
                <a:latin typeface="+mj-lt"/>
              </a:rPr>
              <a:t> lui revient, le capital prélève </a:t>
            </a:r>
            <a:r>
              <a:rPr lang="fr-FR" altLang="fr-FR" dirty="0" smtClean="0">
                <a:solidFill>
                  <a:schemeClr val="bg2"/>
                </a:solidFill>
                <a:latin typeface="Symbol" panose="05050102010706020507" pitchFamily="18" charset="2"/>
              </a:rPr>
              <a:t>a.</a:t>
            </a:r>
            <a:r>
              <a:rPr lang="fr-FR" altLang="fr-FR" dirty="0" smtClean="0">
                <a:solidFill>
                  <a:schemeClr val="bg2"/>
                </a:solidFill>
                <a:latin typeface="+mj-lt"/>
              </a:rPr>
              <a:t> </a:t>
            </a:r>
          </a:p>
          <a:p>
            <a:pPr marL="0" indent="0" algn="just" eaLnBrk="1" hangingPunct="1">
              <a:lnSpc>
                <a:spcPct val="125000"/>
              </a:lnSpc>
              <a:spcBef>
                <a:spcPts val="300"/>
              </a:spcBef>
              <a:spcAft>
                <a:spcPts val="300"/>
              </a:spcAft>
              <a:buSzPct val="125000"/>
              <a:buNone/>
            </a:pPr>
            <a:endParaRPr lang="fr-FR" altLang="fr-FR" dirty="0" smtClean="0">
              <a:solidFill>
                <a:schemeClr val="bg2"/>
              </a:solidFill>
            </a:endParaRPr>
          </a:p>
          <a:p>
            <a:pPr algn="just" eaLnBrk="1" hangingPunct="1">
              <a:lnSpc>
                <a:spcPct val="125000"/>
              </a:lnSpc>
              <a:spcBef>
                <a:spcPts val="300"/>
              </a:spcBef>
              <a:spcAft>
                <a:spcPts val="300"/>
              </a:spcAft>
              <a:buSzPct val="125000"/>
              <a:buFont typeface="Wingdings" panose="05000000000000000000" pitchFamily="2" charset="2"/>
              <a:buChar char="§"/>
            </a:pPr>
            <a:r>
              <a:rPr lang="fr-FR" altLang="fr-FR" dirty="0" smtClean="0">
                <a:solidFill>
                  <a:schemeClr val="bg2"/>
                </a:solidFill>
              </a:rPr>
              <a:t> </a:t>
            </a:r>
            <a:r>
              <a:rPr lang="fr-FR" altLang="fr-FR" dirty="0">
                <a:solidFill>
                  <a:schemeClr val="bg2"/>
                </a:solidFill>
              </a:rPr>
              <a:t>En même temps, l’accumulation du </a:t>
            </a:r>
            <a:r>
              <a:rPr lang="fr-FR" altLang="fr-FR" dirty="0" smtClean="0">
                <a:solidFill>
                  <a:schemeClr val="bg2"/>
                </a:solidFill>
              </a:rPr>
              <a:t>capital, la </a:t>
            </a:r>
            <a:r>
              <a:rPr lang="fr-FR" altLang="fr-FR" dirty="0">
                <a:solidFill>
                  <a:schemeClr val="bg2"/>
                </a:solidFill>
              </a:rPr>
              <a:t>concurrence entre capitalistes,  </a:t>
            </a:r>
            <a:r>
              <a:rPr lang="fr-FR" altLang="fr-FR" dirty="0" smtClean="0">
                <a:solidFill>
                  <a:schemeClr val="bg2"/>
                </a:solidFill>
              </a:rPr>
              <a:t>poussent </a:t>
            </a:r>
            <a:r>
              <a:rPr lang="fr-FR" altLang="fr-FR" dirty="0">
                <a:solidFill>
                  <a:schemeClr val="bg2"/>
                </a:solidFill>
              </a:rPr>
              <a:t>au progrès technique et à l’essor de la production.</a:t>
            </a:r>
          </a:p>
          <a:p>
            <a:pPr algn="just" eaLnBrk="1" hangingPunct="1">
              <a:lnSpc>
                <a:spcPct val="125000"/>
              </a:lnSpc>
              <a:spcBef>
                <a:spcPts val="300"/>
              </a:spcBef>
              <a:spcAft>
                <a:spcPts val="300"/>
              </a:spcAft>
              <a:buSzPct val="125000"/>
              <a:buFont typeface="Wingdings" panose="05000000000000000000" pitchFamily="2" charset="2"/>
              <a:buChar char="§"/>
            </a:pPr>
            <a:r>
              <a:rPr lang="fr-FR" altLang="fr-FR" dirty="0" smtClean="0">
                <a:solidFill>
                  <a:schemeClr val="bg2"/>
                </a:solidFill>
              </a:rPr>
              <a:t>Le capitalisme a deux aspects : exploitation des travailleurs et développement des forces productives.</a:t>
            </a: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3</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68505291"/>
              </p:ext>
            </p:extLst>
          </p:nvPr>
        </p:nvGraphicFramePr>
        <p:xfrm>
          <a:off x="3941930" y="4104075"/>
          <a:ext cx="1421388" cy="312174"/>
        </p:xfrm>
        <a:graphic>
          <a:graphicData uri="http://schemas.openxmlformats.org/presentationml/2006/ole">
            <mc:AlternateContent xmlns:mc="http://schemas.openxmlformats.org/markup-compatibility/2006">
              <mc:Choice xmlns:v="urn:schemas-microsoft-com:vml" Requires="v">
                <p:oleObj spid="_x0000_s12314" name="Equation" r:id="rId4" imgW="1155600" imgH="253800" progId="Equation.DSMT4">
                  <p:embed/>
                </p:oleObj>
              </mc:Choice>
              <mc:Fallback>
                <p:oleObj name="Equation" r:id="rId4" imgW="1155600" imgH="253800" progId="Equation.DSMT4">
                  <p:embed/>
                  <p:pic>
                    <p:nvPicPr>
                      <p:cNvPr id="0" name=""/>
                      <p:cNvPicPr/>
                      <p:nvPr/>
                    </p:nvPicPr>
                    <p:blipFill>
                      <a:blip r:embed="rId5"/>
                      <a:stretch>
                        <a:fillRect/>
                      </a:stretch>
                    </p:blipFill>
                    <p:spPr>
                      <a:xfrm>
                        <a:off x="3941930" y="4104075"/>
                        <a:ext cx="1421388" cy="312174"/>
                      </a:xfrm>
                      <a:prstGeom prst="rect">
                        <a:avLst/>
                      </a:prstGeom>
                    </p:spPr>
                  </p:pic>
                </p:oleObj>
              </mc:Fallback>
            </mc:AlternateContent>
          </a:graphicData>
        </a:graphic>
      </p:graphicFrame>
    </p:spTree>
    <p:extLst>
      <p:ext uri="{BB962C8B-B14F-4D97-AF65-F5344CB8AC3E}">
        <p14:creationId xmlns:p14="http://schemas.microsoft.com/office/powerpoint/2010/main" val="26407593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stock de capital</a:t>
            </a:r>
            <a:endParaRPr lang="fr-FR" dirty="0">
              <a:solidFill>
                <a:srgbClr val="FF0000"/>
              </a:solidFill>
            </a:endParaRPr>
          </a:p>
        </p:txBody>
      </p:sp>
      <p:sp>
        <p:nvSpPr>
          <p:cNvPr id="10" name="Espace réservé du contenu 9"/>
          <p:cNvSpPr>
            <a:spLocks noGrp="1"/>
          </p:cNvSpPr>
          <p:nvPr>
            <p:ph idx="1"/>
          </p:nvPr>
        </p:nvSpPr>
        <p:spPr/>
        <p:txBody>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r>
              <a:rPr lang="fr-FR" dirty="0" smtClean="0"/>
              <a:t>Le taux de profit net des entreprises non financières était de </a:t>
            </a:r>
          </a:p>
          <a:p>
            <a:pPr marL="0" indent="0">
              <a:buNone/>
            </a:pPr>
            <a:r>
              <a:rPr lang="fr-FR" dirty="0" smtClean="0"/>
              <a:t>2,1 %  : Profit distribué 76 + Autofinancement 188 – CCF 217 = 47/2218</a:t>
            </a:r>
            <a:endParaRPr lang="fr-FR" dirty="0"/>
          </a:p>
        </p:txBody>
      </p:sp>
      <p:sp>
        <p:nvSpPr>
          <p:cNvPr id="5" name="Espace réservé du numéro de diapositive 4"/>
          <p:cNvSpPr>
            <a:spLocks noGrp="1"/>
          </p:cNvSpPr>
          <p:nvPr>
            <p:ph type="sldNum" sz="quarter" idx="11"/>
          </p:nvPr>
        </p:nvSpPr>
        <p:spPr/>
        <p:txBody>
          <a:bodyPr/>
          <a:lstStyle/>
          <a:p>
            <a:fld id="{FE32DC6F-B41D-4D2F-A89B-DAF26599BFB9}" type="slidenum">
              <a:rPr lang="fr-FR" smtClean="0"/>
              <a:pPr/>
              <a:t>30</a:t>
            </a:fld>
            <a:endParaRPr lang="fr-FR" dirty="0"/>
          </a:p>
        </p:txBody>
      </p:sp>
      <p:graphicFrame>
        <p:nvGraphicFramePr>
          <p:cNvPr id="3" name="Objet 2"/>
          <p:cNvGraphicFramePr>
            <a:graphicFrameLocks noChangeAspect="1"/>
          </p:cNvGraphicFramePr>
          <p:nvPr>
            <p:extLst>
              <p:ext uri="{D42A27DB-BD31-4B8C-83A1-F6EECF244321}">
                <p14:modId xmlns:p14="http://schemas.microsoft.com/office/powerpoint/2010/main" val="2608223557"/>
              </p:ext>
            </p:extLst>
          </p:nvPr>
        </p:nvGraphicFramePr>
        <p:xfrm>
          <a:off x="296525" y="1718810"/>
          <a:ext cx="8205016" cy="2182717"/>
        </p:xfrm>
        <a:graphic>
          <a:graphicData uri="http://schemas.openxmlformats.org/presentationml/2006/ole">
            <mc:AlternateContent xmlns:mc="http://schemas.openxmlformats.org/markup-compatibility/2006">
              <mc:Choice xmlns:v="urn:schemas-microsoft-com:vml" Requires="v">
                <p:oleObj spid="_x0000_s17431" name="Document" r:id="rId5" imgW="5902889" imgH="1570300" progId="Word.Document.12">
                  <p:embed/>
                </p:oleObj>
              </mc:Choice>
              <mc:Fallback>
                <p:oleObj name="Document" r:id="rId5" imgW="5902889" imgH="1570300" progId="Word.Document.12">
                  <p:embed/>
                  <p:pic>
                    <p:nvPicPr>
                      <p:cNvPr id="0" name=""/>
                      <p:cNvPicPr/>
                      <p:nvPr/>
                    </p:nvPicPr>
                    <p:blipFill>
                      <a:blip r:embed="rId6"/>
                      <a:stretch>
                        <a:fillRect/>
                      </a:stretch>
                    </p:blipFill>
                    <p:spPr>
                      <a:xfrm>
                        <a:off x="296525" y="1718810"/>
                        <a:ext cx="8205016" cy="2182717"/>
                      </a:xfrm>
                      <a:prstGeom prst="rect">
                        <a:avLst/>
                      </a:prstGeom>
                    </p:spPr>
                  </p:pic>
                </p:oleObj>
              </mc:Fallback>
            </mc:AlternateContent>
          </a:graphicData>
        </a:graphic>
      </p:graphicFrame>
    </p:spTree>
    <p:extLst>
      <p:ext uri="{BB962C8B-B14F-4D97-AF65-F5344CB8AC3E}">
        <p14:creationId xmlns:p14="http://schemas.microsoft.com/office/powerpoint/2010/main" val="1658529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compte de patrimoine de l’économie française.</a:t>
            </a:r>
            <a:endParaRPr lang="fr-FR" dirty="0">
              <a:solidFill>
                <a:srgbClr val="FF0000"/>
              </a:solidFill>
            </a:endParaRPr>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31</a:t>
            </a:fld>
            <a:endParaRPr lang="fr-FR" dirty="0"/>
          </a:p>
        </p:txBody>
      </p:sp>
      <p:pic>
        <p:nvPicPr>
          <p:cNvPr id="1945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7267" y="1853827"/>
            <a:ext cx="8976281" cy="372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9575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Le capitalisme</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C’est un système économique caractérisé par la propriété privée des moyens de production. </a:t>
            </a:r>
            <a:r>
              <a:rPr lang="fr-FR" altLang="fr-FR" dirty="0">
                <a:solidFill>
                  <a:schemeClr val="bg2"/>
                </a:solidFill>
              </a:rPr>
              <a:t> </a:t>
            </a:r>
            <a:r>
              <a:rPr lang="fr-FR" altLang="fr-FR" dirty="0" smtClean="0">
                <a:solidFill>
                  <a:schemeClr val="bg2"/>
                </a:solidFill>
              </a:rPr>
              <a:t>L’entreprise utilise deux facteurs de production (capital et travail), mais il n’y a pas symétrie entre les deux. C’est le capital qui gère.</a:t>
            </a:r>
          </a:p>
          <a:p>
            <a:pPr algn="just" eaLnBrk="1" hangingPunct="1">
              <a:lnSpc>
                <a:spcPct val="125000"/>
              </a:lnSpc>
              <a:spcBef>
                <a:spcPct val="60000"/>
              </a:spcBef>
            </a:pPr>
            <a:r>
              <a:rPr lang="fr-FR" altLang="fr-FR" dirty="0" smtClean="0">
                <a:solidFill>
                  <a:schemeClr val="bg2"/>
                </a:solidFill>
              </a:rPr>
              <a:t>Le capital se présente en fait sous 4 aspects : le capital du chef d’entreprise ou du groupe dirigeant de l’entreprise (qui a le contrôle de l’entreprise), ce sont les actionnaires de référence ; les actionnaires minoritaires ; les créanciers obligataires; les créanciers bancaires.  Les dirigeants d’entreprise doivent avoir la confiance des actionnaires et des prêteurs. </a:t>
            </a:r>
          </a:p>
          <a:p>
            <a:pPr algn="just" eaLnBrk="1" hangingPunct="1">
              <a:lnSpc>
                <a:spcPct val="125000"/>
              </a:lnSpc>
              <a:spcBef>
                <a:spcPct val="60000"/>
              </a:spcBef>
            </a:pPr>
            <a:r>
              <a:rPr lang="fr-FR" altLang="fr-FR" dirty="0" smtClean="0">
                <a:solidFill>
                  <a:schemeClr val="bg2"/>
                </a:solidFill>
              </a:rPr>
              <a:t>Il existe une opposition entre le salarié, qui est subordonné à l’entreprise, qui a un salaire fixe et assuré (en principe) et le capital qui prend les risques et reçoit les profits.  Mais l’actionnaire peut vendre ses titres tandis que le salarié est attaché à l’entreprise (formation spécifique, domicile, etc.). </a:t>
            </a:r>
          </a:p>
          <a:p>
            <a:pPr algn="just" eaLnBrk="1" hangingPunct="1">
              <a:lnSpc>
                <a:spcPct val="125000"/>
              </a:lnSpc>
              <a:spcBef>
                <a:spcPct val="60000"/>
              </a:spcBef>
            </a:pPr>
            <a:r>
              <a:rPr lang="fr-FR" altLang="fr-FR" dirty="0" smtClean="0">
                <a:solidFill>
                  <a:schemeClr val="bg2"/>
                </a:solidFill>
              </a:rPr>
              <a:t>D’où le droit du travail et la proposition : l’entreprise doit être gérée par toutes les parties prenantes.</a:t>
            </a:r>
          </a:p>
          <a:p>
            <a:pPr algn="just" eaLnBrk="1" hangingPunct="1">
              <a:lnSpc>
                <a:spcPct val="125000"/>
              </a:lnSpc>
              <a:spcBef>
                <a:spcPct val="60000"/>
              </a:spcBef>
            </a:pPr>
            <a:r>
              <a:rPr lang="fr-FR" altLang="fr-FR" dirty="0" smtClean="0">
                <a:solidFill>
                  <a:schemeClr val="bg2"/>
                </a:solidFill>
              </a:rPr>
              <a:t>La situation du salariat peut se dégrader (le salariat précaire) ou s’améliorer collectivement ou individuellement.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32</a:t>
            </a:fld>
            <a:endParaRPr lang="fr-FR" dirty="0"/>
          </a:p>
        </p:txBody>
      </p:sp>
    </p:spTree>
    <p:extLst>
      <p:ext uri="{BB962C8B-B14F-4D97-AF65-F5344CB8AC3E}">
        <p14:creationId xmlns:p14="http://schemas.microsoft.com/office/powerpoint/2010/main" val="2344281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Le capitalisme</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Il existe plusieurs modèles d’entreprises</a:t>
            </a:r>
          </a:p>
          <a:p>
            <a:pPr algn="just" eaLnBrk="1" hangingPunct="1">
              <a:lnSpc>
                <a:spcPct val="125000"/>
              </a:lnSpc>
              <a:spcBef>
                <a:spcPct val="60000"/>
              </a:spcBef>
            </a:pPr>
            <a:r>
              <a:rPr lang="fr-FR" altLang="fr-FR" dirty="0" smtClean="0">
                <a:solidFill>
                  <a:schemeClr val="bg2"/>
                </a:solidFill>
              </a:rPr>
              <a:t>L’entrepreneur dirige son entreprise. Il veut maximiser son profit (qui est à la fois un profit d’entrepreneur et un profit de capitaliste). Son capital provient surtout de ses capitaux propres, auquel s’ajoute du crédit bancaire, auquel il doit assurer un certain taux d’intérêt. L’entrepreneur est avant tout un industriel.</a:t>
            </a:r>
          </a:p>
          <a:p>
            <a:pPr algn="just" eaLnBrk="1" hangingPunct="1">
              <a:lnSpc>
                <a:spcPct val="125000"/>
              </a:lnSpc>
              <a:spcBef>
                <a:spcPct val="60000"/>
              </a:spcBef>
            </a:pPr>
            <a:r>
              <a:rPr lang="fr-FR" altLang="fr-FR" dirty="0" smtClean="0">
                <a:solidFill>
                  <a:schemeClr val="bg2"/>
                </a:solidFill>
              </a:rPr>
              <a:t>La grande entreprise capitaliste. Le dirigeant est le mandataire des actionnaires. Il doit maximiser la valeur pour les actionnaires. Ceux-ci peuvent être des actionnaires familiaux attachés à l’entreprise, mais aussi des autres entreprises, des banques et assurances, des fonds d’investissement, des petits actionnaires.  Le dirigeant est rémunéré par les actionnaires (actions gratuites, stock-options) pour être à leur service. Il doit avoir leur confiance (ainsi que celui des principaux créanciers). Les actionnaires ne sont pas attachés à l’entreprise alors que les salariés le sont.</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33</a:t>
            </a:fld>
            <a:endParaRPr lang="fr-FR" dirty="0"/>
          </a:p>
        </p:txBody>
      </p:sp>
    </p:spTree>
    <p:extLst>
      <p:ext uri="{BB962C8B-B14F-4D97-AF65-F5344CB8AC3E}">
        <p14:creationId xmlns:p14="http://schemas.microsoft.com/office/powerpoint/2010/main" val="2644629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76545" y="323655"/>
            <a:ext cx="8229600" cy="649288"/>
          </a:xfrm>
        </p:spPr>
        <p:txBody>
          <a:bodyPr/>
          <a:lstStyle/>
          <a:p>
            <a:pPr eaLnBrk="1" hangingPunct="1">
              <a:defRPr/>
            </a:pPr>
            <a:r>
              <a:rPr lang="fr-FR" dirty="0" smtClean="0">
                <a:solidFill>
                  <a:srgbClr val="FF0000"/>
                </a:solidFill>
              </a:rPr>
              <a:t>Le capitalisme</a:t>
            </a:r>
            <a:endParaRPr lang="en-GB" dirty="0" smtClean="0">
              <a:solidFill>
                <a:srgbClr val="FF0000"/>
              </a:solidFill>
            </a:endParaRPr>
          </a:p>
        </p:txBody>
      </p:sp>
      <p:sp>
        <p:nvSpPr>
          <p:cNvPr id="4100" name="Rectangle 3"/>
          <p:cNvSpPr>
            <a:spLocks noGrp="1" noChangeArrowheads="1"/>
          </p:cNvSpPr>
          <p:nvPr>
            <p:ph type="body" idx="1"/>
          </p:nvPr>
        </p:nvSpPr>
        <p:spPr>
          <a:xfrm>
            <a:off x="476545" y="818710"/>
            <a:ext cx="8091488" cy="5545138"/>
          </a:xfrm>
        </p:spPr>
        <p:txBody>
          <a:bodyPr/>
          <a:lstStyle/>
          <a:p>
            <a:pPr algn="just" eaLnBrk="1" hangingPunct="1">
              <a:lnSpc>
                <a:spcPct val="125000"/>
              </a:lnSpc>
              <a:spcBef>
                <a:spcPct val="60000"/>
              </a:spcBef>
            </a:pPr>
            <a:r>
              <a:rPr lang="fr-FR" altLang="fr-FR" dirty="0" smtClean="0">
                <a:solidFill>
                  <a:schemeClr val="bg2"/>
                </a:solidFill>
              </a:rPr>
              <a:t>La logique du capitalisme financier est que les décisions concernant les entreprises sont prises par des fonds d’investissement spécialisés, soucieux avent tout de rentabilité. L’entreprise est vue comme un investissement temporaire dont il faut maximiser la rentabilité (dividendes + plus-value). </a:t>
            </a:r>
          </a:p>
          <a:p>
            <a:pPr algn="just" eaLnBrk="1" hangingPunct="1">
              <a:lnSpc>
                <a:spcPct val="125000"/>
              </a:lnSpc>
              <a:spcBef>
                <a:spcPct val="60000"/>
              </a:spcBef>
            </a:pPr>
            <a:r>
              <a:rPr lang="fr-FR" altLang="fr-FR" dirty="0" smtClean="0">
                <a:solidFill>
                  <a:schemeClr val="bg2"/>
                </a:solidFill>
              </a:rPr>
              <a:t>Il existe de même des chefs d’entreprise soucieux avant tout de réaliser des opérations rentables : revendre une entreprise avec le maximum de plus-value sans se soucier de l’emploi ou de la production à une entreprise concurrente qui veut se débarrasser d’un concurrent, acquérir un brevet, réaliser un opération fiscale. </a:t>
            </a:r>
            <a:endParaRPr lang="fr-FR" altLang="fr-FR" dirty="0">
              <a:solidFill>
                <a:schemeClr val="bg2"/>
              </a:solidFill>
            </a:endParaRPr>
          </a:p>
          <a:p>
            <a:pPr algn="just" eaLnBrk="1" hangingPunct="1">
              <a:lnSpc>
                <a:spcPct val="125000"/>
              </a:lnSpc>
              <a:spcBef>
                <a:spcPct val="60000"/>
              </a:spcBef>
            </a:pPr>
            <a:r>
              <a:rPr lang="fr-FR" altLang="fr-FR" dirty="0" smtClean="0">
                <a:solidFill>
                  <a:schemeClr val="bg2"/>
                </a:solidFill>
              </a:rPr>
              <a:t>Dans la grande entreprise du capitalisme mixte, le dirigeant est au service de l’ensemble des parties prenantes : actionnaires, salariés, créanciers, collectivités locales, clients, Etat. Ceux-ci sont représentés au Conseil d’administration.  A la limite, l’objectif peut être de maximiser des objectifs sociaux sous contrainte d’une rentabilité minimale pour les actionnaires. Problème : les intérêts sociaux sont différents de ceux des actionnaires.</a:t>
            </a:r>
          </a:p>
          <a:p>
            <a:pPr algn="just" eaLnBrk="1" hangingPunct="1">
              <a:lnSpc>
                <a:spcPct val="125000"/>
              </a:lnSpc>
              <a:spcBef>
                <a:spcPct val="60000"/>
              </a:spcBef>
            </a:pPr>
            <a:r>
              <a:rPr lang="fr-FR" altLang="fr-FR" dirty="0" smtClean="0">
                <a:solidFill>
                  <a:schemeClr val="bg2"/>
                </a:solidFill>
              </a:rPr>
              <a:t>Dans l’entreprise cogérée, les salariés prennent le contrôle de l’entreprise. Ils doivent assurer une rentabilité  minimale aux apporteurs de capitaux. Problème : Ils n’ont pas le capital requis pour assurer les pertes ; il faut prendre parfois des décisions pénibles pour certains salariés.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34</a:t>
            </a:fld>
            <a:endParaRPr lang="fr-FR" dirty="0"/>
          </a:p>
        </p:txBody>
      </p:sp>
    </p:spTree>
    <p:extLst>
      <p:ext uri="{BB962C8B-B14F-4D97-AF65-F5344CB8AC3E}">
        <p14:creationId xmlns:p14="http://schemas.microsoft.com/office/powerpoint/2010/main" val="2257061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Le capitalisme</a:t>
            </a: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Pour : </a:t>
            </a:r>
            <a:endParaRPr lang="fr-FR" altLang="fr-FR" dirty="0">
              <a:solidFill>
                <a:schemeClr val="bg2"/>
              </a:solidFill>
            </a:endParaRPr>
          </a:p>
          <a:p>
            <a:pPr algn="just" eaLnBrk="1" hangingPunct="1">
              <a:lnSpc>
                <a:spcPct val="125000"/>
              </a:lnSpc>
              <a:spcBef>
                <a:spcPct val="60000"/>
              </a:spcBef>
              <a:buFont typeface="+mj-lt"/>
              <a:buAutoNum type="arabicPeriod"/>
            </a:pPr>
            <a:r>
              <a:rPr lang="fr-FR" altLang="fr-FR" dirty="0" smtClean="0">
                <a:solidFill>
                  <a:schemeClr val="bg2"/>
                </a:solidFill>
              </a:rPr>
              <a:t>Les entreprises sont en concurrence. Cela favorise l’innovation et la satisfaction des consommateurs.</a:t>
            </a:r>
          </a:p>
          <a:p>
            <a:pPr algn="just" eaLnBrk="1" hangingPunct="1">
              <a:lnSpc>
                <a:spcPct val="125000"/>
              </a:lnSpc>
              <a:spcBef>
                <a:spcPct val="60000"/>
              </a:spcBef>
              <a:buFont typeface="+mj-lt"/>
              <a:buAutoNum type="arabicPeriod"/>
            </a:pPr>
            <a:r>
              <a:rPr lang="fr-FR" altLang="fr-FR" dirty="0" smtClean="0">
                <a:solidFill>
                  <a:schemeClr val="bg2"/>
                </a:solidFill>
              </a:rPr>
              <a:t>Les salariés méritants, les entrepreneurs, les investisseurs, les épargnants sont récompensés.</a:t>
            </a:r>
          </a:p>
          <a:p>
            <a:pPr algn="just" eaLnBrk="1" hangingPunct="1">
              <a:lnSpc>
                <a:spcPct val="125000"/>
              </a:lnSpc>
              <a:spcBef>
                <a:spcPct val="60000"/>
              </a:spcBef>
              <a:buFont typeface="+mj-lt"/>
              <a:buAutoNum type="arabicPeriod"/>
            </a:pPr>
            <a:r>
              <a:rPr lang="fr-FR" altLang="fr-FR" dirty="0" smtClean="0">
                <a:solidFill>
                  <a:schemeClr val="bg2"/>
                </a:solidFill>
              </a:rPr>
              <a:t>Le marché est la liberté des consommateurs et des salariés. </a:t>
            </a:r>
          </a:p>
          <a:p>
            <a:pPr algn="just" eaLnBrk="1" hangingPunct="1">
              <a:lnSpc>
                <a:spcPct val="125000"/>
              </a:lnSpc>
              <a:spcBef>
                <a:spcPct val="60000"/>
              </a:spcBef>
              <a:buFont typeface="+mj-lt"/>
              <a:buAutoNum type="arabicPeriod"/>
            </a:pPr>
            <a:r>
              <a:rPr lang="fr-FR" altLang="fr-FR" dirty="0" smtClean="0">
                <a:solidFill>
                  <a:schemeClr val="bg2"/>
                </a:solidFill>
              </a:rPr>
              <a:t>Les alternatives ne fonctionnent pas (communisme ou autogestion).</a:t>
            </a:r>
          </a:p>
          <a:p>
            <a:pPr algn="just" eaLnBrk="1" hangingPunct="1">
              <a:lnSpc>
                <a:spcPct val="125000"/>
              </a:lnSpc>
              <a:spcBef>
                <a:spcPct val="60000"/>
              </a:spcBef>
            </a:pPr>
            <a:r>
              <a:rPr lang="fr-FR" altLang="fr-FR" dirty="0" smtClean="0">
                <a:solidFill>
                  <a:schemeClr val="bg2"/>
                </a:solidFill>
              </a:rPr>
              <a:t>Contre : </a:t>
            </a:r>
            <a:endParaRPr lang="fr-FR" altLang="fr-FR" dirty="0">
              <a:solidFill>
                <a:schemeClr val="bg2"/>
              </a:solidFill>
            </a:endParaRPr>
          </a:p>
          <a:p>
            <a:pPr algn="just" eaLnBrk="1" hangingPunct="1">
              <a:lnSpc>
                <a:spcPct val="125000"/>
              </a:lnSpc>
              <a:spcBef>
                <a:spcPct val="60000"/>
              </a:spcBef>
              <a:buFont typeface="+mj-lt"/>
              <a:buAutoNum type="arabicPeriod"/>
            </a:pPr>
            <a:r>
              <a:rPr lang="fr-FR" altLang="fr-FR" dirty="0" smtClean="0">
                <a:solidFill>
                  <a:schemeClr val="bg2"/>
                </a:solidFill>
              </a:rPr>
              <a:t>Les salariés travaillent pour le capital. C’est l’aliénation.</a:t>
            </a:r>
          </a:p>
          <a:p>
            <a:pPr algn="just" eaLnBrk="1" hangingPunct="1">
              <a:lnSpc>
                <a:spcPct val="125000"/>
              </a:lnSpc>
              <a:spcBef>
                <a:spcPct val="60000"/>
              </a:spcBef>
              <a:buFont typeface="+mj-lt"/>
              <a:buAutoNum type="arabicPeriod"/>
            </a:pPr>
            <a:r>
              <a:rPr lang="fr-FR" altLang="fr-FR" dirty="0" smtClean="0">
                <a:solidFill>
                  <a:schemeClr val="bg2"/>
                </a:solidFill>
              </a:rPr>
              <a:t>Le capitalisme développe des faux besoins et ne satisfait pas les besoins </a:t>
            </a:r>
            <a:r>
              <a:rPr lang="fr-FR" altLang="fr-FR" dirty="0">
                <a:solidFill>
                  <a:schemeClr val="bg2"/>
                </a:solidFill>
              </a:rPr>
              <a:t>fondamentaux. </a:t>
            </a:r>
            <a:r>
              <a:rPr lang="fr-FR" altLang="fr-FR" dirty="0" smtClean="0">
                <a:solidFill>
                  <a:schemeClr val="bg2"/>
                </a:solidFill>
              </a:rPr>
              <a:t>Comment tenir compte des contraintes écologiques ? </a:t>
            </a:r>
          </a:p>
          <a:p>
            <a:pPr algn="just" eaLnBrk="1" hangingPunct="1">
              <a:lnSpc>
                <a:spcPct val="125000"/>
              </a:lnSpc>
              <a:spcBef>
                <a:spcPct val="60000"/>
              </a:spcBef>
              <a:buFont typeface="+mj-lt"/>
              <a:buAutoNum type="arabicPeriod"/>
            </a:pPr>
            <a:r>
              <a:rPr lang="fr-FR" altLang="fr-FR" dirty="0" smtClean="0">
                <a:solidFill>
                  <a:schemeClr val="bg2"/>
                </a:solidFill>
              </a:rPr>
              <a:t>Les </a:t>
            </a:r>
            <a:r>
              <a:rPr lang="fr-FR" altLang="fr-FR" dirty="0">
                <a:solidFill>
                  <a:schemeClr val="bg2"/>
                </a:solidFill>
              </a:rPr>
              <a:t>actionnaires n’ont pas la préoccupation du long terme et de l’intérêt collectif</a:t>
            </a:r>
            <a:r>
              <a:rPr lang="fr-FR" altLang="fr-FR" dirty="0" smtClean="0">
                <a:solidFill>
                  <a:schemeClr val="bg2"/>
                </a:solidFill>
              </a:rPr>
              <a:t>.</a:t>
            </a:r>
          </a:p>
          <a:p>
            <a:pPr algn="just" eaLnBrk="1" hangingPunct="1">
              <a:lnSpc>
                <a:spcPct val="125000"/>
              </a:lnSpc>
              <a:spcBef>
                <a:spcPct val="60000"/>
              </a:spcBef>
              <a:buFont typeface="+mj-lt"/>
              <a:buAutoNum type="arabicPeriod"/>
            </a:pPr>
            <a:r>
              <a:rPr lang="fr-FR" altLang="fr-FR" dirty="0" smtClean="0">
                <a:solidFill>
                  <a:schemeClr val="bg2"/>
                </a:solidFill>
              </a:rPr>
              <a:t>La capitalisme financier tue le capitalisme productif</a:t>
            </a:r>
            <a:r>
              <a:rPr lang="fr-FR" altLang="fr-FR" dirty="0">
                <a:solidFill>
                  <a:schemeClr val="bg2"/>
                </a:solidFill>
              </a:rPr>
              <a:t> </a:t>
            </a:r>
            <a:r>
              <a:rPr lang="fr-FR" altLang="fr-FR" dirty="0" smtClean="0">
                <a:solidFill>
                  <a:schemeClr val="bg2"/>
                </a:solidFill>
              </a:rPr>
              <a:t>par des exigences de rentabilité excessive.</a:t>
            </a:r>
          </a:p>
          <a:p>
            <a:pPr algn="just" eaLnBrk="1" hangingPunct="1">
              <a:lnSpc>
                <a:spcPct val="125000"/>
              </a:lnSpc>
              <a:spcBef>
                <a:spcPct val="60000"/>
              </a:spcBef>
              <a:buFont typeface="+mj-lt"/>
              <a:buAutoNum type="arabicPeriod"/>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35</a:t>
            </a:fld>
            <a:endParaRPr lang="fr-FR" dirty="0"/>
          </a:p>
        </p:txBody>
      </p:sp>
    </p:spTree>
    <p:extLst>
      <p:ext uri="{BB962C8B-B14F-4D97-AF65-F5344CB8AC3E}">
        <p14:creationId xmlns:p14="http://schemas.microsoft.com/office/powerpoint/2010/main" val="3868206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Faut-il taxer les revenus du capital ? Faut-il taxer le capital ? </a:t>
            </a:r>
            <a:endParaRPr lang="fr-FR" dirty="0">
              <a:solidFill>
                <a:srgbClr val="FF0000"/>
              </a:solidFill>
            </a:endParaRPr>
          </a:p>
        </p:txBody>
      </p:sp>
      <p:sp>
        <p:nvSpPr>
          <p:cNvPr id="3" name="Espace réservé du contenu 2"/>
          <p:cNvSpPr>
            <a:spLocks noGrp="1"/>
          </p:cNvSpPr>
          <p:nvPr>
            <p:ph idx="1"/>
          </p:nvPr>
        </p:nvSpPr>
        <p:spPr>
          <a:xfrm>
            <a:off x="476545" y="1358769"/>
            <a:ext cx="8229600" cy="5085565"/>
          </a:xfrm>
        </p:spPr>
        <p:txBody>
          <a:bodyPr/>
          <a:lstStyle/>
          <a:p>
            <a:pPr>
              <a:lnSpc>
                <a:spcPct val="114000"/>
              </a:lnSpc>
            </a:pPr>
            <a:r>
              <a:rPr lang="fr-FR" dirty="0" smtClean="0"/>
              <a:t>Deux points de vue s’opposent. </a:t>
            </a:r>
          </a:p>
          <a:p>
            <a:pPr algn="just">
              <a:lnSpc>
                <a:spcPct val="114000"/>
              </a:lnSpc>
            </a:pPr>
            <a:r>
              <a:rPr lang="fr-FR" dirty="0" smtClean="0">
                <a:solidFill>
                  <a:srgbClr val="FF0000"/>
                </a:solidFill>
              </a:rPr>
              <a:t>Il ne faut pas taxer les revenus du capital</a:t>
            </a:r>
            <a:r>
              <a:rPr lang="fr-FR" dirty="0" smtClean="0"/>
              <a:t>. Le capital peut être vu comme le produit de l’épargne. J’ai gagné 100, je paye 20 d’IR, je choisis de consommer 60 et d’investir 20. Au bout de 5 ans, j’ai 22. Ce sont les fruits d’un revenu qui a déjà été taxé. Taxer les revenus du capital serait une double taxation. </a:t>
            </a:r>
          </a:p>
          <a:p>
            <a:pPr algn="just">
              <a:lnSpc>
                <a:spcPct val="114000"/>
              </a:lnSpc>
            </a:pPr>
            <a:r>
              <a:rPr lang="fr-FR" dirty="0" smtClean="0"/>
              <a:t>De plus, il faut encourager l’épargne. Le capital est mobile et peut se déplacer à l’étranger.</a:t>
            </a:r>
          </a:p>
          <a:p>
            <a:pPr algn="just">
              <a:lnSpc>
                <a:spcPct val="114000"/>
              </a:lnSpc>
            </a:pPr>
            <a:r>
              <a:rPr lang="fr-FR" dirty="0" smtClean="0">
                <a:solidFill>
                  <a:srgbClr val="FF0000"/>
                </a:solidFill>
              </a:rPr>
              <a:t>Il faut taxer les revenus du capital.  </a:t>
            </a:r>
            <a:r>
              <a:rPr lang="fr-FR" dirty="0" smtClean="0">
                <a:solidFill>
                  <a:schemeClr val="tx2">
                    <a:lumMod val="85000"/>
                    <a:lumOff val="15000"/>
                  </a:schemeClr>
                </a:solidFill>
              </a:rPr>
              <a:t>Tous les revenus doivent être taxés. Les revenus du capital sont de nouveaux revenus. Il faut taxer plus les revenus du capital que ceux du travail car ils ne sont pas la contrepartie d’un effort et de temps. Les revenus du capital sont plus inégalement répartis que ceux du travail.</a:t>
            </a:r>
          </a:p>
          <a:p>
            <a:pPr algn="just">
              <a:lnSpc>
                <a:spcPct val="114000"/>
              </a:lnSpc>
            </a:pPr>
            <a:r>
              <a:rPr lang="fr-FR" dirty="0" smtClean="0">
                <a:solidFill>
                  <a:schemeClr val="tx2">
                    <a:lumMod val="85000"/>
                    <a:lumOff val="15000"/>
                  </a:schemeClr>
                </a:solidFill>
              </a:rPr>
              <a:t>Le monde connaît un excès d’épargne.</a:t>
            </a:r>
          </a:p>
          <a:p>
            <a:pPr algn="just">
              <a:lnSpc>
                <a:spcPct val="114000"/>
              </a:lnSpc>
            </a:pPr>
            <a:r>
              <a:rPr lang="fr-FR" dirty="0" smtClean="0">
                <a:solidFill>
                  <a:srgbClr val="FF0000"/>
                </a:solidFill>
              </a:rPr>
              <a:t>Il faut taxer le capital</a:t>
            </a:r>
            <a:r>
              <a:rPr lang="fr-FR" dirty="0">
                <a:solidFill>
                  <a:schemeClr val="tx2">
                    <a:lumMod val="85000"/>
                    <a:lumOff val="15000"/>
                  </a:schemeClr>
                </a:solidFill>
              </a:rPr>
              <a:t> </a:t>
            </a:r>
            <a:r>
              <a:rPr lang="fr-FR" dirty="0" smtClean="0">
                <a:solidFill>
                  <a:schemeClr val="tx2">
                    <a:lumMod val="85000"/>
                    <a:lumOff val="15000"/>
                  </a:schemeClr>
                </a:solidFill>
              </a:rPr>
              <a:t>à la fois par l’ISF et par les droits de succession.</a:t>
            </a:r>
          </a:p>
          <a:p>
            <a:pPr algn="just">
              <a:lnSpc>
                <a:spcPct val="114000"/>
              </a:lnSpc>
            </a:pPr>
            <a:r>
              <a:rPr lang="fr-FR" dirty="0" smtClean="0">
                <a:solidFill>
                  <a:srgbClr val="FF0000"/>
                </a:solidFill>
              </a:rPr>
              <a:t>Il faut taxer les entreprises par l’IS. </a:t>
            </a:r>
            <a:r>
              <a:rPr lang="fr-FR" dirty="0"/>
              <a:t>L</a:t>
            </a:r>
            <a:r>
              <a:rPr lang="fr-FR" dirty="0" smtClean="0"/>
              <a:t>es entreprises sont différentes des actionnaires (exemple : Google, Amazon). Elles sont plus riches que les Etats. Si l’IS n’existait pas, les entreprises ne distribueraient pas de dividendes. Les riches pourraient échapper à l’impôt.</a:t>
            </a:r>
            <a:endParaRPr lang="fr-FR" dirty="0"/>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36</a:t>
            </a:fld>
            <a:endParaRPr lang="fr-FR" dirty="0"/>
          </a:p>
        </p:txBody>
      </p:sp>
    </p:spTree>
    <p:extLst>
      <p:ext uri="{BB962C8B-B14F-4D97-AF65-F5344CB8AC3E}">
        <p14:creationId xmlns:p14="http://schemas.microsoft.com/office/powerpoint/2010/main" val="3288191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1"/>
            <p:extLst>
              <p:ext uri="{D42A27DB-BD31-4B8C-83A1-F6EECF244321}">
                <p14:modId xmlns:p14="http://schemas.microsoft.com/office/powerpoint/2010/main" val="2254537591"/>
              </p:ext>
            </p:extLst>
          </p:nvPr>
        </p:nvGraphicFramePr>
        <p:xfrm>
          <a:off x="206515" y="953725"/>
          <a:ext cx="8229600" cy="4576233"/>
        </p:xfrm>
        <a:graphic>
          <a:graphicData uri="http://schemas.openxmlformats.org/drawingml/2006/table">
            <a:tbl>
              <a:tblPr firstRow="1" firstCol="1" bandRow="1"/>
              <a:tblGrid>
                <a:gridCol w="1645920"/>
                <a:gridCol w="1645920"/>
                <a:gridCol w="1388680"/>
                <a:gridCol w="2025225"/>
                <a:gridCol w="1523855"/>
              </a:tblGrid>
              <a:tr h="405045">
                <a:tc>
                  <a:txBody>
                    <a:bodyPr/>
                    <a:lstStyle/>
                    <a:p>
                      <a:pPr algn="ctr">
                        <a:lnSpc>
                          <a:spcPct val="115000"/>
                        </a:lnSpc>
                        <a:spcBef>
                          <a:spcPts val="400"/>
                        </a:spcBef>
                        <a:spcAft>
                          <a:spcPts val="400"/>
                        </a:spcAft>
                      </a:pPr>
                      <a:r>
                        <a:rPr lang="fr-FR" sz="1400" dirty="0">
                          <a:solidFill>
                            <a:srgbClr val="000000"/>
                          </a:solidFill>
                          <a:effectLst/>
                          <a:latin typeface="Times New Roman"/>
                          <a:ea typeface="Times New Roman"/>
                        </a:rPr>
                        <a:t> </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400"/>
                        </a:spcBef>
                        <a:spcAft>
                          <a:spcPts val="400"/>
                        </a:spcAft>
                      </a:pPr>
                      <a:r>
                        <a:rPr lang="fr-FR" sz="1400" dirty="0">
                          <a:solidFill>
                            <a:srgbClr val="000000"/>
                          </a:solidFill>
                          <a:effectLst/>
                          <a:latin typeface="Times New Roman"/>
                          <a:ea typeface="Times New Roman"/>
                        </a:rPr>
                        <a:t>1990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4770" algn="ctr">
                        <a:lnSpc>
                          <a:spcPct val="115000"/>
                        </a:lnSpc>
                        <a:spcBef>
                          <a:spcPts val="400"/>
                        </a:spcBef>
                        <a:spcAft>
                          <a:spcPts val="400"/>
                        </a:spcAft>
                      </a:pPr>
                      <a:r>
                        <a:rPr lang="fr-FR" sz="1400" dirty="0">
                          <a:solidFill>
                            <a:srgbClr val="000000"/>
                          </a:solidFill>
                          <a:effectLst/>
                          <a:latin typeface="Times New Roman"/>
                          <a:ea typeface="Times New Roman"/>
                        </a:rPr>
                        <a:t>2010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4770" algn="ctr">
                        <a:lnSpc>
                          <a:spcPct val="115000"/>
                        </a:lnSpc>
                        <a:spcBef>
                          <a:spcPts val="400"/>
                        </a:spcBef>
                        <a:spcAft>
                          <a:spcPts val="400"/>
                        </a:spcAft>
                      </a:pPr>
                      <a:r>
                        <a:rPr lang="fr-FR" sz="1400" dirty="0">
                          <a:solidFill>
                            <a:srgbClr val="000000"/>
                          </a:solidFill>
                          <a:effectLst/>
                          <a:latin typeface="Times New Roman"/>
                          <a:ea typeface="Times New Roman"/>
                        </a:rPr>
                        <a:t>2015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4770" algn="ctr">
                        <a:lnSpc>
                          <a:spcPct val="115000"/>
                        </a:lnSpc>
                        <a:spcBef>
                          <a:spcPts val="400"/>
                        </a:spcBef>
                        <a:spcAft>
                          <a:spcPts val="400"/>
                        </a:spcAft>
                      </a:pPr>
                      <a:r>
                        <a:rPr lang="fr-FR" sz="1400" dirty="0">
                          <a:solidFill>
                            <a:srgbClr val="000000"/>
                          </a:solidFill>
                          <a:effectLst/>
                          <a:latin typeface="Times New Roman"/>
                          <a:ea typeface="Times New Roman"/>
                        </a:rPr>
                        <a:t>% IS/PIB 2000/13</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dirty="0">
                          <a:solidFill>
                            <a:srgbClr val="000000"/>
                          </a:solidFill>
                          <a:effectLst/>
                          <a:latin typeface="Times New Roman"/>
                          <a:ea typeface="Times New Roman"/>
                        </a:rPr>
                        <a:t>Autriche</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dirty="0">
                          <a:solidFill>
                            <a:srgbClr val="000000"/>
                          </a:solidFill>
                          <a:effectLst/>
                          <a:latin typeface="Times New Roman"/>
                          <a:ea typeface="Times New Roman"/>
                        </a:rPr>
                        <a:t>30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25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2,0/2,2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Allemagne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tabLst>
                          <a:tab pos="960120" algn="l"/>
                        </a:tabLst>
                      </a:pPr>
                      <a:r>
                        <a:rPr lang="fr-FR" sz="1400">
                          <a:solidFill>
                            <a:srgbClr val="000000"/>
                          </a:solidFill>
                          <a:effectLst/>
                          <a:latin typeface="Times New Roman"/>
                          <a:ea typeface="Times New Roman"/>
                        </a:rPr>
                        <a:t>40,5 BD / 54,5BND</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30,2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30,2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1,8/1,8</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Belgique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41</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34*</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3,1/3,1</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Danemark</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40</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25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23,5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3,2/2,7</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Espagne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35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30</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28</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3,0/2,0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Finlande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44,5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26</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5,7/2,4</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France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42 BD / 37 BND</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34,4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200"/>
                        </a:spcBef>
                        <a:spcAft>
                          <a:spcPts val="100"/>
                        </a:spcAft>
                      </a:pPr>
                      <a:r>
                        <a:rPr lang="fr-FR" sz="1400" dirty="0">
                          <a:solidFill>
                            <a:srgbClr val="000000"/>
                          </a:solidFill>
                          <a:effectLst/>
                          <a:latin typeface="Times New Roman"/>
                          <a:ea typeface="Times New Roman"/>
                        </a:rPr>
                        <a:t>            </a:t>
                      </a:r>
                      <a:r>
                        <a:rPr lang="fr-FR" sz="1400" dirty="0" smtClean="0">
                          <a:solidFill>
                            <a:srgbClr val="000000"/>
                          </a:solidFill>
                          <a:effectLst/>
                          <a:latin typeface="Times New Roman"/>
                          <a:ea typeface="Times New Roman"/>
                        </a:rPr>
                        <a:t> 34,4</a:t>
                      </a:r>
                      <a:r>
                        <a:rPr lang="fr-FR" sz="1400" baseline="0" dirty="0" smtClean="0">
                          <a:solidFill>
                            <a:srgbClr val="000000"/>
                          </a:solidFill>
                          <a:effectLst/>
                          <a:latin typeface="Times New Roman"/>
                          <a:ea typeface="Times New Roman"/>
                        </a:rPr>
                        <a:t> </a:t>
                      </a:r>
                      <a:r>
                        <a:rPr lang="fr-FR" sz="1400" dirty="0" smtClean="0">
                          <a:solidFill>
                            <a:srgbClr val="000000"/>
                          </a:solidFill>
                          <a:effectLst/>
                          <a:latin typeface="Times New Roman"/>
                          <a:ea typeface="Times New Roman"/>
                        </a:rPr>
                        <a:t>BND/36,4BD</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100"/>
                        </a:spcAft>
                      </a:pPr>
                      <a:r>
                        <a:rPr lang="fr-FR" sz="1400" dirty="0">
                          <a:solidFill>
                            <a:srgbClr val="000000"/>
                          </a:solidFill>
                          <a:effectLst/>
                          <a:latin typeface="Times New Roman"/>
                          <a:ea typeface="Times New Roman"/>
                        </a:rPr>
                        <a:t>             </a:t>
                      </a:r>
                      <a:r>
                        <a:rPr lang="fr-FR" sz="1400" dirty="0" smtClean="0">
                          <a:solidFill>
                            <a:srgbClr val="000000"/>
                          </a:solidFill>
                          <a:effectLst/>
                          <a:latin typeface="Times New Roman"/>
                          <a:ea typeface="Times New Roman"/>
                        </a:rPr>
                        <a:t> </a:t>
                      </a:r>
                      <a:r>
                        <a:rPr lang="fr-FR" sz="1400" dirty="0">
                          <a:solidFill>
                            <a:srgbClr val="000000"/>
                          </a:solidFill>
                          <a:effectLst/>
                          <a:latin typeface="Times New Roman"/>
                          <a:ea typeface="Times New Roman"/>
                        </a:rPr>
                        <a:t>3,0/2,5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Grèce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46/ 40 industrie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40</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26</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4,0/1,3</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Irlande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43/ 10 industrie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12,5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12,5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3,6/2,4</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Italie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46,4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31,4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31,4</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2,8/3,2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Portugal</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40,2</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35,2</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29,5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3,8/3,4</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Pays-Bas</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35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26,5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25,0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3,7/1,9</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Royaume-Uni</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34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28</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3,4/2,5</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Suède</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53</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26,3</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22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3,7/2,6</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dirty="0" smtClean="0">
                          <a:solidFill>
                            <a:srgbClr val="000000"/>
                          </a:solidFill>
                          <a:effectLst/>
                          <a:latin typeface="Times"/>
                          <a:ea typeface="Times New Roman"/>
                        </a:rPr>
                        <a:t>Pologne</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smtClean="0">
                          <a:solidFill>
                            <a:srgbClr val="000000"/>
                          </a:solidFill>
                          <a:effectLst/>
                          <a:latin typeface="Times"/>
                          <a:ea typeface="Times New Roman"/>
                        </a:rPr>
                        <a:t>19</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smtClean="0">
                          <a:solidFill>
                            <a:srgbClr val="000000"/>
                          </a:solidFill>
                          <a:effectLst/>
                          <a:latin typeface="Times"/>
                          <a:ea typeface="Times New Roman"/>
                        </a:rPr>
                        <a:t>19</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smtClean="0">
                          <a:solidFill>
                            <a:srgbClr val="000000"/>
                          </a:solidFill>
                          <a:effectLst/>
                          <a:latin typeface="Times"/>
                          <a:ea typeface="Times New Roman"/>
                        </a:rPr>
                        <a:t>2,4/1,8</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dirty="0">
                          <a:solidFill>
                            <a:srgbClr val="000000"/>
                          </a:solidFill>
                          <a:effectLst/>
                          <a:latin typeface="Times New Roman"/>
                          <a:ea typeface="Times New Roman"/>
                        </a:rPr>
                        <a:t>Japon</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50</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39,54</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32,1</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3,7/4,0</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149860">
                        <a:lnSpc>
                          <a:spcPct val="115000"/>
                        </a:lnSpc>
                        <a:spcBef>
                          <a:spcPts val="200"/>
                        </a:spcBef>
                        <a:spcAft>
                          <a:spcPts val="100"/>
                        </a:spcAft>
                      </a:pPr>
                      <a:r>
                        <a:rPr lang="fr-FR" sz="1400">
                          <a:solidFill>
                            <a:srgbClr val="000000"/>
                          </a:solidFill>
                          <a:effectLst/>
                          <a:latin typeface="Times New Roman"/>
                          <a:ea typeface="Times New Roman"/>
                        </a:rPr>
                        <a:t>États-Unis</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100"/>
                        </a:spcAft>
                      </a:pPr>
                      <a:r>
                        <a:rPr lang="fr-FR" sz="1400">
                          <a:solidFill>
                            <a:srgbClr val="000000"/>
                          </a:solidFill>
                          <a:effectLst/>
                          <a:latin typeface="Times New Roman"/>
                          <a:ea typeface="Times New Roman"/>
                        </a:rPr>
                        <a:t>38,65</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a:solidFill>
                            <a:srgbClr val="000000"/>
                          </a:solidFill>
                          <a:effectLst/>
                          <a:latin typeface="Times New Roman"/>
                          <a:ea typeface="Times New Roman"/>
                        </a:rPr>
                        <a:t>39,2</a:t>
                      </a:r>
                      <a:endParaRPr lang="fr-FR" sz="140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gn="just">
                        <a:lnSpc>
                          <a:spcPct val="115000"/>
                        </a:lnSpc>
                        <a:spcBef>
                          <a:spcPts val="200"/>
                        </a:spcBef>
                        <a:spcAft>
                          <a:spcPts val="100"/>
                        </a:spcAft>
                      </a:pPr>
                      <a:r>
                        <a:rPr lang="fr-FR" sz="1400" dirty="0">
                          <a:solidFill>
                            <a:srgbClr val="000000"/>
                          </a:solidFill>
                          <a:effectLst/>
                          <a:latin typeface="Times New Roman"/>
                          <a:ea typeface="Times New Roman"/>
                        </a:rPr>
                        <a:t>39,1</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1505">
                        <a:lnSpc>
                          <a:spcPct val="115000"/>
                        </a:lnSpc>
                        <a:spcBef>
                          <a:spcPts val="200"/>
                        </a:spcBef>
                        <a:spcAft>
                          <a:spcPts val="100"/>
                        </a:spcAft>
                      </a:pPr>
                      <a:r>
                        <a:rPr lang="fr-FR" sz="1400" dirty="0">
                          <a:solidFill>
                            <a:srgbClr val="000000"/>
                          </a:solidFill>
                          <a:effectLst/>
                          <a:latin typeface="Times New Roman"/>
                          <a:ea typeface="Times New Roman"/>
                        </a:rPr>
                        <a:t>2,2/2,2</a:t>
                      </a:r>
                      <a:endParaRPr lang="fr-FR" sz="1400" dirty="0">
                        <a:solidFill>
                          <a:srgbClr val="000000"/>
                        </a:solidFill>
                        <a:effectLst/>
                        <a:latin typeface="Times"/>
                        <a:ea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37</a:t>
            </a:fld>
            <a:endParaRPr lang="fr-FR" dirty="0"/>
          </a:p>
        </p:txBody>
      </p:sp>
      <p:sp>
        <p:nvSpPr>
          <p:cNvPr id="9" name="Rectangle 2"/>
          <p:cNvSpPr>
            <a:spLocks noChangeArrowheads="1"/>
          </p:cNvSpPr>
          <p:nvPr/>
        </p:nvSpPr>
        <p:spPr bwMode="auto">
          <a:xfrm>
            <a:off x="566555" y="6027003"/>
            <a:ext cx="81353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960438" algn="l"/>
              </a:tabLst>
              <a:defRPr>
                <a:solidFill>
                  <a:schemeClr val="tx1"/>
                </a:solidFill>
                <a:latin typeface="Arial" pitchFamily="34" charset="0"/>
                <a:cs typeface="Arial" pitchFamily="34" charset="0"/>
              </a:defRPr>
            </a:lvl1pPr>
            <a:lvl2pPr>
              <a:tabLst>
                <a:tab pos="960438" algn="l"/>
              </a:tabLst>
              <a:defRPr>
                <a:solidFill>
                  <a:schemeClr val="tx1"/>
                </a:solidFill>
                <a:latin typeface="Arial" pitchFamily="34" charset="0"/>
                <a:cs typeface="Arial" pitchFamily="34" charset="0"/>
              </a:defRPr>
            </a:lvl2pPr>
            <a:lvl3pPr>
              <a:tabLst>
                <a:tab pos="960438" algn="l"/>
              </a:tabLst>
              <a:defRPr>
                <a:solidFill>
                  <a:schemeClr val="tx1"/>
                </a:solidFill>
                <a:latin typeface="Arial" pitchFamily="34" charset="0"/>
                <a:cs typeface="Arial" pitchFamily="34" charset="0"/>
              </a:defRPr>
            </a:lvl3pPr>
            <a:lvl4pPr>
              <a:tabLst>
                <a:tab pos="960438" algn="l"/>
              </a:tabLst>
              <a:defRPr>
                <a:solidFill>
                  <a:schemeClr val="tx1"/>
                </a:solidFill>
                <a:latin typeface="Arial" pitchFamily="34" charset="0"/>
                <a:cs typeface="Arial" pitchFamily="34" charset="0"/>
              </a:defRPr>
            </a:lvl4pPr>
            <a:lvl5pPr>
              <a:tabLst>
                <a:tab pos="960438" algn="l"/>
              </a:tabLst>
              <a:defRPr>
                <a:solidFill>
                  <a:schemeClr val="tx1"/>
                </a:solidFill>
                <a:latin typeface="Arial" pitchFamily="34" charset="0"/>
                <a:cs typeface="Arial" pitchFamily="34" charset="0"/>
              </a:defRPr>
            </a:lvl5pPr>
            <a:lvl6pPr fontAlgn="base">
              <a:spcBef>
                <a:spcPct val="0"/>
              </a:spcBef>
              <a:spcAft>
                <a:spcPct val="0"/>
              </a:spcAft>
              <a:tabLst>
                <a:tab pos="960438" algn="l"/>
              </a:tabLst>
              <a:defRPr>
                <a:solidFill>
                  <a:schemeClr val="tx1"/>
                </a:solidFill>
                <a:latin typeface="Arial" pitchFamily="34" charset="0"/>
                <a:cs typeface="Arial" pitchFamily="34" charset="0"/>
              </a:defRPr>
            </a:lvl6pPr>
            <a:lvl7pPr fontAlgn="base">
              <a:spcBef>
                <a:spcPct val="0"/>
              </a:spcBef>
              <a:spcAft>
                <a:spcPct val="0"/>
              </a:spcAft>
              <a:tabLst>
                <a:tab pos="960438" algn="l"/>
              </a:tabLst>
              <a:defRPr>
                <a:solidFill>
                  <a:schemeClr val="tx1"/>
                </a:solidFill>
                <a:latin typeface="Arial" pitchFamily="34" charset="0"/>
                <a:cs typeface="Arial" pitchFamily="34" charset="0"/>
              </a:defRPr>
            </a:lvl7pPr>
            <a:lvl8pPr fontAlgn="base">
              <a:spcBef>
                <a:spcPct val="0"/>
              </a:spcBef>
              <a:spcAft>
                <a:spcPct val="0"/>
              </a:spcAft>
              <a:tabLst>
                <a:tab pos="960438" algn="l"/>
              </a:tabLst>
              <a:defRPr>
                <a:solidFill>
                  <a:schemeClr val="tx1"/>
                </a:solidFill>
                <a:latin typeface="Arial" pitchFamily="34" charset="0"/>
                <a:cs typeface="Arial" pitchFamily="34" charset="0"/>
              </a:defRPr>
            </a:lvl8pPr>
            <a:lvl9pPr fontAlgn="base">
              <a:spcBef>
                <a:spcPct val="0"/>
              </a:spcBef>
              <a:spcAft>
                <a:spcPct val="0"/>
              </a:spcAft>
              <a:tabLst>
                <a:tab pos="960438" algn="l"/>
              </a:tabLst>
              <a:defRPr>
                <a:solidFill>
                  <a:schemeClr val="tx1"/>
                </a:solidFill>
                <a:latin typeface="Arial" pitchFamily="34" charset="0"/>
                <a:cs typeface="Arial" pitchFamily="34" charset="0"/>
              </a:defRPr>
            </a:lvl9pPr>
          </a:lstStyle>
          <a:p>
            <a:pPr marL="0" marR="0" lvl="0" indent="180975" algn="l" defTabSz="914400" rtl="0" eaLnBrk="1" fontAlgn="base" latinLnBrk="0" hangingPunct="1">
              <a:lnSpc>
                <a:spcPct val="100000"/>
              </a:lnSpc>
              <a:spcBef>
                <a:spcPct val="0"/>
              </a:spcBef>
              <a:spcAft>
                <a:spcPct val="0"/>
              </a:spcAft>
              <a:buClrTx/>
              <a:buSzTx/>
              <a:buFontTx/>
              <a:buNone/>
              <a:tabLst>
                <a:tab pos="960438" algn="l"/>
              </a:tabLst>
            </a:pPr>
            <a:r>
              <a:rPr lang="fr-FR" altLang="fr-FR" sz="1600" i="0" dirty="0" smtClean="0">
                <a:latin typeface="Times New Roman" pitchFamily="18" charset="0"/>
                <a:ea typeface="Times New Roman" pitchFamily="18" charset="0"/>
                <a:cs typeface="Times New Roman" pitchFamily="18" charset="0"/>
              </a:rPr>
              <a:t>BD bénéfices distribués ; </a:t>
            </a:r>
            <a:r>
              <a:rPr kumimoji="0" lang="fr-FR" altLang="fr-FR"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BND : bénéfices non distribués. *avec un système d’intérêt notionnel.</a:t>
            </a:r>
            <a:r>
              <a:rPr kumimoji="0" lang="fr-FR" altLang="fr-FR" sz="160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fr-FR" altLang="fr-FR" sz="1600" i="0" u="none" strike="noStrike" cap="none" normalizeH="0" baseline="0" dirty="0" smtClean="0">
              <a:ln>
                <a:noFill/>
              </a:ln>
              <a:solidFill>
                <a:schemeClr val="tx1"/>
              </a:solidFill>
              <a:effectLst/>
            </a:endParaRPr>
          </a:p>
        </p:txBody>
      </p:sp>
      <p:sp>
        <p:nvSpPr>
          <p:cNvPr id="10" name="Rectangle 9"/>
          <p:cNvSpPr/>
          <p:nvPr/>
        </p:nvSpPr>
        <p:spPr>
          <a:xfrm>
            <a:off x="341530" y="348895"/>
            <a:ext cx="5143500" cy="646331"/>
          </a:xfrm>
          <a:prstGeom prst="rect">
            <a:avLst/>
          </a:prstGeom>
        </p:spPr>
        <p:txBody>
          <a:bodyPr>
            <a:spAutoFit/>
          </a:bodyPr>
          <a:lstStyle/>
          <a:p>
            <a:pPr lvl="0" indent="180975">
              <a:tabLst>
                <a:tab pos="960438" algn="l"/>
              </a:tabLst>
            </a:pPr>
            <a:r>
              <a:rPr lang="fr-FR" altLang="fr-FR" sz="1800" b="1" i="0" dirty="0">
                <a:solidFill>
                  <a:srgbClr val="CC0000"/>
                </a:solidFill>
                <a:latin typeface="Times New Roman" pitchFamily="18" charset="0"/>
                <a:ea typeface="Times New Roman" pitchFamily="18" charset="0"/>
                <a:cs typeface="Times New Roman" pitchFamily="18" charset="0"/>
              </a:rPr>
              <a:t>Évolution des taux nominaux de </a:t>
            </a:r>
            <a:r>
              <a:rPr lang="fr-FR" altLang="fr-FR" sz="1800" b="1" i="0" dirty="0" smtClean="0">
                <a:solidFill>
                  <a:srgbClr val="CC0000"/>
                </a:solidFill>
                <a:latin typeface="Times New Roman" pitchFamily="18" charset="0"/>
                <a:ea typeface="Times New Roman" pitchFamily="18" charset="0"/>
                <a:cs typeface="Times New Roman" pitchFamily="18" charset="0"/>
              </a:rPr>
              <a:t>l’IS</a:t>
            </a:r>
            <a:endParaRPr lang="fr-FR" altLang="fr-FR" sz="1800" i="0" dirty="0">
              <a:solidFill>
                <a:srgbClr val="CC0000"/>
              </a:solidFill>
              <a:latin typeface="Arial" pitchFamily="34" charset="0"/>
              <a:cs typeface="Arial" pitchFamily="34" charset="0"/>
            </a:endParaRPr>
          </a:p>
        </p:txBody>
      </p:sp>
    </p:spTree>
    <p:extLst>
      <p:ext uri="{BB962C8B-B14F-4D97-AF65-F5344CB8AC3E}">
        <p14:creationId xmlns:p14="http://schemas.microsoft.com/office/powerpoint/2010/main" val="17706367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La taxation du capital en France </a:t>
            </a:r>
            <a:endParaRPr lang="fr-FR" dirty="0">
              <a:solidFill>
                <a:srgbClr val="FF0000"/>
              </a:solidFill>
            </a:endParaRPr>
          </a:p>
        </p:txBody>
      </p:sp>
      <p:sp>
        <p:nvSpPr>
          <p:cNvPr id="3" name="Espace réservé du contenu 2"/>
          <p:cNvSpPr>
            <a:spLocks noGrp="1"/>
          </p:cNvSpPr>
          <p:nvPr>
            <p:ph idx="1"/>
          </p:nvPr>
        </p:nvSpPr>
        <p:spPr>
          <a:xfrm>
            <a:off x="476545" y="1358770"/>
            <a:ext cx="8229600" cy="4310062"/>
          </a:xfrm>
        </p:spPr>
        <p:txBody>
          <a:bodyPr/>
          <a:lstStyle/>
          <a:p>
            <a:pPr>
              <a:lnSpc>
                <a:spcPct val="114000"/>
              </a:lnSpc>
            </a:pPr>
            <a:r>
              <a:rPr lang="fr-FR" dirty="0" smtClean="0">
                <a:solidFill>
                  <a:srgbClr val="002060"/>
                </a:solidFill>
              </a:rPr>
              <a:t>Considérons un contribuable riche dans la tranche marginale à 41 %. Il faut tenir compte de la CSG-CRDS, des prélèvements sociaux, de la taxe foncière, des cotisations sociales et de l’IS.</a:t>
            </a:r>
          </a:p>
          <a:p>
            <a:pPr>
              <a:lnSpc>
                <a:spcPct val="114000"/>
              </a:lnSpc>
            </a:pPr>
            <a:r>
              <a:rPr lang="fr-FR" dirty="0" smtClean="0">
                <a:solidFill>
                  <a:srgbClr val="002060"/>
                </a:solidFill>
              </a:rPr>
              <a:t>Les revenus du travail sont taxés à 54,3 %.</a:t>
            </a:r>
          </a:p>
          <a:p>
            <a:pPr>
              <a:lnSpc>
                <a:spcPct val="114000"/>
              </a:lnSpc>
            </a:pPr>
            <a:r>
              <a:rPr lang="fr-FR" dirty="0" smtClean="0">
                <a:solidFill>
                  <a:srgbClr val="002060"/>
                </a:solidFill>
              </a:rPr>
              <a:t>Les revenus fonciers sont taxés à 60 % </a:t>
            </a:r>
          </a:p>
          <a:p>
            <a:pPr>
              <a:lnSpc>
                <a:spcPct val="114000"/>
              </a:lnSpc>
            </a:pPr>
            <a:r>
              <a:rPr lang="fr-FR" dirty="0" smtClean="0">
                <a:solidFill>
                  <a:srgbClr val="002060"/>
                </a:solidFill>
              </a:rPr>
              <a:t>Les intérêts sont taxés à 54,4 % (sans inflation), à 108,8 % (si le taux d’intérêt est de 4 %, l’inflation est de 2 %.)</a:t>
            </a:r>
          </a:p>
          <a:p>
            <a:pPr>
              <a:lnSpc>
                <a:spcPct val="114000"/>
              </a:lnSpc>
            </a:pPr>
            <a:r>
              <a:rPr lang="fr-FR" dirty="0" smtClean="0">
                <a:solidFill>
                  <a:srgbClr val="002060"/>
                </a:solidFill>
              </a:rPr>
              <a:t>Les </a:t>
            </a:r>
            <a:r>
              <a:rPr lang="fr-FR" dirty="0">
                <a:solidFill>
                  <a:srgbClr val="002060"/>
                </a:solidFill>
              </a:rPr>
              <a:t>dividendes </a:t>
            </a:r>
            <a:r>
              <a:rPr lang="fr-FR" dirty="0" smtClean="0">
                <a:solidFill>
                  <a:srgbClr val="002060"/>
                </a:solidFill>
              </a:rPr>
              <a:t> sont taxés à  61,1 % </a:t>
            </a:r>
            <a:r>
              <a:rPr lang="fr-FR" dirty="0">
                <a:solidFill>
                  <a:srgbClr val="002060"/>
                </a:solidFill>
              </a:rPr>
              <a:t>(hors PEA), de </a:t>
            </a:r>
            <a:r>
              <a:rPr lang="fr-FR" dirty="0" smtClean="0">
                <a:solidFill>
                  <a:srgbClr val="002060"/>
                </a:solidFill>
              </a:rPr>
              <a:t>46,2 % </a:t>
            </a:r>
            <a:r>
              <a:rPr lang="fr-FR" dirty="0">
                <a:solidFill>
                  <a:srgbClr val="002060"/>
                </a:solidFill>
              </a:rPr>
              <a:t>(PEA</a:t>
            </a:r>
            <a:r>
              <a:rPr lang="fr-FR" dirty="0" smtClean="0">
                <a:solidFill>
                  <a:srgbClr val="002060"/>
                </a:solidFill>
              </a:rPr>
              <a:t>). </a:t>
            </a:r>
          </a:p>
          <a:p>
            <a:pPr>
              <a:lnSpc>
                <a:spcPct val="114000"/>
              </a:lnSpc>
            </a:pPr>
            <a:r>
              <a:rPr lang="fr-FR" dirty="0" smtClean="0">
                <a:solidFill>
                  <a:srgbClr val="002060"/>
                </a:solidFill>
              </a:rPr>
              <a:t>Les plus-values non-taxées supportent un impôt de 34,4 %.</a:t>
            </a:r>
          </a:p>
          <a:p>
            <a:pPr>
              <a:lnSpc>
                <a:spcPct val="114000"/>
              </a:lnSpc>
            </a:pPr>
            <a:r>
              <a:rPr lang="fr-FR" dirty="0" smtClean="0">
                <a:solidFill>
                  <a:srgbClr val="002060"/>
                </a:solidFill>
              </a:rPr>
              <a:t>Les plus values taxées supportent au bout de 8 ans de détention un impôt de 53,5 % pour une inflation nulle, 59,9 % pour une inflation de 2 % et un taux de profit de 6 %.</a:t>
            </a:r>
          </a:p>
          <a:p>
            <a:pPr>
              <a:lnSpc>
                <a:spcPct val="114000"/>
              </a:lnSpc>
            </a:pPr>
            <a:r>
              <a:rPr lang="fr-FR" dirty="0" smtClean="0">
                <a:solidFill>
                  <a:srgbClr val="002060"/>
                </a:solidFill>
              </a:rPr>
              <a:t>Il faudrait tenir compte des intérêts et plus-values réelles. </a:t>
            </a:r>
          </a:p>
          <a:p>
            <a:pPr marL="0" indent="0">
              <a:lnSpc>
                <a:spcPct val="114000"/>
              </a:lnSpc>
              <a:buNone/>
            </a:pPr>
            <a:endParaRPr lang="fr-FR" dirty="0">
              <a:solidFill>
                <a:srgbClr val="002060"/>
              </a:solidFill>
            </a:endParaRPr>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38</a:t>
            </a:fld>
            <a:endParaRPr lang="fr-FR" dirty="0"/>
          </a:p>
        </p:txBody>
      </p:sp>
    </p:spTree>
    <p:extLst>
      <p:ext uri="{BB962C8B-B14F-4D97-AF65-F5344CB8AC3E}">
        <p14:creationId xmlns:p14="http://schemas.microsoft.com/office/powerpoint/2010/main" val="1719061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39</a:t>
            </a:fld>
            <a:endParaRPr lang="fr-FR" dirty="0"/>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01570" y="1358770"/>
            <a:ext cx="8917226" cy="2931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77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CC0000"/>
                </a:solidFill>
              </a:rPr>
              <a:t>Le Capital</a:t>
            </a:r>
            <a:r>
              <a:rPr lang="en-GB" dirty="0" smtClean="0">
                <a:solidFill>
                  <a:schemeClr val="bg2"/>
                </a:solidFill>
              </a:rPr>
              <a:t> </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Le 20</a:t>
            </a:r>
            <a:r>
              <a:rPr lang="fr-FR" altLang="fr-FR" baseline="30000" dirty="0" smtClean="0">
                <a:solidFill>
                  <a:schemeClr val="bg2"/>
                </a:solidFill>
              </a:rPr>
              <a:t>ème  </a:t>
            </a:r>
            <a:r>
              <a:rPr lang="fr-FR" altLang="fr-FR" dirty="0" smtClean="0">
                <a:solidFill>
                  <a:schemeClr val="bg2"/>
                </a:solidFill>
              </a:rPr>
              <a:t>siècle a été marqué par l’échec du communisme (supprimer la propriété privée des moyens de production) qui n’a pas réussi à construire une économie efficace, ni à changer la </a:t>
            </a:r>
            <a:r>
              <a:rPr lang="fr-FR" altLang="fr-FR" dirty="0">
                <a:solidFill>
                  <a:schemeClr val="bg2"/>
                </a:solidFill>
              </a:rPr>
              <a:t>société. </a:t>
            </a: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Le </a:t>
            </a:r>
            <a:r>
              <a:rPr lang="fr-FR" altLang="fr-FR" dirty="0">
                <a:solidFill>
                  <a:schemeClr val="bg2"/>
                </a:solidFill>
              </a:rPr>
              <a:t>capitalisme a triomphé. </a:t>
            </a: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En même temps, le fordisme (il faut payer les salariés pour qu’ils puissent acheter les voitures qu’ils produisent), le syndicalisme et les forces socialistes ont transformé le capitalisme et ont abouti à un compromis, une économie mixte : Etat social/capitalisme.</a:t>
            </a:r>
          </a:p>
          <a:p>
            <a:pPr algn="just" eaLnBrk="1" hangingPunct="1">
              <a:lnSpc>
                <a:spcPct val="125000"/>
              </a:lnSpc>
              <a:spcBef>
                <a:spcPct val="60000"/>
              </a:spcBef>
            </a:pPr>
            <a:r>
              <a:rPr lang="fr-FR" altLang="fr-FR" dirty="0" smtClean="0">
                <a:solidFill>
                  <a:schemeClr val="bg2"/>
                </a:solidFill>
              </a:rPr>
              <a:t> Il est cependant confronté à trois questions : le compromis survivra-t-il ? A la mondialisation ? Le capitalisme financier va-t-il tuer le capital ? Le capitalisme est-il compatible avec les contraintes écologiques ? </a:t>
            </a: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a:t>
            </a:fld>
            <a:endParaRPr lang="fr-FR" dirty="0"/>
          </a:p>
        </p:txBody>
      </p:sp>
    </p:spTree>
    <p:extLst>
      <p:ext uri="{BB962C8B-B14F-4D97-AF65-F5344CB8AC3E}">
        <p14:creationId xmlns:p14="http://schemas.microsoft.com/office/powerpoint/2010/main" val="19167120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206515" y="728700"/>
            <a:ext cx="8785225" cy="5616575"/>
          </a:xfrm>
        </p:spPr>
        <p:txBody>
          <a:bodyPr/>
          <a:lstStyle/>
          <a:p>
            <a:pPr marL="0" indent="0" algn="just">
              <a:spcBef>
                <a:spcPts val="500"/>
              </a:spcBef>
              <a:buClr>
                <a:srgbClr val="5F5F5F"/>
              </a:buClr>
              <a:buNone/>
            </a:pPr>
            <a:endParaRPr lang="fr-FR" altLang="fr-FR" sz="1700" b="0" dirty="0" smtClean="0"/>
          </a:p>
          <a:p>
            <a:pPr algn="just">
              <a:spcBef>
                <a:spcPts val="500"/>
              </a:spcBef>
              <a:buClr>
                <a:srgbClr val="5F5F5F"/>
              </a:buClr>
            </a:pPr>
            <a:r>
              <a:rPr lang="fr-FR" altLang="fr-FR" b="1" dirty="0" smtClean="0">
                <a:solidFill>
                  <a:srgbClr val="CC0000"/>
                </a:solidFill>
              </a:rPr>
              <a:t>L’impôt de solidarité sur les grandes fortunes se justifie par cinq arguments</a:t>
            </a:r>
            <a:r>
              <a:rPr lang="fr-FR" altLang="fr-FR" b="0" dirty="0" smtClean="0">
                <a:solidFill>
                  <a:srgbClr val="002060"/>
                </a:solidFill>
              </a:rPr>
              <a:t>. </a:t>
            </a:r>
          </a:p>
          <a:p>
            <a:pPr algn="just">
              <a:spcBef>
                <a:spcPts val="500"/>
              </a:spcBef>
              <a:buClr>
                <a:srgbClr val="5F5F5F"/>
              </a:buClr>
            </a:pPr>
            <a:endParaRPr lang="fr-FR" altLang="fr-FR" b="0" dirty="0" smtClean="0">
              <a:solidFill>
                <a:srgbClr val="002060"/>
              </a:solidFill>
            </a:endParaRPr>
          </a:p>
          <a:p>
            <a:pPr algn="just">
              <a:spcBef>
                <a:spcPts val="500"/>
              </a:spcBef>
              <a:buClr>
                <a:srgbClr val="5F5F5F"/>
              </a:buClr>
              <a:buFont typeface="Myriad Pro Light" pitchFamily="34" charset="0"/>
              <a:buAutoNum type="arabicPeriod"/>
            </a:pPr>
            <a:r>
              <a:rPr lang="fr-FR" altLang="fr-FR" b="0" dirty="0" smtClean="0">
                <a:solidFill>
                  <a:srgbClr val="002060"/>
                </a:solidFill>
              </a:rPr>
              <a:t>Les titulaires d’un patrimoine important bénéficient tout particulièrement de l’organisation sociale ; </a:t>
            </a:r>
            <a:r>
              <a:rPr lang="fr-FR" altLang="fr-FR" dirty="0">
                <a:solidFill>
                  <a:srgbClr val="002060"/>
                </a:solidFill>
              </a:rPr>
              <a:t>il est juste qu’ils en supportent plus spécifiquement le </a:t>
            </a:r>
            <a:r>
              <a:rPr lang="fr-FR" altLang="fr-FR" dirty="0" smtClean="0">
                <a:solidFill>
                  <a:srgbClr val="002060"/>
                </a:solidFill>
              </a:rPr>
              <a:t>coût.</a:t>
            </a:r>
            <a:endParaRPr lang="fr-FR" altLang="fr-FR" b="0" dirty="0" smtClean="0">
              <a:solidFill>
                <a:srgbClr val="002060"/>
              </a:solidFill>
            </a:endParaRPr>
          </a:p>
          <a:p>
            <a:pPr algn="just">
              <a:spcBef>
                <a:spcPts val="500"/>
              </a:spcBef>
              <a:buClr>
                <a:srgbClr val="5F5F5F"/>
              </a:buClr>
              <a:buFont typeface="Myriad Pro Light" pitchFamily="34" charset="0"/>
              <a:buAutoNum type="arabicPeriod"/>
            </a:pPr>
            <a:r>
              <a:rPr lang="fr-FR" altLang="fr-FR" b="0" dirty="0" smtClean="0">
                <a:solidFill>
                  <a:srgbClr val="002060"/>
                </a:solidFill>
              </a:rPr>
              <a:t> La répartition du patrimoine est plus inégalitaire que celle du revenu : ainsi, le ratio entre le 1er et le 9e décile est de 4,6 pour le revenu, de 217 pour le patrimoine ; aussi, la taxation du patrimoine est plus </a:t>
            </a:r>
            <a:r>
              <a:rPr lang="fr-FR" altLang="fr-FR" b="0" dirty="0" err="1" smtClean="0">
                <a:solidFill>
                  <a:srgbClr val="002060"/>
                </a:solidFill>
              </a:rPr>
              <a:t>redistributive</a:t>
            </a:r>
            <a:r>
              <a:rPr lang="fr-FR" altLang="fr-FR" b="0" dirty="0" smtClean="0">
                <a:solidFill>
                  <a:srgbClr val="002060"/>
                </a:solidFill>
              </a:rPr>
              <a:t> que celle du revenu. </a:t>
            </a:r>
          </a:p>
          <a:p>
            <a:pPr algn="just">
              <a:spcBef>
                <a:spcPts val="500"/>
              </a:spcBef>
              <a:buClr>
                <a:srgbClr val="5F5F5F"/>
              </a:buClr>
              <a:buFont typeface="Myriad Pro Light" pitchFamily="34" charset="0"/>
              <a:buAutoNum type="arabicPeriod"/>
            </a:pPr>
            <a:r>
              <a:rPr lang="fr-FR" altLang="fr-FR" b="0" dirty="0" smtClean="0">
                <a:solidFill>
                  <a:srgbClr val="002060"/>
                </a:solidFill>
              </a:rPr>
              <a:t>L’ISF ne taxe pas les biens professionnels ; il incite donc les chefs d’entreprises et leur famille à investir dans leur entreprise et à y rester impliqué. </a:t>
            </a:r>
          </a:p>
          <a:p>
            <a:pPr algn="just">
              <a:spcBef>
                <a:spcPts val="500"/>
              </a:spcBef>
              <a:buClr>
                <a:srgbClr val="5F5F5F"/>
              </a:buClr>
              <a:buFont typeface="Myriad Pro Light" pitchFamily="34" charset="0"/>
              <a:buAutoNum type="arabicPeriod"/>
            </a:pPr>
            <a:r>
              <a:rPr lang="fr-FR" altLang="fr-FR" b="0" dirty="0" smtClean="0">
                <a:solidFill>
                  <a:srgbClr val="002060"/>
                </a:solidFill>
              </a:rPr>
              <a:t>L’ISF oblige certains propriétaires de biens immobiliers non occupés ou sous-occupés à les mettre sur le marché. </a:t>
            </a:r>
          </a:p>
          <a:p>
            <a:pPr algn="just">
              <a:spcBef>
                <a:spcPts val="500"/>
              </a:spcBef>
              <a:buClr>
                <a:srgbClr val="5F5F5F"/>
              </a:buClr>
              <a:buFont typeface="Myriad Pro Light" pitchFamily="34" charset="0"/>
              <a:buAutoNum type="arabicPeriod"/>
            </a:pPr>
            <a:r>
              <a:rPr lang="fr-FR" altLang="fr-FR" b="0" dirty="0" smtClean="0">
                <a:solidFill>
                  <a:srgbClr val="002060"/>
                </a:solidFill>
              </a:rPr>
              <a:t>Fiscalement, l’ISF oblige certains détenteurs de portefeuilles immobiliers à vendre des titres, donc à réaliser des plus-values.</a:t>
            </a:r>
          </a:p>
        </p:txBody>
      </p:sp>
      <p:sp>
        <p:nvSpPr>
          <p:cNvPr id="2" name="Espace réservé du numéro de diapositive 1"/>
          <p:cNvSpPr>
            <a:spLocks noGrp="1"/>
          </p:cNvSpPr>
          <p:nvPr>
            <p:ph type="sldNum" sz="quarter" idx="11"/>
          </p:nvPr>
        </p:nvSpPr>
        <p:spPr/>
        <p:txBody>
          <a:bodyPr/>
          <a:lstStyle/>
          <a:p>
            <a:pPr>
              <a:defRPr/>
            </a:pPr>
            <a:fld id="{FE32DC6F-B41D-4D2F-A89B-DAF26599BFB9}" type="slidenum">
              <a:rPr lang="fr-FR" smtClean="0"/>
              <a:pPr>
                <a:defRPr/>
              </a:pPr>
              <a:t>40</a:t>
            </a:fld>
            <a:endParaRPr lang="fr-FR" dirty="0"/>
          </a:p>
        </p:txBody>
      </p:sp>
    </p:spTree>
    <p:extLst>
      <p:ext uri="{BB962C8B-B14F-4D97-AF65-F5344CB8AC3E}">
        <p14:creationId xmlns:p14="http://schemas.microsoft.com/office/powerpoint/2010/main" val="430667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206515" y="728700"/>
            <a:ext cx="8785225" cy="5616575"/>
          </a:xfrm>
        </p:spPr>
        <p:txBody>
          <a:bodyPr/>
          <a:lstStyle/>
          <a:p>
            <a:pPr marL="0" indent="0" algn="just">
              <a:spcBef>
                <a:spcPts val="500"/>
              </a:spcBef>
              <a:buClr>
                <a:srgbClr val="5F5F5F"/>
              </a:buClr>
              <a:buNone/>
            </a:pPr>
            <a:endParaRPr lang="fr-FR" altLang="fr-FR" sz="1700" b="0" dirty="0" smtClean="0"/>
          </a:p>
          <a:p>
            <a:pPr algn="just">
              <a:spcBef>
                <a:spcPts val="500"/>
              </a:spcBef>
              <a:buClr>
                <a:srgbClr val="5F5F5F"/>
              </a:buClr>
            </a:pPr>
            <a:r>
              <a:rPr lang="fr-FR" altLang="fr-FR" dirty="0">
                <a:solidFill>
                  <a:srgbClr val="002060"/>
                </a:solidFill>
              </a:rPr>
              <a:t>Depuis la réforme de 2012, le taux de l’ISF va de 0,5 % à 1,5 %. L’ISF reste lourd pour les titulaires de revenus d’intérêt et de dividendes, de revenus fonciers ou de plus-values </a:t>
            </a:r>
            <a:r>
              <a:rPr lang="fr-FR" altLang="fr-FR" dirty="0" smtClean="0">
                <a:solidFill>
                  <a:srgbClr val="002060"/>
                </a:solidFill>
              </a:rPr>
              <a:t>taxées</a:t>
            </a:r>
            <a:r>
              <a:rPr lang="fr-FR" altLang="fr-FR" dirty="0">
                <a:solidFill>
                  <a:srgbClr val="002060"/>
                </a:solidFill>
              </a:rPr>
              <a:t>, mais pas pour les propriétaires de leur résidence, ni pour les bénéficiaires de plus-values non-taxées (tableau 20). </a:t>
            </a:r>
          </a:p>
          <a:p>
            <a:pPr algn="just">
              <a:spcBef>
                <a:spcPts val="500"/>
              </a:spcBef>
              <a:buClr>
                <a:srgbClr val="5F5F5F"/>
              </a:buClr>
            </a:pPr>
            <a:r>
              <a:rPr lang="fr-FR" altLang="fr-FR" dirty="0">
                <a:solidFill>
                  <a:srgbClr val="002060"/>
                </a:solidFill>
              </a:rPr>
              <a:t>La réforme de 2012 introduit un plafonnement de l’ensemble des impôts payés par un contribuable à l’ISF à 75 % </a:t>
            </a:r>
            <a:r>
              <a:rPr lang="fr-FR" altLang="fr-FR" dirty="0" smtClean="0">
                <a:solidFill>
                  <a:srgbClr val="002060"/>
                </a:solidFill>
              </a:rPr>
              <a:t>(ISF+IR+PS) du </a:t>
            </a:r>
            <a:r>
              <a:rPr lang="fr-FR" altLang="fr-FR" dirty="0">
                <a:solidFill>
                  <a:srgbClr val="002060"/>
                </a:solidFill>
              </a:rPr>
              <a:t>montant de ses revenus. Mais l’évaluation des impôts restent contestable (ni l’IS, ni les cotisations maladie et famille ne sont pris en compte) ainsi que celle du revenu (les intérêts ne sont pas corrigés de l’inflation, les loyers implicites, les plus-values latentes ne sont pas pris en compte</a:t>
            </a:r>
            <a:r>
              <a:rPr lang="fr-FR" altLang="fr-FR" dirty="0" smtClean="0">
                <a:solidFill>
                  <a:srgbClr val="002060"/>
                </a:solidFill>
              </a:rPr>
              <a:t>).</a:t>
            </a:r>
          </a:p>
          <a:p>
            <a:pPr algn="just">
              <a:spcBef>
                <a:spcPts val="500"/>
              </a:spcBef>
              <a:buClr>
                <a:srgbClr val="5F5F5F"/>
              </a:buClr>
            </a:pPr>
            <a:r>
              <a:rPr lang="fr-FR" altLang="fr-FR" dirty="0" smtClean="0">
                <a:solidFill>
                  <a:srgbClr val="002060"/>
                </a:solidFill>
              </a:rPr>
              <a:t>Les </a:t>
            </a:r>
            <a:r>
              <a:rPr lang="fr-FR" altLang="fr-FR" dirty="0">
                <a:solidFill>
                  <a:srgbClr val="002060"/>
                </a:solidFill>
              </a:rPr>
              <a:t>revenus pris en compte </a:t>
            </a:r>
            <a:r>
              <a:rPr lang="fr-FR" altLang="fr-FR" dirty="0" smtClean="0">
                <a:solidFill>
                  <a:srgbClr val="002060"/>
                </a:solidFill>
              </a:rPr>
              <a:t>devraient </a:t>
            </a:r>
            <a:r>
              <a:rPr lang="fr-FR" altLang="fr-FR" dirty="0">
                <a:solidFill>
                  <a:srgbClr val="002060"/>
                </a:solidFill>
              </a:rPr>
              <a:t>intégrer les </a:t>
            </a:r>
            <a:r>
              <a:rPr lang="fr-FR" altLang="fr-FR" dirty="0" smtClean="0">
                <a:solidFill>
                  <a:srgbClr val="002060"/>
                </a:solidFill>
              </a:rPr>
              <a:t>loyers implicites intérêts capitalisés et les plus-values </a:t>
            </a:r>
            <a:r>
              <a:rPr lang="fr-FR" altLang="fr-FR" dirty="0">
                <a:solidFill>
                  <a:srgbClr val="002060"/>
                </a:solidFill>
              </a:rPr>
              <a:t>non-réalisées, mais le Conseil constitutionnel s’y est refusé</a:t>
            </a:r>
            <a:r>
              <a:rPr lang="fr-FR" altLang="fr-FR" dirty="0" smtClean="0">
                <a:solidFill>
                  <a:srgbClr val="002060"/>
                </a:solidFill>
              </a:rPr>
              <a:t>.</a:t>
            </a:r>
          </a:p>
          <a:p>
            <a:pPr algn="just">
              <a:spcBef>
                <a:spcPts val="500"/>
              </a:spcBef>
              <a:buClr>
                <a:srgbClr val="5F5F5F"/>
              </a:buClr>
            </a:pPr>
            <a:r>
              <a:rPr lang="fr-FR" altLang="fr-FR" dirty="0" smtClean="0">
                <a:solidFill>
                  <a:srgbClr val="CC0000"/>
                </a:solidFill>
              </a:rPr>
              <a:t>Deux points de vue </a:t>
            </a:r>
          </a:p>
          <a:p>
            <a:pPr algn="just">
              <a:spcBef>
                <a:spcPts val="500"/>
              </a:spcBef>
              <a:buClr>
                <a:srgbClr val="5F5F5F"/>
              </a:buClr>
            </a:pPr>
            <a:r>
              <a:rPr lang="fr-FR" altLang="fr-FR" dirty="0" smtClean="0">
                <a:solidFill>
                  <a:schemeClr val="bg2">
                    <a:lumMod val="75000"/>
                  </a:schemeClr>
                </a:solidFill>
              </a:rPr>
              <a:t>La France est la seule à maintenir un ISF. Cela incite les riches à aller à l’étranger (et même les futurs riches). Les pertes en TVA, IR, entreprises innovantes, sont supérieures aux gains de l’ISF. Il faut supprimer l’ISF et la taxation des plus-values.</a:t>
            </a:r>
          </a:p>
          <a:p>
            <a:pPr algn="just">
              <a:spcBef>
                <a:spcPts val="500"/>
              </a:spcBef>
              <a:buClr>
                <a:srgbClr val="5F5F5F"/>
              </a:buClr>
            </a:pPr>
            <a:r>
              <a:rPr lang="fr-FR" altLang="fr-FR" dirty="0" smtClean="0">
                <a:solidFill>
                  <a:schemeClr val="bg2">
                    <a:lumMod val="75000"/>
                  </a:schemeClr>
                </a:solidFill>
              </a:rPr>
              <a:t>La tendance est à la croissance des inégalités. Elle est catastrophique du point de vue social et économique. Il fait promouvoir une taxation du patrimoine à l’échelle mondiale.</a:t>
            </a:r>
          </a:p>
          <a:p>
            <a:pPr algn="just">
              <a:spcBef>
                <a:spcPts val="500"/>
              </a:spcBef>
              <a:buClr>
                <a:srgbClr val="5F5F5F"/>
              </a:buClr>
            </a:pPr>
            <a:endParaRPr lang="fr-FR" altLang="fr-FR" dirty="0" smtClean="0">
              <a:solidFill>
                <a:schemeClr val="bg2">
                  <a:lumMod val="75000"/>
                </a:schemeClr>
              </a:solidFill>
            </a:endParaRPr>
          </a:p>
          <a:p>
            <a:pPr marL="0" indent="0" algn="just">
              <a:spcBef>
                <a:spcPts val="500"/>
              </a:spcBef>
              <a:buClr>
                <a:srgbClr val="5F5F5F"/>
              </a:buClr>
              <a:buNone/>
            </a:pPr>
            <a:endParaRPr lang="fr-FR" altLang="fr-FR" dirty="0">
              <a:solidFill>
                <a:srgbClr val="002060"/>
              </a:solidFill>
            </a:endParaRPr>
          </a:p>
          <a:p>
            <a:pPr marL="0" indent="0" algn="just">
              <a:spcBef>
                <a:spcPts val="500"/>
              </a:spcBef>
              <a:buClr>
                <a:srgbClr val="5F5F5F"/>
              </a:buClr>
              <a:buNone/>
            </a:pPr>
            <a:endParaRPr lang="fr-FR" altLang="fr-FR" b="0" dirty="0" smtClean="0">
              <a:solidFill>
                <a:srgbClr val="002060"/>
              </a:solidFill>
            </a:endParaRPr>
          </a:p>
        </p:txBody>
      </p:sp>
      <p:sp>
        <p:nvSpPr>
          <p:cNvPr id="2" name="Espace réservé du numéro de diapositive 1"/>
          <p:cNvSpPr>
            <a:spLocks noGrp="1"/>
          </p:cNvSpPr>
          <p:nvPr>
            <p:ph type="sldNum" sz="quarter" idx="11"/>
          </p:nvPr>
        </p:nvSpPr>
        <p:spPr/>
        <p:txBody>
          <a:bodyPr/>
          <a:lstStyle/>
          <a:p>
            <a:pPr>
              <a:defRPr/>
            </a:pPr>
            <a:fld id="{FE32DC6F-B41D-4D2F-A89B-DAF26599BFB9}" type="slidenum">
              <a:rPr lang="fr-FR" smtClean="0"/>
              <a:pPr>
                <a:defRPr/>
              </a:pPr>
              <a:t>41</a:t>
            </a:fld>
            <a:endParaRPr lang="fr-FR" dirty="0"/>
          </a:p>
        </p:txBody>
      </p:sp>
    </p:spTree>
    <p:extLst>
      <p:ext uri="{BB962C8B-B14F-4D97-AF65-F5344CB8AC3E}">
        <p14:creationId xmlns:p14="http://schemas.microsoft.com/office/powerpoint/2010/main" val="9363607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1530" y="1268760"/>
            <a:ext cx="8229600" cy="4310062"/>
          </a:xfrm>
        </p:spPr>
        <p:txBody>
          <a:bodyPr/>
          <a:lstStyle/>
          <a:p>
            <a:endParaRPr lang="fr-FR" dirty="0"/>
          </a:p>
        </p:txBody>
      </p:sp>
      <p:sp>
        <p:nvSpPr>
          <p:cNvPr id="5" name="Espace réservé du numéro de diapositive 4"/>
          <p:cNvSpPr>
            <a:spLocks noGrp="1"/>
          </p:cNvSpPr>
          <p:nvPr>
            <p:ph type="sldNum" sz="quarter" idx="11"/>
          </p:nvPr>
        </p:nvSpPr>
        <p:spPr/>
        <p:txBody>
          <a:bodyPr/>
          <a:lstStyle/>
          <a:p>
            <a:pPr>
              <a:defRPr/>
            </a:pPr>
            <a:fld id="{FE32DC6F-B41D-4D2F-A89B-DAF26599BFB9}" type="slidenum">
              <a:rPr lang="fr-FR" smtClean="0"/>
              <a:pPr>
                <a:defRPr/>
              </a:pPr>
              <a:t>42</a:t>
            </a:fld>
            <a:endParaRPr lang="fr-FR" dirty="0"/>
          </a:p>
        </p:txBody>
      </p:sp>
      <p:graphicFrame>
        <p:nvGraphicFramePr>
          <p:cNvPr id="8" name="Objet 7"/>
          <p:cNvGraphicFramePr>
            <a:graphicFrameLocks noChangeAspect="1"/>
          </p:cNvGraphicFramePr>
          <p:nvPr>
            <p:extLst>
              <p:ext uri="{D42A27DB-BD31-4B8C-83A1-F6EECF244321}">
                <p14:modId xmlns:p14="http://schemas.microsoft.com/office/powerpoint/2010/main" val="3166374624"/>
              </p:ext>
            </p:extLst>
          </p:nvPr>
        </p:nvGraphicFramePr>
        <p:xfrm>
          <a:off x="466753" y="1943835"/>
          <a:ext cx="8677247" cy="3870911"/>
        </p:xfrm>
        <a:graphic>
          <a:graphicData uri="http://schemas.openxmlformats.org/presentationml/2006/ole">
            <mc:AlternateContent xmlns:mc="http://schemas.openxmlformats.org/markup-compatibility/2006">
              <mc:Choice xmlns:v="urn:schemas-microsoft-com:vml" Requires="v">
                <p:oleObj spid="_x0000_s10272" name="Document" r:id="rId5" imgW="5902889" imgH="2633273" progId="Word.Document.12">
                  <p:embed/>
                </p:oleObj>
              </mc:Choice>
              <mc:Fallback>
                <p:oleObj name="Document" r:id="rId5" imgW="5902889" imgH="2633273" progId="Word.Document.12">
                  <p:embed/>
                  <p:pic>
                    <p:nvPicPr>
                      <p:cNvPr id="0" name=""/>
                      <p:cNvPicPr/>
                      <p:nvPr/>
                    </p:nvPicPr>
                    <p:blipFill>
                      <a:blip r:embed="rId6"/>
                      <a:stretch>
                        <a:fillRect/>
                      </a:stretch>
                    </p:blipFill>
                    <p:spPr>
                      <a:xfrm>
                        <a:off x="466753" y="1943835"/>
                        <a:ext cx="8677247" cy="3870911"/>
                      </a:xfrm>
                      <a:prstGeom prst="rect">
                        <a:avLst/>
                      </a:prstGeom>
                    </p:spPr>
                  </p:pic>
                </p:oleObj>
              </mc:Fallback>
            </mc:AlternateContent>
          </a:graphicData>
        </a:graphic>
      </p:graphicFrame>
    </p:spTree>
    <p:extLst>
      <p:ext uri="{BB962C8B-B14F-4D97-AF65-F5344CB8AC3E}">
        <p14:creationId xmlns:p14="http://schemas.microsoft.com/office/powerpoint/2010/main" val="3770856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solidFill>
              </a:rPr>
              <a:t>Tout actif qui nécessite une phase d’accumulation et/ou qui fournit une certaine rentabilité à son détenteur peut être  considérée comme un capital.</a:t>
            </a:r>
          </a:p>
          <a:p>
            <a:pPr algn="just" eaLnBrk="1" hangingPunct="1">
              <a:lnSpc>
                <a:spcPct val="125000"/>
              </a:lnSpc>
              <a:spcBef>
                <a:spcPct val="60000"/>
              </a:spcBef>
            </a:pPr>
            <a:r>
              <a:rPr lang="fr-FR" altLang="fr-FR" dirty="0" smtClean="0">
                <a:solidFill>
                  <a:schemeClr val="bg2"/>
                </a:solidFill>
              </a:rPr>
              <a:t>Cela a l’avantage de montrer la parenté entre des comportements économiques et sociaux. </a:t>
            </a:r>
          </a:p>
          <a:p>
            <a:pPr algn="just" eaLnBrk="1" hangingPunct="1">
              <a:lnSpc>
                <a:spcPct val="125000"/>
              </a:lnSpc>
              <a:spcBef>
                <a:spcPct val="60000"/>
              </a:spcBef>
            </a:pPr>
            <a:r>
              <a:rPr lang="fr-FR" altLang="fr-FR" dirty="0" smtClean="0">
                <a:solidFill>
                  <a:schemeClr val="bg2"/>
                </a:solidFill>
              </a:rPr>
              <a:t>Cela a parfois l’inconvénient d’imposer la thèse : « Tout est marchand ».</a:t>
            </a:r>
          </a:p>
          <a:p>
            <a:pPr algn="just" eaLnBrk="1" hangingPunct="1">
              <a:lnSpc>
                <a:spcPct val="125000"/>
              </a:lnSpc>
              <a:spcBef>
                <a:spcPct val="60000"/>
              </a:spcBef>
            </a:pPr>
            <a:r>
              <a:rPr lang="fr-FR" altLang="fr-FR" dirty="0" smtClean="0">
                <a:solidFill>
                  <a:srgbClr val="FF0000"/>
                </a:solidFill>
              </a:rPr>
              <a:t>Le capital social</a:t>
            </a:r>
            <a:r>
              <a:rPr lang="fr-FR" altLang="fr-FR" dirty="0" smtClean="0">
                <a:solidFill>
                  <a:srgbClr val="002060"/>
                </a:solidFill>
              </a:rPr>
              <a:t> est « l’ensemble des relations individuelles et des pratiques sociales d’une personne qui lui permettent de développer ses activités économiques ou personnelles ». Le capital social se construit (par l’éducation familiales, par l’école, par l’appartenance à des associations, à des clubs, par des pratiques sociales) ; il s’hérite par l’éducation et la transmission de réseaux. Les jeunes issus des classes dominantes ont automatiquement un fort capital social, en particulier une grande aisance dans les rapports éducatifs, sociaux,  économiques. Les jeunes issus de l’immigration n’ont pas de capital social (ni relation, ni code). Il existe des codes dominants (ceux des classes dirigeantes) et des codes spécifiques (dans chaque milieu).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43</a:t>
            </a:fld>
            <a:endParaRPr lang="fr-FR" dirty="0"/>
          </a:p>
        </p:txBody>
      </p:sp>
    </p:spTree>
    <p:extLst>
      <p:ext uri="{BB962C8B-B14F-4D97-AF65-F5344CB8AC3E}">
        <p14:creationId xmlns:p14="http://schemas.microsoft.com/office/powerpoint/2010/main" val="23833622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FF0000"/>
                </a:solidFill>
              </a:rPr>
              <a:t>Le capital culturel </a:t>
            </a:r>
            <a:r>
              <a:rPr lang="fr-FR" altLang="fr-FR" dirty="0" smtClean="0">
                <a:solidFill>
                  <a:schemeClr val="bg2">
                    <a:lumMod val="75000"/>
                  </a:schemeClr>
                </a:solidFill>
              </a:rPr>
              <a:t>est l’ensemble des connaissances d’une personne qui lui permette d’apprécier certains biens ou pratiques culturelles. Le capital culturel de chacun varie en quantité ou en structure. Chaque personne a son capital culturel qui le classe socialement. Appeler son enfant Kevin ou Louis. Aimer Guillaume </a:t>
            </a:r>
            <a:r>
              <a:rPr lang="fr-FR" altLang="fr-FR" dirty="0" err="1" smtClean="0">
                <a:solidFill>
                  <a:schemeClr val="bg2">
                    <a:lumMod val="75000"/>
                  </a:schemeClr>
                </a:solidFill>
              </a:rPr>
              <a:t>Musso</a:t>
            </a:r>
            <a:r>
              <a:rPr lang="fr-FR" altLang="fr-FR" dirty="0" smtClean="0">
                <a:solidFill>
                  <a:schemeClr val="bg2">
                    <a:lumMod val="75000"/>
                  </a:schemeClr>
                </a:solidFill>
              </a:rPr>
              <a:t> ou Patrick Modiano. C’est </a:t>
            </a:r>
            <a:r>
              <a:rPr lang="fr-FR" altLang="fr-FR" dirty="0" smtClean="0">
                <a:solidFill>
                  <a:srgbClr val="CC0000"/>
                </a:solidFill>
              </a:rPr>
              <a:t>la distinction </a:t>
            </a:r>
            <a:r>
              <a:rPr lang="fr-FR" altLang="fr-FR" dirty="0" smtClean="0">
                <a:solidFill>
                  <a:schemeClr val="bg2">
                    <a:lumMod val="75000"/>
                  </a:schemeClr>
                </a:solidFill>
              </a:rPr>
              <a:t>(selon Bourdieu). </a:t>
            </a:r>
          </a:p>
          <a:p>
            <a:pPr algn="just" eaLnBrk="1" hangingPunct="1">
              <a:lnSpc>
                <a:spcPct val="125000"/>
              </a:lnSpc>
              <a:spcBef>
                <a:spcPct val="60000"/>
              </a:spcBef>
            </a:pPr>
            <a:r>
              <a:rPr lang="fr-FR" altLang="fr-FR" dirty="0" smtClean="0">
                <a:solidFill>
                  <a:srgbClr val="CC0000"/>
                </a:solidFill>
              </a:rPr>
              <a:t>Le capital institutionnel </a:t>
            </a:r>
            <a:r>
              <a:rPr lang="fr-FR" altLang="fr-FR" dirty="0" smtClean="0">
                <a:solidFill>
                  <a:schemeClr val="bg2">
                    <a:lumMod val="75000"/>
                  </a:schemeClr>
                </a:solidFill>
              </a:rPr>
              <a:t>d’un pays  est l’ensemble des pratiques politiques et sociales de ses institutions publiques ou privées. Ce capital est fort si les institutions sont solides, fonctionnent de façon satisfaisante, ont la confiance des citoyens. Il est faible si elles sont fragiles, corrompues. Cela entraîne un cercle vicieux : corruption publique, évasion fiscale, mauvaise qualité des services publics, recours à des services privés. Le pays doit investir dans la reconstruction de son capital institutionnel. </a:t>
            </a:r>
          </a:p>
          <a:p>
            <a:pPr algn="just" eaLnBrk="1" hangingPunct="1">
              <a:lnSpc>
                <a:spcPct val="125000"/>
              </a:lnSpc>
              <a:spcBef>
                <a:spcPct val="60000"/>
              </a:spcBef>
            </a:pPr>
            <a:r>
              <a:rPr lang="fr-FR" altLang="fr-FR" dirty="0" smtClean="0">
                <a:solidFill>
                  <a:schemeClr val="bg2">
                    <a:lumMod val="75000"/>
                  </a:schemeClr>
                </a:solidFill>
              </a:rPr>
              <a:t>Le </a:t>
            </a:r>
            <a:r>
              <a:rPr lang="fr-FR" altLang="fr-FR" dirty="0" smtClean="0">
                <a:solidFill>
                  <a:srgbClr val="FF0000"/>
                </a:solidFill>
              </a:rPr>
              <a:t>capital de connaissance (technologique ou scientifique</a:t>
            </a:r>
            <a:r>
              <a:rPr lang="fr-FR" altLang="fr-FR" dirty="0" smtClean="0">
                <a:solidFill>
                  <a:schemeClr val="bg2">
                    <a:lumMod val="75000"/>
                  </a:schemeClr>
                </a:solidFill>
              </a:rPr>
              <a:t>) d’une entreprise ou d’un pays permet d’augmenter la production. Il nécessite un investissement : des personnes sont utilisées à faire des recherches ou à apprendre au lieu de produire. Il est difficile d’évaluer la rentabilité de l’investissement, en particulier de la recherche pure.</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44</a:t>
            </a:fld>
            <a:endParaRPr lang="fr-FR" dirty="0"/>
          </a:p>
        </p:txBody>
      </p:sp>
    </p:spTree>
    <p:extLst>
      <p:ext uri="{BB962C8B-B14F-4D97-AF65-F5344CB8AC3E}">
        <p14:creationId xmlns:p14="http://schemas.microsoft.com/office/powerpoint/2010/main" val="3731103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CC0000"/>
                </a:solidFill>
              </a:rPr>
              <a:t>Le capital humain </a:t>
            </a:r>
            <a:r>
              <a:rPr lang="fr-FR" altLang="fr-FR" dirty="0" smtClean="0">
                <a:solidFill>
                  <a:srgbClr val="002060"/>
                </a:solidFill>
              </a:rPr>
              <a:t>est l’ensemble des connaissances  d’une personne qui lui permet d’obtenir un revenu de ses activités supérieur à celui d’un individu sans qualification. Il peut être évalué en coût d’acquisition (le nombre d’années d’étude) ou en rentabilité anticipée.</a:t>
            </a:r>
            <a:endParaRPr lang="fr-FR" altLang="fr-FR" dirty="0">
              <a:solidFill>
                <a:srgbClr val="002060"/>
              </a:solidFill>
            </a:endParaRPr>
          </a:p>
          <a:p>
            <a:pPr algn="just" eaLnBrk="1" hangingPunct="1">
              <a:lnSpc>
                <a:spcPct val="125000"/>
              </a:lnSpc>
              <a:spcBef>
                <a:spcPct val="60000"/>
              </a:spcBef>
            </a:pPr>
            <a:endParaRPr lang="fr-FR" altLang="fr-FR" dirty="0" smtClean="0">
              <a:solidFill>
                <a:srgbClr val="002060"/>
              </a:solidFill>
            </a:endParaRPr>
          </a:p>
          <a:p>
            <a:pPr algn="just" eaLnBrk="1" hangingPunct="1">
              <a:lnSpc>
                <a:spcPct val="125000"/>
              </a:lnSpc>
              <a:spcBef>
                <a:spcPct val="60000"/>
              </a:spcBef>
            </a:pPr>
            <a:r>
              <a:rPr lang="fr-FR" altLang="fr-FR" dirty="0" smtClean="0">
                <a:solidFill>
                  <a:srgbClr val="002060"/>
                </a:solidFill>
              </a:rPr>
              <a:t>Chaque individu est censé maximiser son capital humain, c’est-à-dire faire un calcul rationnel pour maximiser son capital humain. Si le taux d’intérêt est égal au taux de croissance du salaire, une personne de 20 ans qui envisage de travailler jusqu’à 65 ans peut faire une année d’études supplémentaire si celle-ci lui rapporte 2,3 % de salaire supplémentaire par an (1/45).</a:t>
            </a:r>
          </a:p>
          <a:p>
            <a:pPr algn="just" eaLnBrk="1" hangingPunct="1">
              <a:lnSpc>
                <a:spcPct val="125000"/>
              </a:lnSpc>
              <a:spcBef>
                <a:spcPct val="60000"/>
              </a:spcBef>
            </a:pPr>
            <a:r>
              <a:rPr lang="fr-FR" altLang="fr-FR" dirty="0" smtClean="0">
                <a:solidFill>
                  <a:srgbClr val="002060"/>
                </a:solidFill>
              </a:rPr>
              <a:t> Plus la personne est âgée et diplômée, moins elle a intérêt à s’éduquer. </a:t>
            </a:r>
          </a:p>
          <a:p>
            <a:pPr algn="just" eaLnBrk="1" hangingPunct="1">
              <a:lnSpc>
                <a:spcPct val="125000"/>
              </a:lnSpc>
              <a:spcBef>
                <a:spcPct val="60000"/>
              </a:spcBef>
            </a:pPr>
            <a:r>
              <a:rPr lang="fr-FR" altLang="fr-FR" dirty="0" smtClean="0">
                <a:solidFill>
                  <a:srgbClr val="002060"/>
                </a:solidFill>
              </a:rPr>
              <a:t>Le capital humain s’accumule par l’éducation et la formation. Il se maintient par l’usage. Il se perd par dépréciation naturelle ou technologique</a:t>
            </a:r>
            <a:r>
              <a:rPr lang="fr-FR" altLang="fr-FR" dirty="0">
                <a:solidFill>
                  <a:srgbClr val="002060"/>
                </a:solidFill>
              </a:rPr>
              <a:t>. </a:t>
            </a:r>
            <a:endParaRPr lang="fr-FR" altLang="fr-FR" dirty="0" smtClean="0">
              <a:solidFill>
                <a:srgbClr val="002060"/>
              </a:solidFill>
            </a:endParaRPr>
          </a:p>
          <a:p>
            <a:pPr algn="just" eaLnBrk="1" hangingPunct="1">
              <a:lnSpc>
                <a:spcPct val="125000"/>
              </a:lnSpc>
              <a:spcBef>
                <a:spcPct val="60000"/>
              </a:spcBef>
            </a:pPr>
            <a:r>
              <a:rPr lang="fr-FR" altLang="fr-FR" dirty="0" smtClean="0">
                <a:solidFill>
                  <a:srgbClr val="002060"/>
                </a:solidFill>
              </a:rPr>
              <a:t>A </a:t>
            </a:r>
            <a:r>
              <a:rPr lang="fr-FR" altLang="fr-FR" dirty="0">
                <a:solidFill>
                  <a:srgbClr val="002060"/>
                </a:solidFill>
              </a:rPr>
              <a:t>l’échelle du pays, le capital humain est l’ensemble des qualifications des individus. On peut </a:t>
            </a:r>
            <a:r>
              <a:rPr lang="fr-FR" altLang="fr-FR" dirty="0" smtClean="0">
                <a:solidFill>
                  <a:srgbClr val="002060"/>
                </a:solidFill>
              </a:rPr>
              <a:t>évaluer  </a:t>
            </a:r>
            <a:r>
              <a:rPr lang="fr-FR" altLang="fr-FR" dirty="0">
                <a:solidFill>
                  <a:srgbClr val="002060"/>
                </a:solidFill>
              </a:rPr>
              <a:t>par le </a:t>
            </a:r>
            <a:r>
              <a:rPr lang="fr-FR" altLang="fr-FR" dirty="0" smtClean="0">
                <a:solidFill>
                  <a:srgbClr val="002060"/>
                </a:solidFill>
              </a:rPr>
              <a:t>nombre </a:t>
            </a:r>
            <a:r>
              <a:rPr lang="fr-FR" altLang="fr-FR" dirty="0">
                <a:solidFill>
                  <a:srgbClr val="002060"/>
                </a:solidFill>
              </a:rPr>
              <a:t>d’années d’étude et de formation avec un coefficient de dépréciation.</a:t>
            </a:r>
            <a:endParaRPr lang="fr-FR" altLang="fr-FR" dirty="0" smtClean="0">
              <a:solidFill>
                <a:srgbClr val="002060"/>
              </a:solidFill>
            </a:endParaRPr>
          </a:p>
          <a:p>
            <a:pPr algn="just" eaLnBrk="1" hangingPunct="1">
              <a:lnSpc>
                <a:spcPct val="125000"/>
              </a:lnSpc>
              <a:spcBef>
                <a:spcPct val="60000"/>
              </a:spcBef>
            </a:pPr>
            <a:endParaRPr lang="fr-FR" altLang="fr-FR" dirty="0" smtClean="0">
              <a:solidFill>
                <a:srgbClr val="002060"/>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45</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779841008"/>
              </p:ext>
            </p:extLst>
          </p:nvPr>
        </p:nvGraphicFramePr>
        <p:xfrm>
          <a:off x="4211960" y="2033845"/>
          <a:ext cx="3390900" cy="766763"/>
        </p:xfrm>
        <a:graphic>
          <a:graphicData uri="http://schemas.openxmlformats.org/presentationml/2006/ole">
            <mc:AlternateContent xmlns:mc="http://schemas.openxmlformats.org/markup-compatibility/2006">
              <mc:Choice xmlns:v="urn:schemas-microsoft-com:vml" Requires="v">
                <p:oleObj spid="_x0000_s1063" name="Equation" r:id="rId4" imgW="2019240" imgH="457200" progId="Equation.DSMT4">
                  <p:embed/>
                </p:oleObj>
              </mc:Choice>
              <mc:Fallback>
                <p:oleObj name="Equation" r:id="rId4" imgW="2019240" imgH="457200" progId="Equation.DSMT4">
                  <p:embed/>
                  <p:pic>
                    <p:nvPicPr>
                      <p:cNvPr id="0" name=""/>
                      <p:cNvPicPr/>
                      <p:nvPr/>
                    </p:nvPicPr>
                    <p:blipFill>
                      <a:blip r:embed="rId5"/>
                      <a:stretch>
                        <a:fillRect/>
                      </a:stretch>
                    </p:blipFill>
                    <p:spPr>
                      <a:xfrm>
                        <a:off x="4211960" y="2033845"/>
                        <a:ext cx="3390900" cy="766763"/>
                      </a:xfrm>
                      <a:prstGeom prst="rect">
                        <a:avLst/>
                      </a:prstGeom>
                    </p:spPr>
                  </p:pic>
                </p:oleObj>
              </mc:Fallback>
            </mc:AlternateContent>
          </a:graphicData>
        </a:graphic>
      </p:graphicFrame>
    </p:spTree>
    <p:extLst>
      <p:ext uri="{BB962C8B-B14F-4D97-AF65-F5344CB8AC3E}">
        <p14:creationId xmlns:p14="http://schemas.microsoft.com/office/powerpoint/2010/main" val="16811571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280920" cy="5545138"/>
          </a:xfrm>
        </p:spPr>
        <p:txBody>
          <a:bodyPr/>
          <a:lstStyle/>
          <a:p>
            <a:pPr algn="just" eaLnBrk="1" hangingPunct="1">
              <a:lnSpc>
                <a:spcPct val="125000"/>
              </a:lnSpc>
              <a:spcBef>
                <a:spcPct val="60000"/>
              </a:spcBef>
            </a:pPr>
            <a:r>
              <a:rPr lang="fr-FR" altLang="fr-FR" dirty="0" smtClean="0">
                <a:solidFill>
                  <a:srgbClr val="002060"/>
                </a:solidFill>
              </a:rPr>
              <a:t>La fonction de production doit s’écrire : Y=f (K, L, K</a:t>
            </a:r>
            <a:r>
              <a:rPr lang="fr-FR" altLang="fr-FR" baseline="-25000" dirty="0" smtClean="0">
                <a:solidFill>
                  <a:srgbClr val="002060"/>
                </a:solidFill>
              </a:rPr>
              <a:t>H</a:t>
            </a:r>
            <a:r>
              <a:rPr lang="fr-FR" altLang="fr-FR" dirty="0" smtClean="0">
                <a:solidFill>
                  <a:srgbClr val="002060"/>
                </a:solidFill>
              </a:rPr>
              <a:t>/L).</a:t>
            </a:r>
            <a:endParaRPr lang="fr-FR" altLang="fr-FR" dirty="0">
              <a:solidFill>
                <a:srgbClr val="002060"/>
              </a:solidFill>
            </a:endParaRPr>
          </a:p>
          <a:p>
            <a:pPr algn="just" eaLnBrk="1" hangingPunct="1">
              <a:lnSpc>
                <a:spcPct val="125000"/>
              </a:lnSpc>
              <a:spcBef>
                <a:spcPct val="60000"/>
              </a:spcBef>
            </a:pPr>
            <a:r>
              <a:rPr lang="fr-FR" altLang="fr-FR" dirty="0" smtClean="0">
                <a:solidFill>
                  <a:srgbClr val="002060"/>
                </a:solidFill>
              </a:rPr>
              <a:t>L’éducation </a:t>
            </a:r>
            <a:r>
              <a:rPr lang="fr-FR" altLang="fr-FR" dirty="0">
                <a:solidFill>
                  <a:srgbClr val="002060"/>
                </a:solidFill>
              </a:rPr>
              <a:t>est un investissement </a:t>
            </a:r>
            <a:r>
              <a:rPr lang="fr-FR" altLang="fr-FR" dirty="0" smtClean="0">
                <a:solidFill>
                  <a:srgbClr val="002060"/>
                </a:solidFill>
              </a:rPr>
              <a:t>public (si la formation est gratuite) et un investissement privé (l’étudiant sacrifie des possibilités de gain). Le rendement est public (car l’éducation a des externalités positives) et privé (un salaire plus élevé).  L’arbitrage </a:t>
            </a:r>
            <a:r>
              <a:rPr lang="fr-FR" altLang="fr-FR" dirty="0" err="1" smtClean="0">
                <a:solidFill>
                  <a:srgbClr val="002060"/>
                </a:solidFill>
              </a:rPr>
              <a:t>intertemporel</a:t>
            </a:r>
            <a:r>
              <a:rPr lang="fr-FR" altLang="fr-FR" dirty="0" smtClean="0">
                <a:solidFill>
                  <a:srgbClr val="002060"/>
                </a:solidFill>
              </a:rPr>
              <a:t> des jeunes peut être limité par des contraintes financières : l’intervention publique est nécessaire. En même, temps, elle peut conduire à un gaspillage.  Le ratio coût public/coût privé est-il satisfaisant ? </a:t>
            </a:r>
          </a:p>
          <a:p>
            <a:pPr algn="just" eaLnBrk="1" hangingPunct="1">
              <a:lnSpc>
                <a:spcPct val="125000"/>
              </a:lnSpc>
              <a:spcBef>
                <a:spcPct val="60000"/>
              </a:spcBef>
            </a:pPr>
            <a:r>
              <a:rPr lang="fr-FR" altLang="fr-FR" dirty="0" smtClean="0">
                <a:solidFill>
                  <a:srgbClr val="002060"/>
                </a:solidFill>
              </a:rPr>
              <a:t>La formation professionnelle pose le même problème. Elle peut être générale ou spécifique à l’entreprise. Dans le premier cas, elle doit être prise en charge par l’Etat et le salarié ; dans le deuxième, par l’entreprise.  </a:t>
            </a:r>
          </a:p>
          <a:p>
            <a:pPr algn="just" eaLnBrk="1" hangingPunct="1">
              <a:lnSpc>
                <a:spcPct val="125000"/>
              </a:lnSpc>
              <a:spcBef>
                <a:spcPct val="60000"/>
              </a:spcBef>
            </a:pPr>
            <a:r>
              <a:rPr lang="fr-FR" altLang="fr-FR" dirty="0" smtClean="0">
                <a:solidFill>
                  <a:srgbClr val="002060"/>
                </a:solidFill>
              </a:rPr>
              <a:t>A l’échelle de l’entreprise, </a:t>
            </a:r>
            <a:r>
              <a:rPr lang="fr-FR" altLang="fr-FR" dirty="0" smtClean="0">
                <a:solidFill>
                  <a:srgbClr val="FF0000"/>
                </a:solidFill>
              </a:rPr>
              <a:t>le capital humain</a:t>
            </a:r>
            <a:r>
              <a:rPr lang="fr-FR" altLang="fr-FR" dirty="0" smtClean="0">
                <a:solidFill>
                  <a:srgbClr val="002060"/>
                </a:solidFill>
              </a:rPr>
              <a:t> désigne  le stock de connaissances et de pratiques spécifiques que  mettent en œuvre les salariés de l’entreprise. Il se déprécie si les techniques se périment. Il se perd si des salariés compétents sont licenciés. L’entreprise moderne fonctionne avec un cœur (qui possède les compétences spécifiques) et une périphérie (les travailleurs flexibles, précaires, sans compétence spécifique). Définir la bonne proportion est délicate.</a:t>
            </a:r>
            <a:endParaRPr lang="fr-FR" altLang="fr-FR" dirty="0">
              <a:solidFill>
                <a:srgbClr val="002060"/>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46</a:t>
            </a:fld>
            <a:endParaRPr lang="fr-FR" dirty="0"/>
          </a:p>
        </p:txBody>
      </p:sp>
    </p:spTree>
    <p:extLst>
      <p:ext uri="{BB962C8B-B14F-4D97-AF65-F5344CB8AC3E}">
        <p14:creationId xmlns:p14="http://schemas.microsoft.com/office/powerpoint/2010/main" val="15463768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a:solidFill>
                  <a:srgbClr val="002060"/>
                </a:solidFill>
              </a:rPr>
              <a:t>La notion </a:t>
            </a:r>
            <a:r>
              <a:rPr lang="fr-FR" altLang="fr-FR" dirty="0" smtClean="0">
                <a:solidFill>
                  <a:srgbClr val="002060"/>
                </a:solidFill>
              </a:rPr>
              <a:t>de capital </a:t>
            </a:r>
            <a:r>
              <a:rPr lang="fr-FR" altLang="fr-FR" dirty="0">
                <a:solidFill>
                  <a:srgbClr val="002060"/>
                </a:solidFill>
              </a:rPr>
              <a:t>humain peut être utilisée dans un sens libéral : les salaires élevés </a:t>
            </a:r>
            <a:r>
              <a:rPr lang="fr-FR" altLang="fr-FR" dirty="0" smtClean="0">
                <a:solidFill>
                  <a:srgbClr val="002060"/>
                </a:solidFill>
              </a:rPr>
              <a:t>récompensent </a:t>
            </a:r>
            <a:r>
              <a:rPr lang="fr-FR" altLang="fr-FR" dirty="0">
                <a:solidFill>
                  <a:srgbClr val="002060"/>
                </a:solidFill>
              </a:rPr>
              <a:t>les jeunes qui ont fait des sacrifices dans leur jeunesse.  Ceci justifie les inégalités de salaire. Mais aussi, le fait que l’enseignement soit payant. Problème : qui supporte le risque ? L’étudiant (si l’éducation est payante</a:t>
            </a:r>
            <a:r>
              <a:rPr lang="fr-FR" altLang="fr-FR" dirty="0" smtClean="0">
                <a:solidFill>
                  <a:srgbClr val="002060"/>
                </a:solidFill>
              </a:rPr>
              <a:t>) ; la collectivité s’il est gratuit. </a:t>
            </a:r>
            <a:endParaRPr lang="fr-FR" altLang="fr-FR" dirty="0">
              <a:solidFill>
                <a:srgbClr val="002060"/>
              </a:solidFill>
            </a:endParaRPr>
          </a:p>
          <a:p>
            <a:pPr algn="just" eaLnBrk="1" hangingPunct="1">
              <a:lnSpc>
                <a:spcPct val="125000"/>
              </a:lnSpc>
              <a:spcBef>
                <a:spcPct val="60000"/>
              </a:spcBef>
            </a:pPr>
            <a:r>
              <a:rPr lang="fr-FR" altLang="fr-FR" dirty="0">
                <a:solidFill>
                  <a:srgbClr val="002060"/>
                </a:solidFill>
              </a:rPr>
              <a:t>Limite : Il n’existe pas de marché du capital humain.</a:t>
            </a:r>
          </a:p>
          <a:p>
            <a:pPr algn="just" eaLnBrk="1" hangingPunct="1">
              <a:lnSpc>
                <a:spcPct val="125000"/>
              </a:lnSpc>
              <a:spcBef>
                <a:spcPct val="60000"/>
              </a:spcBef>
            </a:pPr>
            <a:r>
              <a:rPr lang="fr-FR" altLang="fr-FR" dirty="0" smtClean="0">
                <a:solidFill>
                  <a:srgbClr val="002060"/>
                </a:solidFill>
              </a:rPr>
              <a:t>Chaque personne a aussi un </a:t>
            </a:r>
            <a:r>
              <a:rPr lang="fr-FR" altLang="fr-FR" dirty="0" smtClean="0">
                <a:solidFill>
                  <a:srgbClr val="FF0000"/>
                </a:solidFill>
              </a:rPr>
              <a:t>capital santé</a:t>
            </a:r>
            <a:r>
              <a:rPr lang="fr-FR" altLang="fr-FR" dirty="0" smtClean="0">
                <a:solidFill>
                  <a:srgbClr val="002060"/>
                </a:solidFill>
              </a:rPr>
              <a:t>, qui s’améliore par une bonne hygiène de vie, le sport, la prévention et les soins et se dégrade par de mauvaises pratiques (tabac, alcool, drogues, etc.).</a:t>
            </a:r>
          </a:p>
          <a:p>
            <a:pPr algn="just" eaLnBrk="1" hangingPunct="1">
              <a:lnSpc>
                <a:spcPct val="125000"/>
              </a:lnSpc>
              <a:spcBef>
                <a:spcPct val="60000"/>
              </a:spcBef>
            </a:pPr>
            <a:r>
              <a:rPr lang="fr-FR" altLang="fr-FR" dirty="0" smtClean="0">
                <a:solidFill>
                  <a:srgbClr val="002060"/>
                </a:solidFill>
              </a:rPr>
              <a:t>Le </a:t>
            </a:r>
            <a:r>
              <a:rPr lang="fr-FR" altLang="fr-FR" dirty="0" smtClean="0">
                <a:solidFill>
                  <a:srgbClr val="FF0000"/>
                </a:solidFill>
              </a:rPr>
              <a:t>capital santé </a:t>
            </a:r>
            <a:r>
              <a:rPr lang="fr-FR" altLang="fr-FR" dirty="0" smtClean="0">
                <a:solidFill>
                  <a:srgbClr val="002060"/>
                </a:solidFill>
              </a:rPr>
              <a:t>influence l’utilisation du </a:t>
            </a:r>
            <a:r>
              <a:rPr lang="fr-FR" altLang="fr-FR" dirty="0" smtClean="0">
                <a:solidFill>
                  <a:srgbClr val="FF0000"/>
                </a:solidFill>
              </a:rPr>
              <a:t>capital humain</a:t>
            </a:r>
            <a:r>
              <a:rPr lang="fr-FR" altLang="fr-FR" dirty="0" smtClean="0">
                <a:solidFill>
                  <a:srgbClr val="002060"/>
                </a:solidFill>
              </a:rPr>
              <a:t>.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47</a:t>
            </a:fld>
            <a:endParaRPr lang="fr-FR" dirty="0"/>
          </a:p>
        </p:txBody>
      </p:sp>
    </p:spTree>
    <p:extLst>
      <p:ext uri="{BB962C8B-B14F-4D97-AF65-F5344CB8AC3E}">
        <p14:creationId xmlns:p14="http://schemas.microsoft.com/office/powerpoint/2010/main" val="567821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rgbClr val="CC0000"/>
                </a:solidFill>
              </a:rPr>
              <a:t>Le capital naturel </a:t>
            </a:r>
            <a:r>
              <a:rPr lang="fr-FR" altLang="fr-FR" dirty="0" smtClean="0">
                <a:solidFill>
                  <a:schemeClr val="bg2">
                    <a:lumMod val="75000"/>
                  </a:schemeClr>
                </a:solidFill>
              </a:rPr>
              <a:t>est l’ensemble des ressources non reproductibles d’un pays ou de la terre entière. Il comporte les ressources en matières premières (pétrole, charbon, minéraux), en eau, la </a:t>
            </a:r>
            <a:r>
              <a:rPr lang="fr-FR" altLang="fr-FR" dirty="0" err="1" smtClean="0">
                <a:solidFill>
                  <a:schemeClr val="bg2">
                    <a:lumMod val="75000"/>
                  </a:schemeClr>
                </a:solidFill>
              </a:rPr>
              <a:t>bio-diversité</a:t>
            </a:r>
            <a:r>
              <a:rPr lang="fr-FR" altLang="fr-FR" dirty="0" smtClean="0">
                <a:solidFill>
                  <a:schemeClr val="bg2">
                    <a:lumMod val="75000"/>
                  </a:schemeClr>
                </a:solidFill>
              </a:rPr>
              <a:t> (plantes, animaux), les ressources halieutiques, le climat, les terres agricoles, les paysages, les forêts, …</a:t>
            </a:r>
          </a:p>
          <a:p>
            <a:pPr algn="just" eaLnBrk="1" hangingPunct="1">
              <a:lnSpc>
                <a:spcPct val="125000"/>
              </a:lnSpc>
              <a:spcBef>
                <a:spcPct val="60000"/>
              </a:spcBef>
            </a:pPr>
            <a:r>
              <a:rPr lang="fr-FR" altLang="fr-FR" dirty="0" smtClean="0">
                <a:solidFill>
                  <a:schemeClr val="bg2">
                    <a:lumMod val="75000"/>
                  </a:schemeClr>
                </a:solidFill>
              </a:rPr>
              <a:t>Deux théories :</a:t>
            </a:r>
          </a:p>
          <a:p>
            <a:pPr algn="just" eaLnBrk="1" hangingPunct="1">
              <a:lnSpc>
                <a:spcPct val="125000"/>
              </a:lnSpc>
              <a:spcBef>
                <a:spcPct val="60000"/>
              </a:spcBef>
              <a:buFont typeface="+mj-lt"/>
              <a:buAutoNum type="arabicPeriod"/>
            </a:pPr>
            <a:r>
              <a:rPr lang="fr-FR" altLang="fr-FR" dirty="0" smtClean="0">
                <a:solidFill>
                  <a:schemeClr val="bg2">
                    <a:lumMod val="75000"/>
                  </a:schemeClr>
                </a:solidFill>
              </a:rPr>
              <a:t>La substituabilité forte. On peut toujours substituer des ressources renouvelables (travail, capital, technologie) au capital naturel. On peut remplacer des paysages naturels par des paysages artificiels. On peut élever des poissons. On peut produire avec de moins en moins de ressources non reproductibles. On peut remplacer la </a:t>
            </a:r>
            <a:r>
              <a:rPr lang="fr-FR" altLang="fr-FR" dirty="0" err="1" smtClean="0">
                <a:solidFill>
                  <a:schemeClr val="bg2">
                    <a:lumMod val="75000"/>
                  </a:schemeClr>
                </a:solidFill>
              </a:rPr>
              <a:t>bio-diversité</a:t>
            </a:r>
            <a:r>
              <a:rPr lang="fr-FR" altLang="fr-FR" dirty="0" smtClean="0">
                <a:solidFill>
                  <a:schemeClr val="bg2">
                    <a:lumMod val="75000"/>
                  </a:schemeClr>
                </a:solidFill>
              </a:rPr>
              <a:t> par une monde entièrement domestiqué. L’important est le total : capital </a:t>
            </a:r>
            <a:r>
              <a:rPr lang="fr-FR" altLang="fr-FR" dirty="0" err="1" smtClean="0">
                <a:solidFill>
                  <a:schemeClr val="bg2">
                    <a:lumMod val="75000"/>
                  </a:schemeClr>
                </a:solidFill>
              </a:rPr>
              <a:t>naturel+capital</a:t>
            </a:r>
            <a:r>
              <a:rPr lang="fr-FR" altLang="fr-FR" dirty="0">
                <a:solidFill>
                  <a:schemeClr val="bg2">
                    <a:lumMod val="75000"/>
                  </a:schemeClr>
                </a:solidFill>
              </a:rPr>
              <a:t> </a:t>
            </a:r>
            <a:r>
              <a:rPr lang="fr-FR" altLang="fr-FR" dirty="0" smtClean="0">
                <a:solidFill>
                  <a:schemeClr val="bg2">
                    <a:lumMod val="75000"/>
                  </a:schemeClr>
                </a:solidFill>
              </a:rPr>
              <a:t>reproductible (capital physique = connaissances technologiques).</a:t>
            </a:r>
          </a:p>
          <a:p>
            <a:pPr algn="just" eaLnBrk="1" hangingPunct="1">
              <a:lnSpc>
                <a:spcPct val="125000"/>
              </a:lnSpc>
              <a:spcBef>
                <a:spcPct val="60000"/>
              </a:spcBef>
              <a:buFont typeface="+mj-lt"/>
              <a:buAutoNum type="arabicPeriod"/>
            </a:pPr>
            <a:r>
              <a:rPr lang="fr-FR" altLang="fr-FR" dirty="0" smtClean="0">
                <a:solidFill>
                  <a:schemeClr val="bg2">
                    <a:lumMod val="75000"/>
                  </a:schemeClr>
                </a:solidFill>
              </a:rPr>
              <a:t>L’absence de substituabilité.  Les ressources naturelles ne sont pas substituables. Il faut absolument en maintenir le niveau pour les générations futures. </a:t>
            </a:r>
          </a:p>
          <a:p>
            <a:pPr algn="just" eaLnBrk="1" hangingPunct="1">
              <a:lnSpc>
                <a:spcPct val="125000"/>
              </a:lnSpc>
              <a:spcBef>
                <a:spcPct val="60000"/>
              </a:spcBef>
            </a:pPr>
            <a:endParaRPr lang="fr-FR" altLang="fr-FR" dirty="0" smtClean="0">
              <a:solidFill>
                <a:schemeClr val="bg2">
                  <a:lumMod val="75000"/>
                </a:schemeClr>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48</a:t>
            </a:fld>
            <a:endParaRPr lang="fr-FR" dirty="0"/>
          </a:p>
        </p:txBody>
      </p:sp>
    </p:spTree>
    <p:extLst>
      <p:ext uri="{BB962C8B-B14F-4D97-AF65-F5344CB8AC3E}">
        <p14:creationId xmlns:p14="http://schemas.microsoft.com/office/powerpoint/2010/main" val="22801826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Faut-il généraliser la notion de capital ?</a:t>
            </a:r>
            <a:br>
              <a:rPr lang="fr-FR" dirty="0" smtClean="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r>
              <a:rPr lang="fr-FR" altLang="fr-FR" dirty="0" smtClean="0">
                <a:solidFill>
                  <a:schemeClr val="bg2">
                    <a:lumMod val="75000"/>
                  </a:schemeClr>
                </a:solidFill>
              </a:rPr>
              <a:t>Trois points de vue :</a:t>
            </a:r>
          </a:p>
          <a:p>
            <a:pPr algn="just" eaLnBrk="1" hangingPunct="1">
              <a:lnSpc>
                <a:spcPct val="125000"/>
              </a:lnSpc>
              <a:spcBef>
                <a:spcPct val="60000"/>
              </a:spcBef>
              <a:buFont typeface="+mj-lt"/>
              <a:buAutoNum type="arabicPeriod"/>
            </a:pPr>
            <a:r>
              <a:rPr lang="fr-FR" altLang="fr-FR" dirty="0" smtClean="0">
                <a:solidFill>
                  <a:schemeClr val="bg2">
                    <a:lumMod val="75000"/>
                  </a:schemeClr>
                </a:solidFill>
              </a:rPr>
              <a:t>Les ressources naturelles doivent échapper au marché. On ne peut leur donner de prix. Elles doivent être protégées par la Loi et par des Normes, par une gestion sociale rigoureuse  (exemple : protection du littoral, espèces animales protégées, réserves naturelles, etc.) </a:t>
            </a:r>
          </a:p>
          <a:p>
            <a:pPr algn="just" eaLnBrk="1" hangingPunct="1">
              <a:lnSpc>
                <a:spcPct val="125000"/>
              </a:lnSpc>
              <a:spcBef>
                <a:spcPct val="60000"/>
              </a:spcBef>
              <a:buFont typeface="+mj-lt"/>
              <a:buAutoNum type="arabicPeriod"/>
            </a:pPr>
            <a:r>
              <a:rPr lang="fr-FR" altLang="fr-FR" dirty="0" smtClean="0">
                <a:solidFill>
                  <a:schemeClr val="bg2">
                    <a:lumMod val="75000"/>
                  </a:schemeClr>
                </a:solidFill>
              </a:rPr>
              <a:t>Il faut donner un prix aux ressources naturelles et faire payer ce prix pour qu’elles soient prises en compte dans les calculs économiques, mais les </a:t>
            </a:r>
            <a:r>
              <a:rPr lang="fr-FR" altLang="fr-FR" dirty="0">
                <a:solidFill>
                  <a:schemeClr val="bg2">
                    <a:lumMod val="75000"/>
                  </a:schemeClr>
                </a:solidFill>
              </a:rPr>
              <a:t>ressources naturelles doivent être valorisées par des processus de </a:t>
            </a:r>
            <a:r>
              <a:rPr lang="fr-FR" altLang="fr-FR" dirty="0" smtClean="0">
                <a:solidFill>
                  <a:schemeClr val="bg2">
                    <a:lumMod val="75000"/>
                  </a:schemeClr>
                </a:solidFill>
              </a:rPr>
              <a:t>marché comme le prix des matières </a:t>
            </a:r>
            <a:r>
              <a:rPr lang="fr-FR" altLang="fr-FR" smtClean="0">
                <a:solidFill>
                  <a:schemeClr val="bg2">
                    <a:lumMod val="75000"/>
                  </a:schemeClr>
                </a:solidFill>
              </a:rPr>
              <a:t>premières.</a:t>
            </a:r>
            <a:endParaRPr lang="fr-FR" altLang="fr-FR" dirty="0" smtClean="0">
              <a:solidFill>
                <a:schemeClr val="bg2">
                  <a:lumMod val="75000"/>
                </a:schemeClr>
              </a:solidFill>
            </a:endParaRPr>
          </a:p>
          <a:p>
            <a:pPr algn="just" eaLnBrk="1" hangingPunct="1">
              <a:lnSpc>
                <a:spcPct val="125000"/>
              </a:lnSpc>
              <a:spcBef>
                <a:spcPct val="60000"/>
              </a:spcBef>
              <a:buFont typeface="+mj-lt"/>
              <a:buAutoNum type="arabicPeriod"/>
            </a:pPr>
            <a:r>
              <a:rPr lang="fr-FR" altLang="fr-FR" dirty="0" smtClean="0">
                <a:solidFill>
                  <a:schemeClr val="bg2">
                    <a:lumMod val="75000"/>
                  </a:schemeClr>
                </a:solidFill>
              </a:rPr>
              <a:t>Les ressources naturelles doivent avoir un prix socialement déterminé, s’inscrivant dans une programmation de long terme. Par </a:t>
            </a:r>
            <a:r>
              <a:rPr lang="fr-FR" altLang="fr-FR" dirty="0">
                <a:solidFill>
                  <a:schemeClr val="bg2">
                    <a:lumMod val="75000"/>
                  </a:schemeClr>
                </a:solidFill>
              </a:rPr>
              <a:t>exemple : émettre une tonne de CO2 dans l’atmosphère doit couter 200 euros. Mais combien faire payer l’atteinte à un paysage naturel </a:t>
            </a:r>
            <a:r>
              <a:rPr lang="fr-FR" altLang="fr-FR" dirty="0" smtClean="0">
                <a:solidFill>
                  <a:schemeClr val="bg2">
                    <a:lumMod val="75000"/>
                  </a:schemeClr>
                </a:solidFill>
              </a:rPr>
              <a:t>? Il faut évaluer le capital naturel et maintenir sa valeur.</a:t>
            </a:r>
          </a:p>
          <a:p>
            <a:pPr algn="just" eaLnBrk="1" hangingPunct="1">
              <a:lnSpc>
                <a:spcPct val="125000"/>
              </a:lnSpc>
              <a:spcBef>
                <a:spcPct val="60000"/>
              </a:spcBef>
            </a:pPr>
            <a:endParaRPr lang="fr-FR" altLang="fr-FR" dirty="0" smtClean="0">
              <a:solidFill>
                <a:schemeClr val="bg2">
                  <a:lumMod val="75000"/>
                </a:schemeClr>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49</a:t>
            </a:fld>
            <a:endParaRPr lang="fr-FR" dirty="0"/>
          </a:p>
        </p:txBody>
      </p:sp>
    </p:spTree>
    <p:extLst>
      <p:ext uri="{BB962C8B-B14F-4D97-AF65-F5344CB8AC3E}">
        <p14:creationId xmlns:p14="http://schemas.microsoft.com/office/powerpoint/2010/main" val="3723229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physique, capital financier</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On peut donner deux définitions du capital.</a:t>
            </a:r>
          </a:p>
          <a:p>
            <a:pPr algn="just" eaLnBrk="1" hangingPunct="1">
              <a:lnSpc>
                <a:spcPct val="125000"/>
              </a:lnSpc>
              <a:spcBef>
                <a:spcPct val="60000"/>
              </a:spcBef>
            </a:pPr>
            <a:r>
              <a:rPr lang="fr-FR" altLang="fr-FR" dirty="0" smtClean="0">
                <a:solidFill>
                  <a:schemeClr val="bg2"/>
                </a:solidFill>
              </a:rPr>
              <a:t>Le capital est l’ensemble des ressources accumulées, utilisées pour accroître la production : machines, bâtiments, logements, (au sens large, connaissances scientifiques ou techniques). La capital est un facteur de production (l’autre étant le travail).</a:t>
            </a:r>
          </a:p>
          <a:p>
            <a:pPr algn="just" eaLnBrk="1" hangingPunct="1">
              <a:lnSpc>
                <a:spcPct val="125000"/>
              </a:lnSpc>
              <a:spcBef>
                <a:spcPct val="60000"/>
              </a:spcBef>
            </a:pPr>
            <a:r>
              <a:rPr lang="fr-FR" altLang="fr-FR" dirty="0" smtClean="0">
                <a:solidFill>
                  <a:schemeClr val="bg2"/>
                </a:solidFill>
              </a:rPr>
              <a:t> Le capital est l’ensemble des actifs accumulés pour fournir des revenus à leur propriétaire, soit des actifs physiques (logements), soit des moyens de production (entreprises), soit des actifs financiers (actions ou obligations).  </a:t>
            </a:r>
          </a:p>
          <a:p>
            <a:pPr algn="just" eaLnBrk="1" hangingPunct="1">
              <a:lnSpc>
                <a:spcPct val="125000"/>
              </a:lnSpc>
              <a:spcBef>
                <a:spcPct val="60000"/>
              </a:spcBef>
            </a:pPr>
            <a:r>
              <a:rPr lang="fr-FR" altLang="fr-FR" dirty="0" smtClean="0">
                <a:solidFill>
                  <a:schemeClr val="bg2"/>
                </a:solidFill>
              </a:rPr>
              <a:t>Nous devrons toujours considérer ces deux aspects, physiques et financiers.</a:t>
            </a:r>
          </a:p>
          <a:p>
            <a:pPr algn="just" eaLnBrk="1" hangingPunct="1">
              <a:lnSpc>
                <a:spcPct val="125000"/>
              </a:lnSpc>
              <a:spcBef>
                <a:spcPct val="60000"/>
              </a:spcBef>
            </a:pPr>
            <a:r>
              <a:rPr lang="fr-FR" altLang="fr-FR" dirty="0" smtClean="0">
                <a:solidFill>
                  <a:schemeClr val="bg2"/>
                </a:solidFill>
              </a:rPr>
              <a:t>Au sens étroit, le capital est un actif échangeable, appropriable, qui fournit des revenus dans une société donnée.</a:t>
            </a:r>
          </a:p>
          <a:p>
            <a:pPr algn="just" eaLnBrk="1" hangingPunct="1">
              <a:lnSpc>
                <a:spcPct val="125000"/>
              </a:lnSpc>
              <a:spcBef>
                <a:spcPct val="60000"/>
              </a:spcBef>
            </a:pPr>
            <a:r>
              <a:rPr lang="fr-FR" altLang="fr-FR" dirty="0" smtClean="0">
                <a:solidFill>
                  <a:schemeClr val="bg2"/>
                </a:solidFill>
              </a:rPr>
              <a:t>Au </a:t>
            </a:r>
            <a:r>
              <a:rPr lang="fr-FR" altLang="fr-FR" dirty="0">
                <a:solidFill>
                  <a:schemeClr val="bg2"/>
                </a:solidFill>
              </a:rPr>
              <a:t>sens large, tout actif accumulé est un capital. </a:t>
            </a: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5</a:t>
            </a:fld>
            <a:endParaRPr lang="fr-FR" dirty="0"/>
          </a:p>
        </p:txBody>
      </p:sp>
    </p:spTree>
    <p:extLst>
      <p:ext uri="{BB962C8B-B14F-4D97-AF65-F5344CB8AC3E}">
        <p14:creationId xmlns:p14="http://schemas.microsoft.com/office/powerpoint/2010/main" val="200922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physique, capital financier</a:t>
            </a:r>
          </a:p>
        </p:txBody>
      </p:sp>
      <p:sp>
        <p:nvSpPr>
          <p:cNvPr id="4100" name="Rectangle 3"/>
          <p:cNvSpPr>
            <a:spLocks noGrp="1" noChangeArrowheads="1"/>
          </p:cNvSpPr>
          <p:nvPr>
            <p:ph type="body" idx="1"/>
          </p:nvPr>
        </p:nvSpPr>
        <p:spPr>
          <a:xfrm>
            <a:off x="476544" y="953725"/>
            <a:ext cx="8325925" cy="5545138"/>
          </a:xfrm>
        </p:spPr>
        <p:txBody>
          <a:bodyPr/>
          <a:lstStyle/>
          <a:p>
            <a:pPr algn="just" eaLnBrk="1" hangingPunct="1">
              <a:lnSpc>
                <a:spcPct val="125000"/>
              </a:lnSpc>
              <a:spcBef>
                <a:spcPct val="60000"/>
              </a:spcBef>
            </a:pPr>
            <a:r>
              <a:rPr lang="fr-FR" altLang="fr-FR" dirty="0" smtClean="0">
                <a:solidFill>
                  <a:schemeClr val="bg2"/>
                </a:solidFill>
              </a:rPr>
              <a:t>Certains biens capitaux fournissent une rentabilité monétaire, d’autres une rentabilité sous forme de valeurs d’</a:t>
            </a:r>
            <a:r>
              <a:rPr lang="fr-FR" altLang="fr-FR" dirty="0">
                <a:solidFill>
                  <a:schemeClr val="bg2"/>
                </a:solidFill>
              </a:rPr>
              <a:t>u</a:t>
            </a:r>
            <a:r>
              <a:rPr lang="fr-FR" altLang="fr-FR" dirty="0" smtClean="0">
                <a:solidFill>
                  <a:schemeClr val="bg2"/>
                </a:solidFill>
              </a:rPr>
              <a:t>sage (logements, œuvres d’art, capital public) qu’il faut évaluer monétairement (ou pas).</a:t>
            </a:r>
          </a:p>
          <a:p>
            <a:pPr algn="just" eaLnBrk="1" hangingPunct="1">
              <a:lnSpc>
                <a:spcPct val="125000"/>
              </a:lnSpc>
              <a:spcBef>
                <a:spcPct val="60000"/>
              </a:spcBef>
            </a:pPr>
            <a:r>
              <a:rPr lang="fr-FR" altLang="fr-FR" dirty="0" smtClean="0">
                <a:solidFill>
                  <a:schemeClr val="bg2"/>
                </a:solidFill>
              </a:rPr>
              <a:t>Soit </a:t>
            </a:r>
            <a:r>
              <a:rPr lang="fr-FR" altLang="fr-FR" dirty="0" smtClean="0">
                <a:solidFill>
                  <a:schemeClr val="bg2"/>
                </a:solidFill>
                <a:latin typeface="Symbol" panose="05050102010706020507" pitchFamily="18" charset="2"/>
              </a:rPr>
              <a:t>p</a:t>
            </a:r>
            <a:r>
              <a:rPr lang="fr-FR" altLang="fr-FR" dirty="0" smtClean="0">
                <a:solidFill>
                  <a:schemeClr val="bg2"/>
                </a:solidFill>
              </a:rPr>
              <a:t> le taux de profit, on a la relation : Profit = </a:t>
            </a:r>
            <a:r>
              <a:rPr lang="fr-FR" altLang="fr-FR" dirty="0" smtClean="0">
                <a:solidFill>
                  <a:schemeClr val="bg2"/>
                </a:solidFill>
                <a:latin typeface="Symbol" panose="05050102010706020507" pitchFamily="18" charset="2"/>
              </a:rPr>
              <a:t>p </a:t>
            </a:r>
            <a:r>
              <a:rPr lang="fr-FR" altLang="fr-FR" dirty="0" err="1" smtClean="0">
                <a:solidFill>
                  <a:schemeClr val="bg2"/>
                </a:solidFill>
              </a:rPr>
              <a:t>pK</a:t>
            </a:r>
            <a:r>
              <a:rPr lang="fr-FR" altLang="fr-FR" dirty="0" smtClean="0">
                <a:solidFill>
                  <a:schemeClr val="bg2"/>
                </a:solidFill>
              </a:rPr>
              <a:t> qui selon les situations permet d’évaluer le taux de profit, le profit ou la valeur du capital.</a:t>
            </a:r>
          </a:p>
          <a:p>
            <a:pPr algn="just" eaLnBrk="1" hangingPunct="1">
              <a:lnSpc>
                <a:spcPct val="125000"/>
              </a:lnSpc>
              <a:spcBef>
                <a:spcPct val="60000"/>
              </a:spcBef>
            </a:pPr>
            <a:r>
              <a:rPr lang="fr-FR" altLang="fr-FR" dirty="0" smtClean="0">
                <a:solidFill>
                  <a:schemeClr val="bg2"/>
                </a:solidFill>
              </a:rPr>
              <a:t>Soit un monde où le taux de profit normal est de 4 %. </a:t>
            </a:r>
          </a:p>
          <a:p>
            <a:pPr algn="just" eaLnBrk="1" hangingPunct="1">
              <a:lnSpc>
                <a:spcPct val="125000"/>
              </a:lnSpc>
              <a:spcBef>
                <a:spcPct val="60000"/>
              </a:spcBef>
              <a:buFont typeface="+mj-lt"/>
              <a:buAutoNum type="arabicPeriod"/>
            </a:pPr>
            <a:r>
              <a:rPr lang="fr-FR" altLang="fr-FR" dirty="0" smtClean="0">
                <a:solidFill>
                  <a:schemeClr val="bg2"/>
                </a:solidFill>
              </a:rPr>
              <a:t>Soit un investissement financier de 100 000 euros. On mesure sa rentabilité par le produit reçu (intérêts ou dividendes) plus la plus-value réalisée ou latente. Par exemple si l’entreprise verse 1 000 euros de dividendes et que l’action atteint 103 000 euros la rentabilité </a:t>
            </a:r>
            <a:r>
              <a:rPr lang="fr-FR" altLang="fr-FR" i="1" dirty="0" smtClean="0">
                <a:solidFill>
                  <a:schemeClr val="bg2"/>
                </a:solidFill>
              </a:rPr>
              <a:t>ex post </a:t>
            </a:r>
            <a:r>
              <a:rPr lang="fr-FR" altLang="fr-FR" dirty="0" smtClean="0">
                <a:solidFill>
                  <a:schemeClr val="bg2"/>
                </a:solidFill>
              </a:rPr>
              <a:t>est de (1000+3000)/100 000 =4 %.</a:t>
            </a:r>
            <a:endParaRPr lang="fr-FR" altLang="fr-FR" i="1" dirty="0" smtClean="0">
              <a:solidFill>
                <a:schemeClr val="bg2"/>
              </a:solidFill>
            </a:endParaRPr>
          </a:p>
          <a:p>
            <a:pPr algn="just" eaLnBrk="1" hangingPunct="1">
              <a:lnSpc>
                <a:spcPct val="125000"/>
              </a:lnSpc>
              <a:spcBef>
                <a:spcPct val="60000"/>
              </a:spcBef>
              <a:buFont typeface="+mj-lt"/>
              <a:buAutoNum type="arabicPeriod"/>
            </a:pPr>
            <a:r>
              <a:rPr lang="fr-FR" altLang="fr-FR" dirty="0" smtClean="0">
                <a:solidFill>
                  <a:schemeClr val="bg2"/>
                </a:solidFill>
              </a:rPr>
              <a:t>J’achète un tableau de 100 000 euros. La jouissance qu’il m’apporte me coûte  4 000, soit  4 %, c’est un coût d’opportunité.</a:t>
            </a:r>
          </a:p>
          <a:p>
            <a:pPr algn="just" eaLnBrk="1" hangingPunct="1">
              <a:lnSpc>
                <a:spcPct val="125000"/>
              </a:lnSpc>
              <a:spcBef>
                <a:spcPct val="60000"/>
              </a:spcBef>
              <a:buFont typeface="+mj-lt"/>
              <a:buAutoNum type="arabicPeriod"/>
            </a:pPr>
            <a:r>
              <a:rPr lang="fr-FR" altLang="fr-FR" dirty="0" smtClean="0">
                <a:solidFill>
                  <a:schemeClr val="bg2"/>
                </a:solidFill>
              </a:rPr>
              <a:t>J’achète un logement de 1 million d’euros. Je doit le louer : 1 million*0,04/12=3 333 euros par mois.</a:t>
            </a:r>
          </a:p>
          <a:p>
            <a:pPr algn="just" eaLnBrk="1" hangingPunct="1">
              <a:lnSpc>
                <a:spcPct val="125000"/>
              </a:lnSpc>
              <a:spcBef>
                <a:spcPct val="60000"/>
              </a:spcBef>
              <a:buFont typeface="+mj-lt"/>
              <a:buAutoNum type="arabicPeriod"/>
            </a:pPr>
            <a:r>
              <a:rPr lang="fr-FR" altLang="fr-FR" dirty="0" smtClean="0">
                <a:solidFill>
                  <a:schemeClr val="bg2"/>
                </a:solidFill>
              </a:rPr>
              <a:t>Un logement qui rapporte 1 000 euros par mois vaut:</a:t>
            </a:r>
            <a:r>
              <a:rPr lang="fr-FR" altLang="fr-FR" dirty="0">
                <a:solidFill>
                  <a:schemeClr val="bg2"/>
                </a:solidFill>
              </a:rPr>
              <a:t> </a:t>
            </a:r>
            <a:r>
              <a:rPr lang="fr-FR" altLang="fr-FR" dirty="0" smtClean="0">
                <a:solidFill>
                  <a:schemeClr val="bg2"/>
                </a:solidFill>
              </a:rPr>
              <a:t>12*1 000/0,04= 300 000 euros.</a:t>
            </a: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6</a:t>
            </a:fld>
            <a:endParaRPr lang="fr-FR" dirty="0"/>
          </a:p>
        </p:txBody>
      </p:sp>
    </p:spTree>
    <p:extLst>
      <p:ext uri="{BB962C8B-B14F-4D97-AF65-F5344CB8AC3E}">
        <p14:creationId xmlns:p14="http://schemas.microsoft.com/office/powerpoint/2010/main" val="913158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physique, capital financier</a:t>
            </a: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Le capital  (mesuré au début de période) évolue selon : </a:t>
            </a:r>
          </a:p>
          <a:p>
            <a:pPr algn="just" eaLnBrk="1" hangingPunct="1">
              <a:lnSpc>
                <a:spcPct val="125000"/>
              </a:lnSpc>
              <a:spcBef>
                <a:spcPct val="60000"/>
              </a:spcBef>
            </a:pPr>
            <a:r>
              <a:rPr lang="fr-FR" altLang="fr-FR" dirty="0">
                <a:solidFill>
                  <a:schemeClr val="bg2"/>
                </a:solidFill>
              </a:rPr>
              <a:t>Les machines se déprécient. </a:t>
            </a: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On </a:t>
            </a:r>
            <a:r>
              <a:rPr lang="fr-FR" altLang="fr-FR" dirty="0">
                <a:solidFill>
                  <a:schemeClr val="bg2"/>
                </a:solidFill>
              </a:rPr>
              <a:t>distingue la dépréciation physique (la machine ne fonctionne plus </a:t>
            </a:r>
            <a:r>
              <a:rPr lang="fr-FR" altLang="fr-FR" dirty="0" smtClean="0">
                <a:solidFill>
                  <a:schemeClr val="bg2"/>
                </a:solidFill>
              </a:rPr>
              <a:t>physiquement), </a:t>
            </a:r>
            <a:r>
              <a:rPr lang="fr-FR" altLang="fr-FR" dirty="0">
                <a:solidFill>
                  <a:schemeClr val="bg2"/>
                </a:solidFill>
              </a:rPr>
              <a:t>la dépréciation économique (il n’est plus rentable de la faire fonctionner (</a:t>
            </a:r>
            <a:r>
              <a:rPr lang="fr-FR" altLang="fr-FR" dirty="0" smtClean="0">
                <a:solidFill>
                  <a:schemeClr val="bg2"/>
                </a:solidFill>
              </a:rPr>
              <a:t>compte tenu </a:t>
            </a:r>
            <a:r>
              <a:rPr lang="fr-FR" altLang="fr-FR" dirty="0">
                <a:solidFill>
                  <a:schemeClr val="bg2"/>
                </a:solidFill>
              </a:rPr>
              <a:t>de ses pannes, des coûts de fonctionnement et du fait qu’il existe maintenant des machines plus efficaces</a:t>
            </a:r>
            <a:r>
              <a:rPr lang="fr-FR" altLang="fr-FR" dirty="0" smtClean="0">
                <a:solidFill>
                  <a:schemeClr val="bg2"/>
                </a:solidFill>
              </a:rPr>
              <a:t>), l’amortissement comptable et l’amortissement fiscal.</a:t>
            </a:r>
            <a:endParaRPr lang="fr-FR" altLang="fr-FR" dirty="0">
              <a:solidFill>
                <a:schemeClr val="bg2"/>
              </a:solidFill>
            </a:endParaRPr>
          </a:p>
          <a:p>
            <a:pPr algn="just" eaLnBrk="1" hangingPunct="1">
              <a:lnSpc>
                <a:spcPct val="125000"/>
              </a:lnSpc>
              <a:spcBef>
                <a:spcPct val="60000"/>
              </a:spcBef>
            </a:pPr>
            <a:r>
              <a:rPr lang="fr-FR" altLang="fr-FR" dirty="0">
                <a:solidFill>
                  <a:schemeClr val="bg2"/>
                </a:solidFill>
              </a:rPr>
              <a:t>L’amortissement du capital doit être pris en compte dans le coût du capital et donc dans le prix des produits. </a:t>
            </a:r>
          </a:p>
          <a:p>
            <a:pPr algn="just" eaLnBrk="1" hangingPunct="1">
              <a:lnSpc>
                <a:spcPct val="125000"/>
              </a:lnSpc>
              <a:spcBef>
                <a:spcPct val="60000"/>
              </a:spcBef>
            </a:pPr>
            <a:r>
              <a:rPr lang="fr-FR" altLang="fr-FR" dirty="0">
                <a:solidFill>
                  <a:schemeClr val="bg2"/>
                </a:solidFill>
              </a:rPr>
              <a:t>Il faut distinguer le profit brut du profit net (après amortissement du capital ou consommation de capital fixe</a:t>
            </a:r>
            <a:r>
              <a:rPr lang="fr-FR" altLang="fr-FR" dirty="0" smtClean="0">
                <a:solidFill>
                  <a:schemeClr val="bg2"/>
                </a:solidFill>
              </a:rPr>
              <a:t>).</a:t>
            </a:r>
            <a:endParaRPr lang="fr-FR" altLang="fr-FR" dirty="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7</a:t>
            </a:fld>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143243000"/>
              </p:ext>
            </p:extLst>
          </p:nvPr>
        </p:nvGraphicFramePr>
        <p:xfrm>
          <a:off x="6057165" y="1448780"/>
          <a:ext cx="1993900" cy="330200"/>
        </p:xfrm>
        <a:graphic>
          <a:graphicData uri="http://schemas.openxmlformats.org/presentationml/2006/ole">
            <mc:AlternateContent xmlns:mc="http://schemas.openxmlformats.org/markup-compatibility/2006">
              <mc:Choice xmlns:v="urn:schemas-microsoft-com:vml" Requires="v">
                <p:oleObj spid="_x0000_s19475" name="Equation" r:id="rId4" imgW="1993680" imgH="330120" progId="Equation.DSMT4">
                  <p:embed/>
                </p:oleObj>
              </mc:Choice>
              <mc:Fallback>
                <p:oleObj name="Equation" r:id="rId4" imgW="1993680" imgH="330120" progId="Equation.DSMT4">
                  <p:embed/>
                  <p:pic>
                    <p:nvPicPr>
                      <p:cNvPr id="0" name=""/>
                      <p:cNvPicPr/>
                      <p:nvPr/>
                    </p:nvPicPr>
                    <p:blipFill>
                      <a:blip r:embed="rId5"/>
                      <a:stretch>
                        <a:fillRect/>
                      </a:stretch>
                    </p:blipFill>
                    <p:spPr>
                      <a:xfrm>
                        <a:off x="6057165" y="1448780"/>
                        <a:ext cx="1993900" cy="330200"/>
                      </a:xfrm>
                      <a:prstGeom prst="rect">
                        <a:avLst/>
                      </a:prstGeom>
                    </p:spPr>
                  </p:pic>
                </p:oleObj>
              </mc:Fallback>
            </mc:AlternateContent>
          </a:graphicData>
        </a:graphic>
      </p:graphicFrame>
    </p:spTree>
    <p:extLst>
      <p:ext uri="{BB962C8B-B14F-4D97-AF65-F5344CB8AC3E}">
        <p14:creationId xmlns:p14="http://schemas.microsoft.com/office/powerpoint/2010/main" val="1362360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fr-FR" dirty="0" smtClean="0">
                <a:solidFill>
                  <a:srgbClr val="FF0000"/>
                </a:solidFill>
              </a:rPr>
              <a:t>Capital</a:t>
            </a:r>
            <a:r>
              <a:rPr lang="en-GB" dirty="0" smtClean="0">
                <a:solidFill>
                  <a:srgbClr val="FF0000"/>
                </a:solidFill>
              </a:rPr>
              <a:t> physique, capital financier</a:t>
            </a:r>
          </a:p>
        </p:txBody>
      </p:sp>
      <p:sp>
        <p:nvSpPr>
          <p:cNvPr id="4100" name="Rectangle 3"/>
          <p:cNvSpPr>
            <a:spLocks noGrp="1" noChangeArrowheads="1"/>
          </p:cNvSpPr>
          <p:nvPr>
            <p:ph type="body" idx="1"/>
          </p:nvPr>
        </p:nvSpPr>
        <p:spPr>
          <a:xfrm>
            <a:off x="476545" y="953725"/>
            <a:ext cx="8091488" cy="5545138"/>
          </a:xfrm>
        </p:spPr>
        <p:txBody>
          <a:bodyPr/>
          <a:lstStyle/>
          <a:p>
            <a:pPr marL="0" indent="0" algn="just" eaLnBrk="1" hangingPunct="1">
              <a:lnSpc>
                <a:spcPct val="125000"/>
              </a:lnSpc>
              <a:spcBef>
                <a:spcPct val="60000"/>
              </a:spcBef>
              <a:buNone/>
            </a:pPr>
            <a:r>
              <a:rPr lang="fr-FR" altLang="fr-FR" dirty="0" smtClean="0">
                <a:solidFill>
                  <a:schemeClr val="bg2"/>
                </a:solidFill>
              </a:rPr>
              <a:t> </a:t>
            </a:r>
          </a:p>
          <a:p>
            <a:pPr algn="just" eaLnBrk="1" hangingPunct="1">
              <a:lnSpc>
                <a:spcPct val="125000"/>
              </a:lnSpc>
              <a:spcBef>
                <a:spcPct val="60000"/>
              </a:spcBef>
            </a:pPr>
            <a:r>
              <a:rPr lang="fr-FR" altLang="fr-FR" dirty="0" smtClean="0">
                <a:solidFill>
                  <a:schemeClr val="bg2"/>
                </a:solidFill>
              </a:rPr>
              <a:t>Un capital installé peut être mesuré au coût d’acquisition, A, corrigé pour l’inflation et la dépréciation.</a:t>
            </a:r>
          </a:p>
          <a:p>
            <a:pPr algn="just" eaLnBrk="1" hangingPunct="1">
              <a:lnSpc>
                <a:spcPct val="125000"/>
              </a:lnSpc>
              <a:spcBef>
                <a:spcPct val="60000"/>
              </a:spcBef>
            </a:pPr>
            <a:r>
              <a:rPr lang="fr-FR" altLang="fr-FR" dirty="0" smtClean="0">
                <a:solidFill>
                  <a:schemeClr val="bg2"/>
                </a:solidFill>
              </a:rPr>
              <a:t>Il peut être au coût de renouvellement :  </a:t>
            </a:r>
            <a:r>
              <a:rPr lang="fr-FR" altLang="fr-FR" dirty="0" err="1" smtClean="0">
                <a:solidFill>
                  <a:schemeClr val="bg2"/>
                </a:solidFill>
              </a:rPr>
              <a:t>pK</a:t>
            </a: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Il peut être mesuré à sa valeur de marché : Q</a:t>
            </a:r>
            <a:r>
              <a:rPr lang="fr-FR" altLang="fr-FR" baseline="-25000" dirty="0" smtClean="0">
                <a:solidFill>
                  <a:schemeClr val="bg2"/>
                </a:solidFill>
              </a:rPr>
              <a:t>M</a:t>
            </a:r>
            <a:r>
              <a:rPr lang="fr-FR" altLang="fr-FR" dirty="0" smtClean="0">
                <a:solidFill>
                  <a:schemeClr val="bg2"/>
                </a:solidFill>
              </a:rPr>
              <a:t>, son cours en Bourse</a:t>
            </a:r>
          </a:p>
          <a:p>
            <a:pPr algn="just" eaLnBrk="1" hangingPunct="1">
              <a:lnSpc>
                <a:spcPct val="125000"/>
              </a:lnSpc>
              <a:spcBef>
                <a:spcPct val="60000"/>
              </a:spcBef>
            </a:pPr>
            <a:r>
              <a:rPr lang="fr-FR" altLang="fr-FR" dirty="0" smtClean="0">
                <a:solidFill>
                  <a:schemeClr val="bg2"/>
                </a:solidFill>
              </a:rPr>
              <a:t>Il peut être mesuré à sa rentabilité anticipée actualisé à un certain taux d’intérêt</a:t>
            </a:r>
          </a:p>
          <a:p>
            <a:pPr algn="just" eaLnBrk="1" hangingPunct="1">
              <a:lnSpc>
                <a:spcPct val="125000"/>
              </a:lnSpc>
              <a:spcBef>
                <a:spcPct val="60000"/>
              </a:spcBef>
            </a:pPr>
            <a:endParaRPr lang="fr-FR" altLang="fr-FR" dirty="0">
              <a:solidFill>
                <a:schemeClr val="bg2"/>
              </a:solidFill>
            </a:endParaRP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Normalement :   Q</a:t>
            </a:r>
            <a:r>
              <a:rPr lang="fr-FR" altLang="fr-FR" baseline="-25000" dirty="0" smtClean="0">
                <a:solidFill>
                  <a:schemeClr val="bg2"/>
                </a:solidFill>
              </a:rPr>
              <a:t>M</a:t>
            </a:r>
            <a:r>
              <a:rPr lang="fr-FR" altLang="fr-FR" dirty="0" smtClean="0">
                <a:solidFill>
                  <a:schemeClr val="bg2"/>
                </a:solidFill>
              </a:rPr>
              <a:t>=</a:t>
            </a:r>
            <a:r>
              <a:rPr lang="fr-FR" altLang="fr-FR" dirty="0">
                <a:solidFill>
                  <a:schemeClr val="bg2"/>
                </a:solidFill>
              </a:rPr>
              <a:t> </a:t>
            </a:r>
            <a:r>
              <a:rPr lang="fr-FR" altLang="fr-FR" dirty="0" err="1" smtClean="0">
                <a:solidFill>
                  <a:schemeClr val="bg2"/>
                </a:solidFill>
              </a:rPr>
              <a:t>Q</a:t>
            </a:r>
            <a:r>
              <a:rPr lang="fr-FR" altLang="fr-FR" baseline="-25000" dirty="0" err="1" smtClean="0">
                <a:solidFill>
                  <a:schemeClr val="bg2"/>
                </a:solidFill>
              </a:rPr>
              <a:t>a</a:t>
            </a:r>
            <a:r>
              <a:rPr lang="fr-FR" altLang="fr-FR" baseline="-25000" dirty="0" smtClean="0">
                <a:solidFill>
                  <a:schemeClr val="bg2"/>
                </a:solidFill>
              </a:rPr>
              <a:t> </a:t>
            </a:r>
            <a:r>
              <a:rPr lang="fr-FR" altLang="fr-FR" baseline="-25000" dirty="0">
                <a:solidFill>
                  <a:schemeClr val="bg2"/>
                </a:solidFill>
              </a:rPr>
              <a:t> </a:t>
            </a:r>
            <a:r>
              <a:rPr lang="fr-FR" altLang="fr-FR" dirty="0" smtClean="0">
                <a:solidFill>
                  <a:schemeClr val="bg2"/>
                </a:solidFill>
              </a:rPr>
              <a:t> , les marchés peuvent se tromper. Mais qui le sait ? </a:t>
            </a:r>
          </a:p>
          <a:p>
            <a:pPr algn="just" eaLnBrk="1" hangingPunct="1">
              <a:lnSpc>
                <a:spcPct val="125000"/>
              </a:lnSpc>
              <a:spcBef>
                <a:spcPct val="60000"/>
              </a:spcBef>
            </a:pPr>
            <a:r>
              <a:rPr lang="fr-FR" altLang="fr-FR" dirty="0" smtClean="0">
                <a:solidFill>
                  <a:schemeClr val="bg2"/>
                </a:solidFill>
              </a:rPr>
              <a:t>Le ratio q=</a:t>
            </a:r>
            <a:r>
              <a:rPr lang="fr-FR" altLang="fr-FR" dirty="0">
                <a:solidFill>
                  <a:schemeClr val="bg2"/>
                </a:solidFill>
              </a:rPr>
              <a:t> </a:t>
            </a:r>
            <a:r>
              <a:rPr lang="fr-FR" altLang="fr-FR" dirty="0" smtClean="0">
                <a:solidFill>
                  <a:schemeClr val="bg2"/>
                </a:solidFill>
              </a:rPr>
              <a:t>Q</a:t>
            </a:r>
            <a:r>
              <a:rPr lang="fr-FR" altLang="fr-FR" baseline="-25000" dirty="0" smtClean="0">
                <a:solidFill>
                  <a:schemeClr val="bg2"/>
                </a:solidFill>
              </a:rPr>
              <a:t>M</a:t>
            </a:r>
            <a:r>
              <a:rPr lang="fr-FR" altLang="fr-FR" dirty="0" smtClean="0">
                <a:solidFill>
                  <a:schemeClr val="bg2"/>
                </a:solidFill>
              </a:rPr>
              <a:t>/</a:t>
            </a:r>
            <a:r>
              <a:rPr lang="fr-FR" altLang="fr-FR" dirty="0" err="1" smtClean="0">
                <a:solidFill>
                  <a:schemeClr val="bg2"/>
                </a:solidFill>
              </a:rPr>
              <a:t>pK</a:t>
            </a:r>
            <a:r>
              <a:rPr lang="fr-FR" altLang="fr-FR" dirty="0" smtClean="0">
                <a:solidFill>
                  <a:schemeClr val="bg2"/>
                </a:solidFill>
              </a:rPr>
              <a:t> se nomme le q de Tobin. S’il est supérieur à 1, l’entreprise a fait un bon investissement ; elle a intérêt à investir ; s’il est inférieur à 1, l’entreprise a fait une erreur ; elle doit désinvestir. </a:t>
            </a: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8</a:t>
            </a:fld>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510270785"/>
              </p:ext>
            </p:extLst>
          </p:nvPr>
        </p:nvGraphicFramePr>
        <p:xfrm>
          <a:off x="881590" y="3699030"/>
          <a:ext cx="1727200" cy="685800"/>
        </p:xfrm>
        <a:graphic>
          <a:graphicData uri="http://schemas.openxmlformats.org/presentationml/2006/ole">
            <mc:AlternateContent xmlns:mc="http://schemas.openxmlformats.org/markup-compatibility/2006">
              <mc:Choice xmlns:v="urn:schemas-microsoft-com:vml" Requires="v">
                <p:oleObj spid="_x0000_s11322" name="Equation" r:id="rId4" imgW="1726920" imgH="685800" progId="Equation.DSMT4">
                  <p:embed/>
                </p:oleObj>
              </mc:Choice>
              <mc:Fallback>
                <p:oleObj name="Equation" r:id="rId4" imgW="1726920" imgH="685800" progId="Equation.DSMT4">
                  <p:embed/>
                  <p:pic>
                    <p:nvPicPr>
                      <p:cNvPr id="0" name=""/>
                      <p:cNvPicPr/>
                      <p:nvPr/>
                    </p:nvPicPr>
                    <p:blipFill>
                      <a:blip r:embed="rId5"/>
                      <a:stretch>
                        <a:fillRect/>
                      </a:stretch>
                    </p:blipFill>
                    <p:spPr>
                      <a:xfrm>
                        <a:off x="881590" y="3699030"/>
                        <a:ext cx="1727200" cy="685800"/>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4012080201"/>
              </p:ext>
            </p:extLst>
          </p:nvPr>
        </p:nvGraphicFramePr>
        <p:xfrm>
          <a:off x="4495800" y="3206750"/>
          <a:ext cx="152400" cy="254000"/>
        </p:xfrm>
        <a:graphic>
          <a:graphicData uri="http://schemas.openxmlformats.org/presentationml/2006/ole">
            <mc:AlternateContent xmlns:mc="http://schemas.openxmlformats.org/markup-compatibility/2006">
              <mc:Choice xmlns:v="urn:schemas-microsoft-com:vml" Requires="v">
                <p:oleObj spid="_x0000_s11323" name="Equation" r:id="rId6" imgW="152280" imgH="253800" progId="Equation.DSMT4">
                  <p:embed/>
                </p:oleObj>
              </mc:Choice>
              <mc:Fallback>
                <p:oleObj name="Equation" r:id="rId6" imgW="152280" imgH="253800" progId="Equation.DSMT4">
                  <p:embed/>
                  <p:pic>
                    <p:nvPicPr>
                      <p:cNvPr id="0" name=""/>
                      <p:cNvPicPr/>
                      <p:nvPr/>
                    </p:nvPicPr>
                    <p:blipFill>
                      <a:blip r:embed="rId7"/>
                      <a:stretch>
                        <a:fillRect/>
                      </a:stretch>
                    </p:blipFill>
                    <p:spPr>
                      <a:xfrm>
                        <a:off x="4495800" y="3206750"/>
                        <a:ext cx="152400" cy="254000"/>
                      </a:xfrm>
                      <a:prstGeom prst="rect">
                        <a:avLst/>
                      </a:prstGeom>
                    </p:spPr>
                  </p:pic>
                </p:oleObj>
              </mc:Fallback>
            </mc:AlternateContent>
          </a:graphicData>
        </a:graphic>
      </p:graphicFrame>
    </p:spTree>
    <p:extLst>
      <p:ext uri="{BB962C8B-B14F-4D97-AF65-F5344CB8AC3E}">
        <p14:creationId xmlns:p14="http://schemas.microsoft.com/office/powerpoint/2010/main" val="5652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476250"/>
            <a:ext cx="8229600" cy="649288"/>
          </a:xfrm>
        </p:spPr>
        <p:txBody>
          <a:bodyPr/>
          <a:lstStyle/>
          <a:p>
            <a:pPr eaLnBrk="1" hangingPunct="1">
              <a:defRPr/>
            </a:pPr>
            <a:r>
              <a:rPr lang="en-GB" dirty="0" err="1" smtClean="0">
                <a:solidFill>
                  <a:srgbClr val="FF0000"/>
                </a:solidFill>
              </a:rPr>
              <a:t>L’accumulation</a:t>
            </a:r>
            <a:r>
              <a:rPr lang="en-GB" dirty="0" smtClean="0">
                <a:solidFill>
                  <a:srgbClr val="FF0000"/>
                </a:solidFill>
              </a:rPr>
              <a:t> </a:t>
            </a:r>
            <a:r>
              <a:rPr lang="en-GB" dirty="0">
                <a:solidFill>
                  <a:srgbClr val="FF0000"/>
                </a:solidFill>
              </a:rPr>
              <a:t>du capital :</a:t>
            </a:r>
            <a:br>
              <a:rPr lang="en-GB" dirty="0">
                <a:solidFill>
                  <a:srgbClr val="FF0000"/>
                </a:solidFill>
              </a:rPr>
            </a:br>
            <a:endParaRPr lang="en-GB" dirty="0" smtClean="0">
              <a:solidFill>
                <a:srgbClr val="FF0000"/>
              </a:solidFill>
            </a:endParaRPr>
          </a:p>
        </p:txBody>
      </p:sp>
      <p:sp>
        <p:nvSpPr>
          <p:cNvPr id="4100" name="Rectangle 3"/>
          <p:cNvSpPr>
            <a:spLocks noGrp="1" noChangeArrowheads="1"/>
          </p:cNvSpPr>
          <p:nvPr>
            <p:ph type="body" idx="1"/>
          </p:nvPr>
        </p:nvSpPr>
        <p:spPr>
          <a:xfrm>
            <a:off x="476545" y="953725"/>
            <a:ext cx="8091488" cy="5545138"/>
          </a:xfrm>
        </p:spPr>
        <p:txBody>
          <a:bodyPr/>
          <a:lstStyle/>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Des ressources sont soustraites à la consommation pour être investies, soit directement (sociétés primitives), soit par l’intermédiaire du profit des entreprises,  de l’épargne des ménages  et du crédit (sociétés modernes).</a:t>
            </a:r>
          </a:p>
          <a:p>
            <a:pPr algn="just" eaLnBrk="1" hangingPunct="1">
              <a:lnSpc>
                <a:spcPct val="125000"/>
              </a:lnSpc>
              <a:spcBef>
                <a:spcPct val="60000"/>
              </a:spcBef>
            </a:pPr>
            <a:r>
              <a:rPr lang="fr-FR" altLang="fr-FR" dirty="0" smtClean="0">
                <a:solidFill>
                  <a:schemeClr val="bg2"/>
                </a:solidFill>
              </a:rPr>
              <a:t>Le chef d’entreprise investit en utilisant ses capitaux propres, des actions émises, du crédit obligataire, ou du crédit bancaire.</a:t>
            </a:r>
          </a:p>
          <a:p>
            <a:pPr algn="just" eaLnBrk="1" hangingPunct="1">
              <a:lnSpc>
                <a:spcPct val="125000"/>
              </a:lnSpc>
              <a:spcBef>
                <a:spcPct val="60000"/>
              </a:spcBef>
            </a:pPr>
            <a:r>
              <a:rPr lang="fr-FR" altLang="fr-FR" dirty="0" smtClean="0">
                <a:solidFill>
                  <a:schemeClr val="bg2"/>
                </a:solidFill>
              </a:rPr>
              <a:t>Dans une économie monétaire, l’épargne </a:t>
            </a:r>
            <a:r>
              <a:rPr lang="fr-FR" altLang="fr-FR" i="1" dirty="0" smtClean="0">
                <a:solidFill>
                  <a:schemeClr val="bg2"/>
                </a:solidFill>
              </a:rPr>
              <a:t>ex ante </a:t>
            </a:r>
            <a:r>
              <a:rPr lang="fr-FR" altLang="fr-FR" dirty="0" smtClean="0">
                <a:solidFill>
                  <a:schemeClr val="bg2"/>
                </a:solidFill>
              </a:rPr>
              <a:t>est</a:t>
            </a:r>
            <a:r>
              <a:rPr lang="fr-FR" altLang="fr-FR" i="1" dirty="0" smtClean="0">
                <a:solidFill>
                  <a:schemeClr val="bg2"/>
                </a:solidFill>
              </a:rPr>
              <a:t> </a:t>
            </a:r>
            <a:r>
              <a:rPr lang="fr-FR" altLang="fr-FR" dirty="0" smtClean="0">
                <a:solidFill>
                  <a:schemeClr val="bg2"/>
                </a:solidFill>
              </a:rPr>
              <a:t>différente de l’investissement, même si </a:t>
            </a:r>
            <a:r>
              <a:rPr lang="fr-FR" altLang="fr-FR" i="1" dirty="0" smtClean="0">
                <a:solidFill>
                  <a:schemeClr val="bg2"/>
                </a:solidFill>
              </a:rPr>
              <a:t>ex post </a:t>
            </a:r>
            <a:r>
              <a:rPr lang="fr-FR" altLang="fr-FR" dirty="0" smtClean="0">
                <a:solidFill>
                  <a:schemeClr val="bg2"/>
                </a:solidFill>
              </a:rPr>
              <a:t>ces grandeurs sont égales</a:t>
            </a:r>
            <a:r>
              <a:rPr lang="fr-FR" altLang="fr-FR" dirty="0">
                <a:solidFill>
                  <a:schemeClr val="bg2"/>
                </a:solidFill>
              </a:rPr>
              <a:t>. </a:t>
            </a:r>
            <a:endParaRPr lang="fr-FR" altLang="fr-FR" dirty="0" smtClean="0">
              <a:solidFill>
                <a:schemeClr val="bg2"/>
              </a:solidFill>
            </a:endParaRPr>
          </a:p>
          <a:p>
            <a:pPr algn="just" eaLnBrk="1" hangingPunct="1">
              <a:lnSpc>
                <a:spcPct val="125000"/>
              </a:lnSpc>
              <a:spcBef>
                <a:spcPct val="60000"/>
              </a:spcBef>
            </a:pPr>
            <a:r>
              <a:rPr lang="fr-FR" altLang="fr-FR" dirty="0" smtClean="0">
                <a:solidFill>
                  <a:schemeClr val="bg2"/>
                </a:solidFill>
              </a:rPr>
              <a:t>Soit </a:t>
            </a:r>
            <a:r>
              <a:rPr lang="fr-FR" altLang="fr-FR" dirty="0">
                <a:solidFill>
                  <a:schemeClr val="bg2"/>
                </a:solidFill>
                <a:latin typeface="Symbol" panose="05050102010706020507" pitchFamily="18" charset="2"/>
              </a:rPr>
              <a:t>a</a:t>
            </a:r>
            <a:r>
              <a:rPr lang="fr-FR" altLang="fr-FR" dirty="0">
                <a:solidFill>
                  <a:schemeClr val="bg2"/>
                </a:solidFill>
              </a:rPr>
              <a:t> la part du </a:t>
            </a:r>
            <a:r>
              <a:rPr lang="fr-FR" altLang="fr-FR" dirty="0" smtClean="0">
                <a:solidFill>
                  <a:schemeClr val="bg2"/>
                </a:solidFill>
              </a:rPr>
              <a:t>profit, </a:t>
            </a:r>
            <a:r>
              <a:rPr lang="fr-FR" altLang="fr-FR" dirty="0">
                <a:solidFill>
                  <a:schemeClr val="bg2"/>
                </a:solidFill>
              </a:rPr>
              <a:t>s l’épargne des </a:t>
            </a:r>
            <a:r>
              <a:rPr lang="fr-FR" altLang="fr-FR" dirty="0" smtClean="0">
                <a:solidFill>
                  <a:schemeClr val="bg2"/>
                </a:solidFill>
              </a:rPr>
              <a:t>salariés : </a:t>
            </a:r>
          </a:p>
          <a:p>
            <a:pPr algn="just" eaLnBrk="1" hangingPunct="1">
              <a:lnSpc>
                <a:spcPct val="125000"/>
              </a:lnSpc>
              <a:spcBef>
                <a:spcPct val="60000"/>
              </a:spcBef>
            </a:pPr>
            <a:r>
              <a:rPr lang="fr-FR" altLang="fr-FR" dirty="0" smtClean="0">
                <a:solidFill>
                  <a:schemeClr val="bg2"/>
                </a:solidFill>
              </a:rPr>
              <a:t>Y= I + (1-s) (1-</a:t>
            </a:r>
            <a:r>
              <a:rPr lang="fr-FR" altLang="fr-FR" dirty="0" smtClean="0">
                <a:solidFill>
                  <a:schemeClr val="bg2"/>
                </a:solidFill>
                <a:latin typeface="Symbol" panose="05050102010706020507" pitchFamily="18" charset="2"/>
              </a:rPr>
              <a:t>a</a:t>
            </a:r>
            <a:r>
              <a:rPr lang="fr-FR" altLang="fr-FR" dirty="0" smtClean="0">
                <a:solidFill>
                  <a:schemeClr val="bg2"/>
                </a:solidFill>
              </a:rPr>
              <a:t>) Y     ou     I=</a:t>
            </a:r>
            <a:r>
              <a:rPr lang="es-ES" altLang="fr-FR" dirty="0" smtClean="0">
                <a:solidFill>
                  <a:schemeClr val="bg2"/>
                </a:solidFill>
              </a:rPr>
              <a:t>  </a:t>
            </a:r>
            <a:r>
              <a:rPr lang="es-ES" altLang="fr-FR" dirty="0" smtClean="0">
                <a:solidFill>
                  <a:schemeClr val="bg2"/>
                </a:solidFill>
                <a:latin typeface="Symbol" panose="05050102010706020507" pitchFamily="18" charset="2"/>
              </a:rPr>
              <a:t>a</a:t>
            </a:r>
            <a:r>
              <a:rPr lang="es-ES" altLang="fr-FR" dirty="0" smtClean="0">
                <a:solidFill>
                  <a:schemeClr val="bg2"/>
                </a:solidFill>
              </a:rPr>
              <a:t> </a:t>
            </a:r>
            <a:r>
              <a:rPr lang="es-ES" altLang="fr-FR" dirty="0" err="1" smtClean="0">
                <a:solidFill>
                  <a:schemeClr val="bg2"/>
                </a:solidFill>
              </a:rPr>
              <a:t>Y+s</a:t>
            </a:r>
            <a:r>
              <a:rPr lang="es-ES" altLang="fr-FR" dirty="0" smtClean="0">
                <a:solidFill>
                  <a:schemeClr val="bg2"/>
                </a:solidFill>
              </a:rPr>
              <a:t> (1-</a:t>
            </a:r>
            <a:r>
              <a:rPr lang="es-ES" altLang="fr-FR" dirty="0" smtClean="0">
                <a:solidFill>
                  <a:schemeClr val="bg2"/>
                </a:solidFill>
                <a:latin typeface="Symbol" panose="05050102010706020507" pitchFamily="18" charset="2"/>
              </a:rPr>
              <a:t>a</a:t>
            </a:r>
            <a:r>
              <a:rPr lang="es-ES" altLang="fr-FR" dirty="0" smtClean="0">
                <a:solidFill>
                  <a:schemeClr val="bg2"/>
                </a:solidFill>
              </a:rPr>
              <a:t>)Y    </a:t>
            </a:r>
            <a:r>
              <a:rPr lang="es-ES" altLang="fr-FR" dirty="0" err="1" smtClean="0">
                <a:solidFill>
                  <a:schemeClr val="bg2"/>
                </a:solidFill>
              </a:rPr>
              <a:t>ou</a:t>
            </a:r>
            <a:r>
              <a:rPr lang="es-ES" altLang="fr-FR" dirty="0" smtClean="0">
                <a:solidFill>
                  <a:schemeClr val="bg2"/>
                </a:solidFill>
              </a:rPr>
              <a:t>    Y=I/(</a:t>
            </a:r>
            <a:r>
              <a:rPr lang="es-ES" altLang="fr-FR" dirty="0" err="1" smtClean="0">
                <a:solidFill>
                  <a:schemeClr val="bg2"/>
                </a:solidFill>
                <a:latin typeface="Symbol" panose="05050102010706020507" pitchFamily="18" charset="2"/>
              </a:rPr>
              <a:t>a</a:t>
            </a:r>
            <a:r>
              <a:rPr lang="es-ES" altLang="fr-FR" dirty="0" err="1" smtClean="0">
                <a:solidFill>
                  <a:schemeClr val="bg2"/>
                </a:solidFill>
              </a:rPr>
              <a:t>+s</a:t>
            </a:r>
            <a:r>
              <a:rPr lang="es-ES" altLang="fr-FR" dirty="0" smtClean="0">
                <a:solidFill>
                  <a:schemeClr val="bg2"/>
                </a:solidFill>
              </a:rPr>
              <a:t>(1-</a:t>
            </a:r>
            <a:r>
              <a:rPr lang="es-ES" altLang="fr-FR" dirty="0" smtClean="0">
                <a:solidFill>
                  <a:schemeClr val="bg2"/>
                </a:solidFill>
                <a:latin typeface="Symbol" panose="05050102010706020507" pitchFamily="18" charset="2"/>
              </a:rPr>
              <a:t>a</a:t>
            </a:r>
            <a:r>
              <a:rPr lang="es-ES" altLang="fr-FR" dirty="0" smtClean="0">
                <a:solidFill>
                  <a:schemeClr val="bg2"/>
                </a:solidFill>
              </a:rPr>
              <a:t>))</a:t>
            </a:r>
          </a:p>
          <a:p>
            <a:pPr algn="just" eaLnBrk="1" hangingPunct="1">
              <a:lnSpc>
                <a:spcPct val="125000"/>
              </a:lnSpc>
              <a:spcBef>
                <a:spcPct val="60000"/>
              </a:spcBef>
            </a:pPr>
            <a:r>
              <a:rPr lang="fr-FR" altLang="fr-FR" dirty="0" smtClean="0">
                <a:solidFill>
                  <a:schemeClr val="bg2"/>
                </a:solidFill>
              </a:rPr>
              <a:t>Les fluctuations de l’investissement se traduisent par des fluctuations de la production,</a:t>
            </a:r>
          </a:p>
          <a:p>
            <a:pPr algn="just" eaLnBrk="1" hangingPunct="1">
              <a:lnSpc>
                <a:spcPct val="125000"/>
              </a:lnSpc>
              <a:spcBef>
                <a:spcPct val="60000"/>
              </a:spcBef>
            </a:pPr>
            <a:endParaRPr lang="fr-FR" altLang="fr-FR" dirty="0" smtClean="0">
              <a:solidFill>
                <a:schemeClr val="bg2"/>
              </a:solidFill>
            </a:endParaRPr>
          </a:p>
          <a:p>
            <a:pPr algn="just" eaLnBrk="1" hangingPunct="1">
              <a:lnSpc>
                <a:spcPct val="125000"/>
              </a:lnSpc>
              <a:spcBef>
                <a:spcPct val="60000"/>
              </a:spcBef>
            </a:pPr>
            <a:endParaRPr lang="fr-FR" altLang="fr-FR" dirty="0" smtClean="0">
              <a:solidFill>
                <a:schemeClr val="bg2"/>
              </a:solidFill>
            </a:endParaRPr>
          </a:p>
        </p:txBody>
      </p:sp>
      <p:sp>
        <p:nvSpPr>
          <p:cNvPr id="3" name="Espace réservé du numéro de diapositive 2"/>
          <p:cNvSpPr>
            <a:spLocks noGrp="1"/>
          </p:cNvSpPr>
          <p:nvPr>
            <p:ph type="sldNum" sz="quarter" idx="11"/>
          </p:nvPr>
        </p:nvSpPr>
        <p:spPr/>
        <p:txBody>
          <a:bodyPr/>
          <a:lstStyle/>
          <a:p>
            <a:pPr>
              <a:defRPr/>
            </a:pPr>
            <a:fld id="{FE32DC6F-B41D-4D2F-A89B-DAF26599BFB9}" type="slidenum">
              <a:rPr lang="fr-FR" smtClean="0"/>
              <a:pPr>
                <a:defRPr/>
              </a:pPr>
              <a:t>9</a:t>
            </a:fld>
            <a:endParaRPr lang="fr-FR" dirty="0"/>
          </a:p>
        </p:txBody>
      </p:sp>
    </p:spTree>
    <p:extLst>
      <p:ext uri="{BB962C8B-B14F-4D97-AF65-F5344CB8AC3E}">
        <p14:creationId xmlns:p14="http://schemas.microsoft.com/office/powerpoint/2010/main" val="260051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1"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21110</TotalTime>
  <Words>5976</Words>
  <Application>Microsoft Office PowerPoint</Application>
  <PresentationFormat>Affichage à l'écran (4:3)</PresentationFormat>
  <Paragraphs>483</Paragraphs>
  <Slides>49</Slides>
  <Notes>49</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2</vt:i4>
      </vt:variant>
      <vt:variant>
        <vt:lpstr>Titres des diapositives</vt:lpstr>
      </vt:variant>
      <vt:variant>
        <vt:i4>49</vt:i4>
      </vt:variant>
    </vt:vector>
  </HeadingPairs>
  <TitlesOfParts>
    <vt:vector size="60" baseType="lpstr">
      <vt:lpstr>Arial</vt:lpstr>
      <vt:lpstr>Arial Black</vt:lpstr>
      <vt:lpstr>Calibri</vt:lpstr>
      <vt:lpstr>Myriad Pro Light</vt:lpstr>
      <vt:lpstr>Symbol</vt:lpstr>
      <vt:lpstr>Times</vt:lpstr>
      <vt:lpstr>Times New Roman</vt:lpstr>
      <vt:lpstr>Wingdings</vt:lpstr>
      <vt:lpstr>Pixel</vt:lpstr>
      <vt:lpstr>Equation</vt:lpstr>
      <vt:lpstr>Document</vt:lpstr>
      <vt:lpstr>                                     Le capital  </vt:lpstr>
      <vt:lpstr>Le Capital </vt:lpstr>
      <vt:lpstr>Le Capital </vt:lpstr>
      <vt:lpstr>Le Capital </vt:lpstr>
      <vt:lpstr>Capital physique, capital financier</vt:lpstr>
      <vt:lpstr>Capital physique, capital financier</vt:lpstr>
      <vt:lpstr>Capital physique, capital financier</vt:lpstr>
      <vt:lpstr>Capital physique, capital financier</vt:lpstr>
      <vt:lpstr>L’accumulation du capital : </vt:lpstr>
      <vt:lpstr>L’accumulation du capital</vt:lpstr>
      <vt:lpstr>L’accumulation du capital</vt:lpstr>
      <vt:lpstr>L’accumulation du capital</vt:lpstr>
      <vt:lpstr>La théorie pure du capital</vt:lpstr>
      <vt:lpstr>Capital et production.</vt:lpstr>
      <vt:lpstr>Capital et production.</vt:lpstr>
      <vt:lpstr>Capital et production.</vt:lpstr>
      <vt:lpstr>Capital et production.</vt:lpstr>
      <vt:lpstr>L’investissement</vt:lpstr>
      <vt:lpstr>Présentation PowerPoint</vt:lpstr>
      <vt:lpstr>La rentabilité du capital </vt:lpstr>
      <vt:lpstr>La rentabilité du capital </vt:lpstr>
      <vt:lpstr>Présentation PowerPoint</vt:lpstr>
      <vt:lpstr>La rentabilité du capital </vt:lpstr>
      <vt:lpstr>La rentabilité du capital </vt:lpstr>
      <vt:lpstr>Le CAC 40</vt:lpstr>
      <vt:lpstr>Présentation PowerPoint</vt:lpstr>
      <vt:lpstr>Part des profits dans la valeur ajoutée et taux d’investissement</vt:lpstr>
      <vt:lpstr>Part des cotisations employeurs et des profits nets distribués dans la valeur ajoutée</vt:lpstr>
      <vt:lpstr>Part de l’investissement  dans la valeur ajoutée </vt:lpstr>
      <vt:lpstr>Le stock de capital</vt:lpstr>
      <vt:lpstr>Le compte de patrimoine de l’économie française.</vt:lpstr>
      <vt:lpstr>Le capitalisme</vt:lpstr>
      <vt:lpstr>Le capitalisme</vt:lpstr>
      <vt:lpstr>Le capitalisme</vt:lpstr>
      <vt:lpstr>Le capitalisme</vt:lpstr>
      <vt:lpstr>Faut-il taxer les revenus du capital ? Faut-il taxer le capital ? </vt:lpstr>
      <vt:lpstr>Présentation PowerPoint</vt:lpstr>
      <vt:lpstr>La taxation du capital en France </vt:lpstr>
      <vt:lpstr>Présentation PowerPoint</vt:lpstr>
      <vt:lpstr>Présentation PowerPoint</vt:lpstr>
      <vt:lpstr>Présentation PowerPoint</vt:lpstr>
      <vt:lpstr>Présentation PowerPoint</vt:lpstr>
      <vt:lpstr>Faut-il généraliser la notion de capital ? </vt:lpstr>
      <vt:lpstr>Faut-il généraliser la notion de capital ? </vt:lpstr>
      <vt:lpstr>Faut-il généraliser la notion de capital ? </vt:lpstr>
      <vt:lpstr>Faut-il généraliser la notion de capital ? </vt:lpstr>
      <vt:lpstr>Faut-il généraliser la notion de capital ? </vt:lpstr>
      <vt:lpstr>Faut-il généraliser la notion de capital ? </vt:lpstr>
      <vt:lpstr>Faut-il généraliser la notion de capital ? </vt:lpstr>
    </vt:vector>
  </TitlesOfParts>
  <Company>ofce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Catherine Mathieu</dc:creator>
  <cp:lastModifiedBy>Robert Jean-Louis</cp:lastModifiedBy>
  <cp:revision>1423</cp:revision>
  <cp:lastPrinted>2016-05-26T13:37:03Z</cp:lastPrinted>
  <dcterms:created xsi:type="dcterms:W3CDTF">2003-10-20T12:03:33Z</dcterms:created>
  <dcterms:modified xsi:type="dcterms:W3CDTF">2016-06-09T16:19:52Z</dcterms:modified>
</cp:coreProperties>
</file>