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charts/chart2.xml" ContentType="application/vnd.openxmlformats-officedocument.drawingml.chart+xml"/>
  <Override PartName="/ppt/notesSlides/notesSlide62.xml" ContentType="application/vnd.openxmlformats-officedocument.presentationml.notesSlide+xml"/>
  <Override PartName="/ppt/charts/chart3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74"/>
  </p:notesMasterIdLst>
  <p:handoutMasterIdLst>
    <p:handoutMasterId r:id="rId75"/>
  </p:handoutMasterIdLst>
  <p:sldIdLst>
    <p:sldId id="280" r:id="rId2"/>
    <p:sldId id="261" r:id="rId3"/>
    <p:sldId id="320" r:id="rId4"/>
    <p:sldId id="271" r:id="rId5"/>
    <p:sldId id="333" r:id="rId6"/>
    <p:sldId id="386" r:id="rId7"/>
    <p:sldId id="322" r:id="rId8"/>
    <p:sldId id="291" r:id="rId9"/>
    <p:sldId id="295" r:id="rId10"/>
    <p:sldId id="296" r:id="rId11"/>
    <p:sldId id="297" r:id="rId12"/>
    <p:sldId id="330" r:id="rId13"/>
    <p:sldId id="328" r:id="rId14"/>
    <p:sldId id="323" r:id="rId15"/>
    <p:sldId id="329" r:id="rId16"/>
    <p:sldId id="331" r:id="rId17"/>
    <p:sldId id="281" r:id="rId18"/>
    <p:sldId id="282" r:id="rId19"/>
    <p:sldId id="262" r:id="rId20"/>
    <p:sldId id="340" r:id="rId21"/>
    <p:sldId id="324" r:id="rId22"/>
    <p:sldId id="343" r:id="rId23"/>
    <p:sldId id="342" r:id="rId24"/>
    <p:sldId id="336" r:id="rId25"/>
    <p:sldId id="335" r:id="rId26"/>
    <p:sldId id="341" r:id="rId27"/>
    <p:sldId id="352" r:id="rId28"/>
    <p:sldId id="351" r:id="rId29"/>
    <p:sldId id="347" r:id="rId30"/>
    <p:sldId id="349" r:id="rId31"/>
    <p:sldId id="354" r:id="rId32"/>
    <p:sldId id="357" r:id="rId33"/>
    <p:sldId id="356" r:id="rId34"/>
    <p:sldId id="355" r:id="rId35"/>
    <p:sldId id="353" r:id="rId36"/>
    <p:sldId id="263" r:id="rId37"/>
    <p:sldId id="326" r:id="rId38"/>
    <p:sldId id="272" r:id="rId39"/>
    <p:sldId id="383" r:id="rId40"/>
    <p:sldId id="384" r:id="rId41"/>
    <p:sldId id="377" r:id="rId42"/>
    <p:sldId id="378" r:id="rId43"/>
    <p:sldId id="372" r:id="rId44"/>
    <p:sldId id="290" r:id="rId45"/>
    <p:sldId id="379" r:id="rId46"/>
    <p:sldId id="370" r:id="rId47"/>
    <p:sldId id="361" r:id="rId48"/>
    <p:sldId id="358" r:id="rId49"/>
    <p:sldId id="380" r:id="rId50"/>
    <p:sldId id="381" r:id="rId51"/>
    <p:sldId id="382" r:id="rId52"/>
    <p:sldId id="362" r:id="rId53"/>
    <p:sldId id="369" r:id="rId54"/>
    <p:sldId id="363" r:id="rId55"/>
    <p:sldId id="364" r:id="rId56"/>
    <p:sldId id="365" r:id="rId57"/>
    <p:sldId id="366" r:id="rId58"/>
    <p:sldId id="367" r:id="rId59"/>
    <p:sldId id="360" r:id="rId60"/>
    <p:sldId id="359" r:id="rId61"/>
    <p:sldId id="317" r:id="rId62"/>
    <p:sldId id="308" r:id="rId63"/>
    <p:sldId id="306" r:id="rId64"/>
    <p:sldId id="305" r:id="rId65"/>
    <p:sldId id="368" r:id="rId66"/>
    <p:sldId id="387" r:id="rId67"/>
    <p:sldId id="289" r:id="rId68"/>
    <p:sldId id="315" r:id="rId69"/>
    <p:sldId id="316" r:id="rId70"/>
    <p:sldId id="376" r:id="rId71"/>
    <p:sldId id="258" r:id="rId72"/>
    <p:sldId id="259" r:id="rId73"/>
  </p:sldIdLst>
  <p:sldSz cx="9144000" cy="6858000" type="screen4x3"/>
  <p:notesSz cx="6794500" cy="9906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61" autoAdjust="0"/>
    <p:restoredTop sz="86359" autoAdjust="0"/>
  </p:normalViewPr>
  <p:slideViewPr>
    <p:cSldViewPr snapToGrid="0">
      <p:cViewPr varScale="1">
        <p:scale>
          <a:sx n="74" d="100"/>
          <a:sy n="74" d="100"/>
        </p:scale>
        <p:origin x="-426" y="-84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THESE%20ACTIVE\REDACTION\Partie%20I\Stat%20Chine%20101215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ine\Desktop\Stat%20shanghai%20municipalit&#233;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arine\Desktop\Stat%20shanghai%20municipalit&#233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632477700036978E-2"/>
          <c:y val="5.4224088641045512E-2"/>
          <c:w val="0.91551362857854068"/>
          <c:h val="0.55631270049577142"/>
        </c:manualLayout>
      </c:layout>
      <c:lineChart>
        <c:grouping val="standard"/>
        <c:varyColors val="0"/>
        <c:ser>
          <c:idx val="3"/>
          <c:order val="0"/>
          <c:tx>
            <c:strRef>
              <c:f>Population!$G$2</c:f>
              <c:strCache>
                <c:ptCount val="1"/>
                <c:pt idx="0">
                  <c:v>Taux d'urbanisation</c:v>
                </c:pt>
              </c:strCache>
            </c:strRef>
          </c:tx>
          <c:spPr>
            <a:ln w="50800">
              <a:solidFill>
                <a:srgbClr val="FFFF00"/>
              </a:solidFill>
            </a:ln>
          </c:spPr>
          <c:marker>
            <c:symbol val="diamond"/>
            <c:size val="5"/>
            <c:spPr>
              <a:solidFill>
                <a:srgbClr val="FFFF00"/>
              </a:solidFill>
            </c:spPr>
          </c:marker>
          <c:cat>
            <c:numRef>
              <c:f>Population!$B$3:$B$65</c:f>
              <c:numCache>
                <c:formatCode>General</c:formatCode>
                <c:ptCount val="63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  <c:pt idx="62">
                  <c:v>2011</c:v>
                </c:pt>
              </c:numCache>
            </c:numRef>
          </c:cat>
          <c:val>
            <c:numRef>
              <c:f>Population!$G$3:$G$65</c:f>
              <c:numCache>
                <c:formatCode>0.00</c:formatCode>
                <c:ptCount val="63"/>
                <c:pt idx="0">
                  <c:v>10.639999999999999</c:v>
                </c:pt>
                <c:pt idx="1">
                  <c:v>11.18</c:v>
                </c:pt>
                <c:pt idx="2">
                  <c:v>11.78</c:v>
                </c:pt>
                <c:pt idx="3">
                  <c:v>12.46</c:v>
                </c:pt>
                <c:pt idx="4">
                  <c:v>13.26</c:v>
                </c:pt>
                <c:pt idx="5">
                  <c:v>#N/A</c:v>
                </c:pt>
                <c:pt idx="6">
                  <c:v>13.48</c:v>
                </c:pt>
                <c:pt idx="7">
                  <c:v>#N/A</c:v>
                </c:pt>
                <c:pt idx="8">
                  <c:v>15.39</c:v>
                </c:pt>
                <c:pt idx="9">
                  <c:v>18.25</c:v>
                </c:pt>
                <c:pt idx="10">
                  <c:v>18.41</c:v>
                </c:pt>
                <c:pt idx="11">
                  <c:v>19.75</c:v>
                </c:pt>
                <c:pt idx="12">
                  <c:v>19.29</c:v>
                </c:pt>
                <c:pt idx="13">
                  <c:v>17.329999999999988</c:v>
                </c:pt>
                <c:pt idx="14">
                  <c:v>16.84</c:v>
                </c:pt>
                <c:pt idx="15">
                  <c:v>18.37</c:v>
                </c:pt>
                <c:pt idx="16">
                  <c:v>17.979999999999986</c:v>
                </c:pt>
                <c:pt idx="17">
                  <c:v>17.86</c:v>
                </c:pt>
                <c:pt idx="18">
                  <c:v>17.739999999999988</c:v>
                </c:pt>
                <c:pt idx="19">
                  <c:v>17.62</c:v>
                </c:pt>
                <c:pt idx="20">
                  <c:v>17.5</c:v>
                </c:pt>
                <c:pt idx="21">
                  <c:v>17.38</c:v>
                </c:pt>
                <c:pt idx="22">
                  <c:v>17.260000000000002</c:v>
                </c:pt>
                <c:pt idx="23">
                  <c:v>17.130000000000031</c:v>
                </c:pt>
                <c:pt idx="24">
                  <c:v>17.2</c:v>
                </c:pt>
                <c:pt idx="25">
                  <c:v>17.16</c:v>
                </c:pt>
                <c:pt idx="26">
                  <c:v>17.34</c:v>
                </c:pt>
                <c:pt idx="27">
                  <c:v>17.439999999999987</c:v>
                </c:pt>
                <c:pt idx="28">
                  <c:v>17.55</c:v>
                </c:pt>
                <c:pt idx="29">
                  <c:v>17.920000000000002</c:v>
                </c:pt>
                <c:pt idx="30">
                  <c:v>18.959999999999987</c:v>
                </c:pt>
                <c:pt idx="31">
                  <c:v>19.39</c:v>
                </c:pt>
                <c:pt idx="32">
                  <c:v>20.16</c:v>
                </c:pt>
                <c:pt idx="33">
                  <c:v>21.130000000000031</c:v>
                </c:pt>
                <c:pt idx="34">
                  <c:v>21.62</c:v>
                </c:pt>
                <c:pt idx="35">
                  <c:v>23.01</c:v>
                </c:pt>
                <c:pt idx="36">
                  <c:v>23.71</c:v>
                </c:pt>
                <c:pt idx="37">
                  <c:v>24.52</c:v>
                </c:pt>
                <c:pt idx="38">
                  <c:v>25.32</c:v>
                </c:pt>
                <c:pt idx="39">
                  <c:v>25.810000000000031</c:v>
                </c:pt>
                <c:pt idx="40">
                  <c:v>26.21</c:v>
                </c:pt>
                <c:pt idx="41">
                  <c:v>26.41</c:v>
                </c:pt>
                <c:pt idx="42">
                  <c:v>26.37</c:v>
                </c:pt>
                <c:pt idx="43">
                  <c:v>27.630000000000031</c:v>
                </c:pt>
                <c:pt idx="44">
                  <c:v>28.14</c:v>
                </c:pt>
                <c:pt idx="45">
                  <c:v>28.62</c:v>
                </c:pt>
                <c:pt idx="46">
                  <c:v>29.04</c:v>
                </c:pt>
                <c:pt idx="47">
                  <c:v>29.37</c:v>
                </c:pt>
                <c:pt idx="48">
                  <c:v>29.919999999999987</c:v>
                </c:pt>
                <c:pt idx="49">
                  <c:v>30.4</c:v>
                </c:pt>
                <c:pt idx="50">
                  <c:v>30.89</c:v>
                </c:pt>
                <c:pt idx="51">
                  <c:v>36.220000000000013</c:v>
                </c:pt>
                <c:pt idx="52">
                  <c:v>37.660000000000011</c:v>
                </c:pt>
                <c:pt idx="53">
                  <c:v>39.090000000000003</c:v>
                </c:pt>
                <c:pt idx="54">
                  <c:v>40.53</c:v>
                </c:pt>
                <c:pt idx="55">
                  <c:v>41.760000000000012</c:v>
                </c:pt>
                <c:pt idx="56">
                  <c:v>42.99</c:v>
                </c:pt>
                <c:pt idx="57">
                  <c:v>43.9</c:v>
                </c:pt>
                <c:pt idx="58">
                  <c:v>44.94</c:v>
                </c:pt>
                <c:pt idx="59">
                  <c:v>45.68</c:v>
                </c:pt>
                <c:pt idx="60">
                  <c:v>46.59</c:v>
                </c:pt>
                <c:pt idx="61">
                  <c:v>49.7</c:v>
                </c:pt>
                <c:pt idx="62">
                  <c:v>51.3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B11-477F-ABA2-43A6C04F63A3}"/>
            </c:ext>
          </c:extLst>
        </c:ser>
        <c:ser>
          <c:idx val="4"/>
          <c:order val="1"/>
          <c:tx>
            <c:strRef>
              <c:f>Population!$H$2</c:f>
              <c:strCache>
                <c:ptCount val="1"/>
                <c:pt idx="0">
                  <c:v>Taux d'emploi dans le secteur primaire</c:v>
                </c:pt>
              </c:strCache>
            </c:strRef>
          </c:tx>
          <c:spPr>
            <a:ln w="50800">
              <a:solidFill>
                <a:srgbClr val="00B050"/>
              </a:solidFill>
            </a:ln>
          </c:spPr>
          <c:marker>
            <c:symbol val="none"/>
          </c:marker>
          <c:cat>
            <c:numRef>
              <c:f>Population!$B$3:$B$64</c:f>
              <c:numCache>
                <c:formatCode>General</c:formatCode>
                <c:ptCount val="62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</c:numCache>
            </c:numRef>
          </c:cat>
          <c:val>
            <c:numRef>
              <c:f>Population!$H$3:$H$64</c:f>
              <c:numCache>
                <c:formatCode>General</c:formatCode>
                <c:ptCount val="62"/>
                <c:pt idx="3">
                  <c:v>83.5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81.2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82.1</c:v>
                </c:pt>
                <c:pt idx="14">
                  <c:v>#N/A</c:v>
                </c:pt>
                <c:pt idx="15">
                  <c:v>#N/A</c:v>
                </c:pt>
                <c:pt idx="16">
                  <c:v>81.599999999999994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80.8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77.2</c:v>
                </c:pt>
                <c:pt idx="27">
                  <c:v>#N/A</c:v>
                </c:pt>
                <c:pt idx="28">
                  <c:v>#N/A</c:v>
                </c:pt>
                <c:pt idx="29">
                  <c:v>70.5</c:v>
                </c:pt>
                <c:pt idx="30">
                  <c:v>69.8</c:v>
                </c:pt>
                <c:pt idx="31">
                  <c:v>68.7</c:v>
                </c:pt>
                <c:pt idx="32">
                  <c:v>68.099999999999994</c:v>
                </c:pt>
                <c:pt idx="33">
                  <c:v>68.099999999999994</c:v>
                </c:pt>
                <c:pt idx="34">
                  <c:v>67.099999999999994</c:v>
                </c:pt>
                <c:pt idx="35">
                  <c:v>64</c:v>
                </c:pt>
                <c:pt idx="36">
                  <c:v>62.4</c:v>
                </c:pt>
                <c:pt idx="37">
                  <c:v>60.9</c:v>
                </c:pt>
                <c:pt idx="38">
                  <c:v>60</c:v>
                </c:pt>
                <c:pt idx="39">
                  <c:v>59.3</c:v>
                </c:pt>
                <c:pt idx="40">
                  <c:v>60.1</c:v>
                </c:pt>
                <c:pt idx="41">
                  <c:v>60.1</c:v>
                </c:pt>
                <c:pt idx="42">
                  <c:v>59.7</c:v>
                </c:pt>
                <c:pt idx="43">
                  <c:v>58.5</c:v>
                </c:pt>
                <c:pt idx="44">
                  <c:v>56.4</c:v>
                </c:pt>
                <c:pt idx="45">
                  <c:v>54.3</c:v>
                </c:pt>
                <c:pt idx="46">
                  <c:v>52.2</c:v>
                </c:pt>
                <c:pt idx="47">
                  <c:v>50.5</c:v>
                </c:pt>
                <c:pt idx="48">
                  <c:v>49.9</c:v>
                </c:pt>
                <c:pt idx="49">
                  <c:v>49.8</c:v>
                </c:pt>
                <c:pt idx="50">
                  <c:v>50.1</c:v>
                </c:pt>
                <c:pt idx="51">
                  <c:v>50</c:v>
                </c:pt>
                <c:pt idx="52">
                  <c:v>50</c:v>
                </c:pt>
                <c:pt idx="53">
                  <c:v>50</c:v>
                </c:pt>
                <c:pt idx="54">
                  <c:v>49.1</c:v>
                </c:pt>
                <c:pt idx="55">
                  <c:v>46.9</c:v>
                </c:pt>
                <c:pt idx="56">
                  <c:v>44.8</c:v>
                </c:pt>
                <c:pt idx="57">
                  <c:v>42.6</c:v>
                </c:pt>
                <c:pt idx="58">
                  <c:v>40.800000000000004</c:v>
                </c:pt>
                <c:pt idx="59">
                  <c:v>39.6</c:v>
                </c:pt>
                <c:pt idx="60">
                  <c:v>38.1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8B11-477F-ABA2-43A6C04F63A3}"/>
            </c:ext>
          </c:extLst>
        </c:ser>
        <c:ser>
          <c:idx val="5"/>
          <c:order val="2"/>
          <c:tx>
            <c:strRef>
              <c:f>Population!$I$2</c:f>
              <c:strCache>
                <c:ptCount val="1"/>
                <c:pt idx="0">
                  <c:v>Taux d'emploi dans le secteur secondaire</c:v>
                </c:pt>
              </c:strCache>
            </c:strRef>
          </c:tx>
          <c:spPr>
            <a:ln w="50800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Population!$B$3:$B$64</c:f>
              <c:numCache>
                <c:formatCode>General</c:formatCode>
                <c:ptCount val="62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</c:numCache>
            </c:numRef>
          </c:cat>
          <c:val>
            <c:numRef>
              <c:f>Population!$I$3:$I$64</c:f>
              <c:numCache>
                <c:formatCode>General</c:formatCode>
                <c:ptCount val="62"/>
                <c:pt idx="3">
                  <c:v>7.4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9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8</c:v>
                </c:pt>
                <c:pt idx="14">
                  <c:v>#N/A</c:v>
                </c:pt>
                <c:pt idx="15">
                  <c:v>#N/A</c:v>
                </c:pt>
                <c:pt idx="16">
                  <c:v>8.4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10.200000000000001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13.5</c:v>
                </c:pt>
                <c:pt idx="27">
                  <c:v>#N/A</c:v>
                </c:pt>
                <c:pt idx="28">
                  <c:v>#N/A</c:v>
                </c:pt>
                <c:pt idx="29">
                  <c:v>17.3</c:v>
                </c:pt>
                <c:pt idx="30">
                  <c:v>17.600000000000001</c:v>
                </c:pt>
                <c:pt idx="31">
                  <c:v>18.2</c:v>
                </c:pt>
                <c:pt idx="32">
                  <c:v>18.3</c:v>
                </c:pt>
                <c:pt idx="33">
                  <c:v>18.399999999999999</c:v>
                </c:pt>
                <c:pt idx="34">
                  <c:v>18.7</c:v>
                </c:pt>
                <c:pt idx="35">
                  <c:v>19.899999999999999</c:v>
                </c:pt>
                <c:pt idx="36">
                  <c:v>20.8</c:v>
                </c:pt>
                <c:pt idx="37">
                  <c:v>21.9</c:v>
                </c:pt>
                <c:pt idx="38">
                  <c:v>22.2</c:v>
                </c:pt>
                <c:pt idx="39">
                  <c:v>22.4</c:v>
                </c:pt>
                <c:pt idx="40">
                  <c:v>21.6</c:v>
                </c:pt>
                <c:pt idx="41">
                  <c:v>21.4</c:v>
                </c:pt>
                <c:pt idx="42">
                  <c:v>21.4</c:v>
                </c:pt>
                <c:pt idx="43">
                  <c:v>21.7</c:v>
                </c:pt>
                <c:pt idx="44">
                  <c:v>22.4</c:v>
                </c:pt>
                <c:pt idx="45">
                  <c:v>22.7</c:v>
                </c:pt>
                <c:pt idx="46">
                  <c:v>23</c:v>
                </c:pt>
                <c:pt idx="47">
                  <c:v>23.5</c:v>
                </c:pt>
                <c:pt idx="48">
                  <c:v>23.7</c:v>
                </c:pt>
                <c:pt idx="49">
                  <c:v>23.5</c:v>
                </c:pt>
                <c:pt idx="50">
                  <c:v>23</c:v>
                </c:pt>
                <c:pt idx="51">
                  <c:v>22.5</c:v>
                </c:pt>
                <c:pt idx="52">
                  <c:v>22.3</c:v>
                </c:pt>
                <c:pt idx="53">
                  <c:v>21.4</c:v>
                </c:pt>
                <c:pt idx="54">
                  <c:v>21.6</c:v>
                </c:pt>
                <c:pt idx="55">
                  <c:v>22.5</c:v>
                </c:pt>
                <c:pt idx="56">
                  <c:v>23.8</c:v>
                </c:pt>
                <c:pt idx="57">
                  <c:v>25.2</c:v>
                </c:pt>
                <c:pt idx="58">
                  <c:v>26.8</c:v>
                </c:pt>
                <c:pt idx="59">
                  <c:v>27.2</c:v>
                </c:pt>
                <c:pt idx="60">
                  <c:v>27.8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8B11-477F-ABA2-43A6C04F63A3}"/>
            </c:ext>
          </c:extLst>
        </c:ser>
        <c:ser>
          <c:idx val="6"/>
          <c:order val="3"/>
          <c:tx>
            <c:strRef>
              <c:f>Population!$J$2</c:f>
              <c:strCache>
                <c:ptCount val="1"/>
                <c:pt idx="0">
                  <c:v>Taux d'emploi dans le secteur tertiaire</c:v>
                </c:pt>
              </c:strCache>
            </c:strRef>
          </c:tx>
          <c:spPr>
            <a:ln w="50800">
              <a:solidFill>
                <a:srgbClr val="7030A0"/>
              </a:solidFill>
            </a:ln>
          </c:spPr>
          <c:marker>
            <c:symbol val="none"/>
          </c:marker>
          <c:cat>
            <c:numRef>
              <c:f>Population!$B$3:$B$64</c:f>
              <c:numCache>
                <c:formatCode>General</c:formatCode>
                <c:ptCount val="62"/>
                <c:pt idx="0">
                  <c:v>1949</c:v>
                </c:pt>
                <c:pt idx="1">
                  <c:v>1950</c:v>
                </c:pt>
                <c:pt idx="2">
                  <c:v>1951</c:v>
                </c:pt>
                <c:pt idx="3">
                  <c:v>1952</c:v>
                </c:pt>
                <c:pt idx="4">
                  <c:v>1953</c:v>
                </c:pt>
                <c:pt idx="5">
                  <c:v>1954</c:v>
                </c:pt>
                <c:pt idx="6">
                  <c:v>1955</c:v>
                </c:pt>
                <c:pt idx="7">
                  <c:v>1956</c:v>
                </c:pt>
                <c:pt idx="8">
                  <c:v>1957</c:v>
                </c:pt>
                <c:pt idx="9">
                  <c:v>1958</c:v>
                </c:pt>
                <c:pt idx="10">
                  <c:v>1959</c:v>
                </c:pt>
                <c:pt idx="11">
                  <c:v>1960</c:v>
                </c:pt>
                <c:pt idx="12">
                  <c:v>1961</c:v>
                </c:pt>
                <c:pt idx="13">
                  <c:v>1962</c:v>
                </c:pt>
                <c:pt idx="14">
                  <c:v>1963</c:v>
                </c:pt>
                <c:pt idx="15">
                  <c:v>1964</c:v>
                </c:pt>
                <c:pt idx="16">
                  <c:v>1965</c:v>
                </c:pt>
                <c:pt idx="17">
                  <c:v>1966</c:v>
                </c:pt>
                <c:pt idx="18">
                  <c:v>1967</c:v>
                </c:pt>
                <c:pt idx="19">
                  <c:v>1968</c:v>
                </c:pt>
                <c:pt idx="20">
                  <c:v>1969</c:v>
                </c:pt>
                <c:pt idx="21">
                  <c:v>1970</c:v>
                </c:pt>
                <c:pt idx="22">
                  <c:v>1971</c:v>
                </c:pt>
                <c:pt idx="23">
                  <c:v>1972</c:v>
                </c:pt>
                <c:pt idx="24">
                  <c:v>1973</c:v>
                </c:pt>
                <c:pt idx="25">
                  <c:v>1974</c:v>
                </c:pt>
                <c:pt idx="26">
                  <c:v>1975</c:v>
                </c:pt>
                <c:pt idx="27">
                  <c:v>1976</c:v>
                </c:pt>
                <c:pt idx="28">
                  <c:v>1977</c:v>
                </c:pt>
                <c:pt idx="29">
                  <c:v>1978</c:v>
                </c:pt>
                <c:pt idx="30">
                  <c:v>1979</c:v>
                </c:pt>
                <c:pt idx="31">
                  <c:v>1980</c:v>
                </c:pt>
                <c:pt idx="32">
                  <c:v>1981</c:v>
                </c:pt>
                <c:pt idx="33">
                  <c:v>1982</c:v>
                </c:pt>
                <c:pt idx="34">
                  <c:v>1983</c:v>
                </c:pt>
                <c:pt idx="35">
                  <c:v>1984</c:v>
                </c:pt>
                <c:pt idx="36">
                  <c:v>1985</c:v>
                </c:pt>
                <c:pt idx="37">
                  <c:v>1986</c:v>
                </c:pt>
                <c:pt idx="38">
                  <c:v>1987</c:v>
                </c:pt>
                <c:pt idx="39">
                  <c:v>1988</c:v>
                </c:pt>
                <c:pt idx="40">
                  <c:v>1989</c:v>
                </c:pt>
                <c:pt idx="41">
                  <c:v>1990</c:v>
                </c:pt>
                <c:pt idx="42">
                  <c:v>1991</c:v>
                </c:pt>
                <c:pt idx="43">
                  <c:v>1992</c:v>
                </c:pt>
                <c:pt idx="44">
                  <c:v>1993</c:v>
                </c:pt>
                <c:pt idx="45">
                  <c:v>1994</c:v>
                </c:pt>
                <c:pt idx="46">
                  <c:v>1995</c:v>
                </c:pt>
                <c:pt idx="47">
                  <c:v>1996</c:v>
                </c:pt>
                <c:pt idx="48">
                  <c:v>1997</c:v>
                </c:pt>
                <c:pt idx="49">
                  <c:v>1998</c:v>
                </c:pt>
                <c:pt idx="50">
                  <c:v>1999</c:v>
                </c:pt>
                <c:pt idx="51">
                  <c:v>2000</c:v>
                </c:pt>
                <c:pt idx="52">
                  <c:v>2001</c:v>
                </c:pt>
                <c:pt idx="53">
                  <c:v>2002</c:v>
                </c:pt>
                <c:pt idx="54">
                  <c:v>2003</c:v>
                </c:pt>
                <c:pt idx="55">
                  <c:v>2004</c:v>
                </c:pt>
                <c:pt idx="56">
                  <c:v>2005</c:v>
                </c:pt>
                <c:pt idx="57">
                  <c:v>2006</c:v>
                </c:pt>
                <c:pt idx="58">
                  <c:v>2007</c:v>
                </c:pt>
                <c:pt idx="59">
                  <c:v>2008</c:v>
                </c:pt>
                <c:pt idx="60">
                  <c:v>2009</c:v>
                </c:pt>
                <c:pt idx="61">
                  <c:v>2010</c:v>
                </c:pt>
              </c:numCache>
            </c:numRef>
          </c:cat>
          <c:val>
            <c:numRef>
              <c:f>Population!$J$3:$J$64</c:f>
              <c:numCache>
                <c:formatCode>General</c:formatCode>
                <c:ptCount val="62"/>
                <c:pt idx="3">
                  <c:v>9.1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9.8000000000000007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9.9</c:v>
                </c:pt>
                <c:pt idx="14">
                  <c:v>#N/A</c:v>
                </c:pt>
                <c:pt idx="15">
                  <c:v>#N/A</c:v>
                </c:pt>
                <c:pt idx="16">
                  <c:v>10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9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  <c:pt idx="26">
                  <c:v>9.3000000000000007</c:v>
                </c:pt>
                <c:pt idx="27">
                  <c:v>#N/A</c:v>
                </c:pt>
                <c:pt idx="28">
                  <c:v>#N/A</c:v>
                </c:pt>
                <c:pt idx="29">
                  <c:v>12.2</c:v>
                </c:pt>
                <c:pt idx="30">
                  <c:v>12.6</c:v>
                </c:pt>
                <c:pt idx="31">
                  <c:v>13.1</c:v>
                </c:pt>
                <c:pt idx="32">
                  <c:v>13.6</c:v>
                </c:pt>
                <c:pt idx="33">
                  <c:v>13.5</c:v>
                </c:pt>
                <c:pt idx="34">
                  <c:v>14.2</c:v>
                </c:pt>
                <c:pt idx="35">
                  <c:v>16.100000000000001</c:v>
                </c:pt>
                <c:pt idx="36">
                  <c:v>16.8</c:v>
                </c:pt>
                <c:pt idx="37">
                  <c:v>17.2</c:v>
                </c:pt>
                <c:pt idx="38">
                  <c:v>17.8</c:v>
                </c:pt>
                <c:pt idx="39">
                  <c:v>18.3</c:v>
                </c:pt>
                <c:pt idx="40">
                  <c:v>18.3</c:v>
                </c:pt>
                <c:pt idx="41">
                  <c:v>18.5</c:v>
                </c:pt>
                <c:pt idx="42">
                  <c:v>18.899999999999999</c:v>
                </c:pt>
                <c:pt idx="43">
                  <c:v>19.8</c:v>
                </c:pt>
                <c:pt idx="44">
                  <c:v>21.2</c:v>
                </c:pt>
                <c:pt idx="45">
                  <c:v>23</c:v>
                </c:pt>
                <c:pt idx="46">
                  <c:v>24.8</c:v>
                </c:pt>
                <c:pt idx="47">
                  <c:v>26</c:v>
                </c:pt>
                <c:pt idx="48">
                  <c:v>26.4</c:v>
                </c:pt>
                <c:pt idx="49">
                  <c:v>26.7</c:v>
                </c:pt>
                <c:pt idx="50">
                  <c:v>26.9</c:v>
                </c:pt>
                <c:pt idx="51">
                  <c:v>27.5</c:v>
                </c:pt>
                <c:pt idx="52">
                  <c:v>27.7</c:v>
                </c:pt>
                <c:pt idx="53">
                  <c:v>28.6</c:v>
                </c:pt>
                <c:pt idx="54">
                  <c:v>29.3</c:v>
                </c:pt>
                <c:pt idx="55">
                  <c:v>30.6</c:v>
                </c:pt>
                <c:pt idx="56">
                  <c:v>31.4</c:v>
                </c:pt>
                <c:pt idx="57">
                  <c:v>32.200000000000003</c:v>
                </c:pt>
                <c:pt idx="58">
                  <c:v>32.4</c:v>
                </c:pt>
                <c:pt idx="59">
                  <c:v>33.200000000000003</c:v>
                </c:pt>
                <c:pt idx="60">
                  <c:v>34.1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8B11-477F-ABA2-43A6C04F63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358976"/>
        <c:axId val="183360896"/>
      </c:lineChart>
      <c:catAx>
        <c:axId val="183358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>
                    <a:latin typeface="+mn-lt"/>
                  </a:defRPr>
                </a:pPr>
                <a:r>
                  <a:rPr lang="fr-FR">
                    <a:latin typeface="+mn-lt"/>
                  </a:rPr>
                  <a:t>Années</a:t>
                </a:r>
              </a:p>
            </c:rich>
          </c:tx>
          <c:layout>
            <c:manualLayout>
              <c:xMode val="edge"/>
              <c:yMode val="edge"/>
              <c:x val="0.91784786367148985"/>
              <c:y val="0.6791125328084008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+mn-lt"/>
              </a:defRPr>
            </a:pPr>
            <a:endParaRPr lang="fr-FR"/>
          </a:p>
        </c:txPr>
        <c:crossAx val="183360896"/>
        <c:crosses val="autoZero"/>
        <c:auto val="1"/>
        <c:lblAlgn val="ctr"/>
        <c:lblOffset val="100"/>
        <c:tickLblSkip val="5"/>
        <c:tickMarkSkip val="1"/>
        <c:noMultiLvlLbl val="0"/>
      </c:catAx>
      <c:valAx>
        <c:axId val="1833608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Taux (%)</a:t>
                </a:r>
              </a:p>
            </c:rich>
          </c:tx>
          <c:layout>
            <c:manualLayout>
              <c:xMode val="edge"/>
              <c:yMode val="edge"/>
              <c:x val="0"/>
              <c:y val="2.8395151263986739E-2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 rot="0" vert="horz"/>
          <a:lstStyle/>
          <a:p>
            <a:pPr>
              <a:defRPr>
                <a:latin typeface="+mn-lt"/>
              </a:defRPr>
            </a:pPr>
            <a:endParaRPr lang="fr-FR"/>
          </a:p>
        </c:txPr>
        <c:crossAx val="183358976"/>
        <c:crosses val="autoZero"/>
        <c:crossBetween val="midCat"/>
      </c:valAx>
    </c:plotArea>
    <c:legend>
      <c:legendPos val="b"/>
      <c:legendEntry>
        <c:idx val="0"/>
        <c:txPr>
          <a:bodyPr/>
          <a:lstStyle/>
          <a:p>
            <a:pPr>
              <a:defRPr sz="1600">
                <a:latin typeface="+mn-lt"/>
              </a:defRPr>
            </a:pPr>
            <a:endParaRPr lang="fr-FR"/>
          </a:p>
        </c:txPr>
      </c:legendEntry>
      <c:legendEntry>
        <c:idx val="1"/>
        <c:txPr>
          <a:bodyPr/>
          <a:lstStyle/>
          <a:p>
            <a:pPr>
              <a:defRPr sz="1600">
                <a:latin typeface="+mn-lt"/>
              </a:defRPr>
            </a:pPr>
            <a:endParaRPr lang="fr-FR"/>
          </a:p>
        </c:txPr>
      </c:legendEntry>
      <c:legendEntry>
        <c:idx val="2"/>
        <c:txPr>
          <a:bodyPr/>
          <a:lstStyle/>
          <a:p>
            <a:pPr>
              <a:defRPr sz="1600">
                <a:latin typeface="+mn-lt"/>
              </a:defRPr>
            </a:pPr>
            <a:endParaRPr lang="fr-FR"/>
          </a:p>
        </c:txPr>
      </c:legendEntry>
      <c:legendEntry>
        <c:idx val="3"/>
        <c:txPr>
          <a:bodyPr/>
          <a:lstStyle/>
          <a:p>
            <a:pPr>
              <a:defRPr sz="1600">
                <a:latin typeface="+mn-lt"/>
              </a:defRPr>
            </a:pPr>
            <a:endParaRPr lang="fr-FR"/>
          </a:p>
        </c:txPr>
      </c:legendEntry>
      <c:layout>
        <c:manualLayout>
          <c:xMode val="edge"/>
          <c:yMode val="edge"/>
          <c:x val="5.8926036393315201E-2"/>
          <c:y val="0.69432159521726444"/>
          <c:w val="0.84031742580421487"/>
          <c:h val="9.301053514144117E-2"/>
        </c:manualLayout>
      </c:layout>
      <c:overlay val="0"/>
      <c:txPr>
        <a:bodyPr/>
        <a:lstStyle/>
        <a:p>
          <a:pPr>
            <a:defRPr>
              <a:latin typeface="+mn-lt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25400">
      <a:noFill/>
    </a:ln>
  </c:spPr>
  <c:txPr>
    <a:bodyPr/>
    <a:lstStyle/>
    <a:p>
      <a:pPr>
        <a:defRPr sz="1200" b="0" i="0" u="none" strike="noStrike" baseline="0">
          <a:solidFill>
            <a:schemeClr val="tx1"/>
          </a:solidFill>
          <a:latin typeface="Times New Roman"/>
          <a:ea typeface="Times New Roman"/>
          <a:cs typeface="Times New Roman"/>
        </a:defRPr>
      </a:pPr>
      <a:endParaRPr lang="fr-FR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8585471954894525E-2"/>
          <c:y val="3.1610176499232812E-2"/>
          <c:w val="0.91106773111694372"/>
          <c:h val="0.80897196776890634"/>
        </c:manualLayout>
      </c:layout>
      <c:lineChart>
        <c:grouping val="standard"/>
        <c:varyColors val="0"/>
        <c:ser>
          <c:idx val="0"/>
          <c:order val="0"/>
          <c:tx>
            <c:strRef>
              <c:f>Population!$D$101</c:f>
              <c:strCache>
                <c:ptCount val="1"/>
                <c:pt idx="0">
                  <c:v>Taux de natalité （‰）</c:v>
                </c:pt>
              </c:strCache>
            </c:strRef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Population!$C$102:$C$163</c:f>
              <c:numCache>
                <c:formatCode>General</c:formatCode>
                <c:ptCount val="62"/>
                <c:pt idx="0">
                  <c:v>1952</c:v>
                </c:pt>
                <c:pt idx="1">
                  <c:v>1953</c:v>
                </c:pt>
                <c:pt idx="2">
                  <c:v>1954</c:v>
                </c:pt>
                <c:pt idx="3">
                  <c:v>1955</c:v>
                </c:pt>
                <c:pt idx="4">
                  <c:v>1956</c:v>
                </c:pt>
                <c:pt idx="5">
                  <c:v>1957</c:v>
                </c:pt>
                <c:pt idx="6">
                  <c:v>1958</c:v>
                </c:pt>
                <c:pt idx="7">
                  <c:v>1959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>
                  <c:v>1975</c:v>
                </c:pt>
                <c:pt idx="24">
                  <c:v>1976</c:v>
                </c:pt>
                <c:pt idx="25">
                  <c:v>1977</c:v>
                </c:pt>
                <c:pt idx="26">
                  <c:v>1978</c:v>
                </c:pt>
                <c:pt idx="27">
                  <c:v>1979</c:v>
                </c:pt>
                <c:pt idx="28">
                  <c:v>1980</c:v>
                </c:pt>
                <c:pt idx="29">
                  <c:v>1981</c:v>
                </c:pt>
                <c:pt idx="30">
                  <c:v>1982</c:v>
                </c:pt>
                <c:pt idx="31">
                  <c:v>1983</c:v>
                </c:pt>
                <c:pt idx="32">
                  <c:v>1984</c:v>
                </c:pt>
                <c:pt idx="33">
                  <c:v>1985</c:v>
                </c:pt>
                <c:pt idx="34">
                  <c:v>1986</c:v>
                </c:pt>
                <c:pt idx="35">
                  <c:v>1987</c:v>
                </c:pt>
                <c:pt idx="36">
                  <c:v>1988</c:v>
                </c:pt>
                <c:pt idx="37">
                  <c:v>1989</c:v>
                </c:pt>
                <c:pt idx="38">
                  <c:v>1990</c:v>
                </c:pt>
                <c:pt idx="39">
                  <c:v>1991</c:v>
                </c:pt>
                <c:pt idx="40">
                  <c:v>1992</c:v>
                </c:pt>
                <c:pt idx="41">
                  <c:v>1993</c:v>
                </c:pt>
                <c:pt idx="42">
                  <c:v>1994</c:v>
                </c:pt>
                <c:pt idx="43">
                  <c:v>1995</c:v>
                </c:pt>
                <c:pt idx="44">
                  <c:v>1996</c:v>
                </c:pt>
                <c:pt idx="45">
                  <c:v>1997</c:v>
                </c:pt>
                <c:pt idx="46">
                  <c:v>1998</c:v>
                </c:pt>
                <c:pt idx="47">
                  <c:v>1999</c:v>
                </c:pt>
                <c:pt idx="48">
                  <c:v>2000</c:v>
                </c:pt>
                <c:pt idx="49">
                  <c:v>2001</c:v>
                </c:pt>
                <c:pt idx="50">
                  <c:v>2002</c:v>
                </c:pt>
                <c:pt idx="51">
                  <c:v>2003</c:v>
                </c:pt>
                <c:pt idx="52">
                  <c:v>2004</c:v>
                </c:pt>
                <c:pt idx="53">
                  <c:v>2005</c:v>
                </c:pt>
                <c:pt idx="54">
                  <c:v>2006</c:v>
                </c:pt>
                <c:pt idx="55">
                  <c:v>2007</c:v>
                </c:pt>
                <c:pt idx="56">
                  <c:v>2008</c:v>
                </c:pt>
                <c:pt idx="57">
                  <c:v>2009</c:v>
                </c:pt>
                <c:pt idx="58">
                  <c:v>2010</c:v>
                </c:pt>
                <c:pt idx="59">
                  <c:v>2011</c:v>
                </c:pt>
                <c:pt idx="60">
                  <c:v>2012</c:v>
                </c:pt>
                <c:pt idx="61">
                  <c:v>2013</c:v>
                </c:pt>
              </c:numCache>
            </c:numRef>
          </c:cat>
          <c:val>
            <c:numRef>
              <c:f>Population!$D$102:$D$163</c:f>
              <c:numCache>
                <c:formatCode>General</c:formatCode>
                <c:ptCount val="62"/>
                <c:pt idx="0">
                  <c:v>39.1</c:v>
                </c:pt>
                <c:pt idx="1">
                  <c:v>43.1</c:v>
                </c:pt>
                <c:pt idx="2">
                  <c:v>52.7</c:v>
                </c:pt>
                <c:pt idx="3">
                  <c:v>42.3</c:v>
                </c:pt>
                <c:pt idx="4">
                  <c:v>39.5</c:v>
                </c:pt>
                <c:pt idx="5">
                  <c:v>46</c:v>
                </c:pt>
                <c:pt idx="6">
                  <c:v>37.9</c:v>
                </c:pt>
                <c:pt idx="7">
                  <c:v>31.6</c:v>
                </c:pt>
                <c:pt idx="8">
                  <c:v>27.7</c:v>
                </c:pt>
                <c:pt idx="9">
                  <c:v>22.4</c:v>
                </c:pt>
                <c:pt idx="10">
                  <c:v>26.1</c:v>
                </c:pt>
                <c:pt idx="11">
                  <c:v>30.3</c:v>
                </c:pt>
                <c:pt idx="12">
                  <c:v>20.6</c:v>
                </c:pt>
                <c:pt idx="13">
                  <c:v>17</c:v>
                </c:pt>
                <c:pt idx="14">
                  <c:v>14.5</c:v>
                </c:pt>
                <c:pt idx="15">
                  <c:v>12.5</c:v>
                </c:pt>
                <c:pt idx="16">
                  <c:v>14.9</c:v>
                </c:pt>
                <c:pt idx="17">
                  <c:v>14.8</c:v>
                </c:pt>
                <c:pt idx="18">
                  <c:v>13.9</c:v>
                </c:pt>
                <c:pt idx="19">
                  <c:v>12.2</c:v>
                </c:pt>
                <c:pt idx="20">
                  <c:v>10.8</c:v>
                </c:pt>
                <c:pt idx="21">
                  <c:v>10.199999999999999</c:v>
                </c:pt>
                <c:pt idx="22">
                  <c:v>9.1999999999999993</c:v>
                </c:pt>
                <c:pt idx="23">
                  <c:v>9.4</c:v>
                </c:pt>
                <c:pt idx="24">
                  <c:v>10.199999999999999</c:v>
                </c:pt>
                <c:pt idx="25">
                  <c:v>10.8</c:v>
                </c:pt>
                <c:pt idx="26">
                  <c:v>11.3</c:v>
                </c:pt>
                <c:pt idx="27">
                  <c:v>12.3</c:v>
                </c:pt>
                <c:pt idx="28">
                  <c:v>11.8</c:v>
                </c:pt>
                <c:pt idx="29">
                  <c:v>16.8</c:v>
                </c:pt>
                <c:pt idx="30">
                  <c:v>18.5</c:v>
                </c:pt>
                <c:pt idx="31">
                  <c:v>15.4</c:v>
                </c:pt>
                <c:pt idx="32">
                  <c:v>13.7</c:v>
                </c:pt>
                <c:pt idx="33">
                  <c:v>12.7</c:v>
                </c:pt>
                <c:pt idx="34">
                  <c:v>14.5</c:v>
                </c:pt>
                <c:pt idx="35">
                  <c:v>15.3</c:v>
                </c:pt>
                <c:pt idx="36">
                  <c:v>13.2</c:v>
                </c:pt>
                <c:pt idx="37">
                  <c:v>12.5</c:v>
                </c:pt>
                <c:pt idx="38">
                  <c:v>10.25</c:v>
                </c:pt>
                <c:pt idx="39">
                  <c:v>7.8</c:v>
                </c:pt>
                <c:pt idx="40">
                  <c:v>7.3</c:v>
                </c:pt>
                <c:pt idx="41">
                  <c:v>6.5</c:v>
                </c:pt>
                <c:pt idx="42">
                  <c:v>5.9</c:v>
                </c:pt>
                <c:pt idx="43">
                  <c:v>5.47</c:v>
                </c:pt>
                <c:pt idx="44">
                  <c:v>5.21</c:v>
                </c:pt>
                <c:pt idx="45">
                  <c:v>4.92</c:v>
                </c:pt>
                <c:pt idx="46">
                  <c:v>4.7300000000000004</c:v>
                </c:pt>
                <c:pt idx="47">
                  <c:v>5.01</c:v>
                </c:pt>
                <c:pt idx="48">
                  <c:v>5.27</c:v>
                </c:pt>
                <c:pt idx="49">
                  <c:v>4.34</c:v>
                </c:pt>
                <c:pt idx="50">
                  <c:v>4.66</c:v>
                </c:pt>
                <c:pt idx="51">
                  <c:v>4.28</c:v>
                </c:pt>
                <c:pt idx="52">
                  <c:v>6</c:v>
                </c:pt>
                <c:pt idx="53">
                  <c:v>6.08</c:v>
                </c:pt>
                <c:pt idx="54">
                  <c:v>5.95</c:v>
                </c:pt>
                <c:pt idx="55">
                  <c:v>7.34</c:v>
                </c:pt>
                <c:pt idx="56">
                  <c:v>6.98</c:v>
                </c:pt>
                <c:pt idx="57">
                  <c:v>6.62</c:v>
                </c:pt>
                <c:pt idx="58">
                  <c:v>7.13</c:v>
                </c:pt>
                <c:pt idx="59">
                  <c:v>7.17</c:v>
                </c:pt>
                <c:pt idx="60">
                  <c:v>8.51</c:v>
                </c:pt>
                <c:pt idx="61">
                  <c:v>7.62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DC3-4DC9-93E4-E33938C6C6F6}"/>
            </c:ext>
          </c:extLst>
        </c:ser>
        <c:ser>
          <c:idx val="2"/>
          <c:order val="1"/>
          <c:tx>
            <c:strRef>
              <c:f>Population!$F$101</c:f>
              <c:strCache>
                <c:ptCount val="1"/>
                <c:pt idx="0">
                  <c:v>Taux de mortalité （‰）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cat>
            <c:numRef>
              <c:f>Population!$C$102:$C$163</c:f>
              <c:numCache>
                <c:formatCode>General</c:formatCode>
                <c:ptCount val="62"/>
                <c:pt idx="0">
                  <c:v>1952</c:v>
                </c:pt>
                <c:pt idx="1">
                  <c:v>1953</c:v>
                </c:pt>
                <c:pt idx="2">
                  <c:v>1954</c:v>
                </c:pt>
                <c:pt idx="3">
                  <c:v>1955</c:v>
                </c:pt>
                <c:pt idx="4">
                  <c:v>1956</c:v>
                </c:pt>
                <c:pt idx="5">
                  <c:v>1957</c:v>
                </c:pt>
                <c:pt idx="6">
                  <c:v>1958</c:v>
                </c:pt>
                <c:pt idx="7">
                  <c:v>1959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>
                  <c:v>1975</c:v>
                </c:pt>
                <c:pt idx="24">
                  <c:v>1976</c:v>
                </c:pt>
                <c:pt idx="25">
                  <c:v>1977</c:v>
                </c:pt>
                <c:pt idx="26">
                  <c:v>1978</c:v>
                </c:pt>
                <c:pt idx="27">
                  <c:v>1979</c:v>
                </c:pt>
                <c:pt idx="28">
                  <c:v>1980</c:v>
                </c:pt>
                <c:pt idx="29">
                  <c:v>1981</c:v>
                </c:pt>
                <c:pt idx="30">
                  <c:v>1982</c:v>
                </c:pt>
                <c:pt idx="31">
                  <c:v>1983</c:v>
                </c:pt>
                <c:pt idx="32">
                  <c:v>1984</c:v>
                </c:pt>
                <c:pt idx="33">
                  <c:v>1985</c:v>
                </c:pt>
                <c:pt idx="34">
                  <c:v>1986</c:v>
                </c:pt>
                <c:pt idx="35">
                  <c:v>1987</c:v>
                </c:pt>
                <c:pt idx="36">
                  <c:v>1988</c:v>
                </c:pt>
                <c:pt idx="37">
                  <c:v>1989</c:v>
                </c:pt>
                <c:pt idx="38">
                  <c:v>1990</c:v>
                </c:pt>
                <c:pt idx="39">
                  <c:v>1991</c:v>
                </c:pt>
                <c:pt idx="40">
                  <c:v>1992</c:v>
                </c:pt>
                <c:pt idx="41">
                  <c:v>1993</c:v>
                </c:pt>
                <c:pt idx="42">
                  <c:v>1994</c:v>
                </c:pt>
                <c:pt idx="43">
                  <c:v>1995</c:v>
                </c:pt>
                <c:pt idx="44">
                  <c:v>1996</c:v>
                </c:pt>
                <c:pt idx="45">
                  <c:v>1997</c:v>
                </c:pt>
                <c:pt idx="46">
                  <c:v>1998</c:v>
                </c:pt>
                <c:pt idx="47">
                  <c:v>1999</c:v>
                </c:pt>
                <c:pt idx="48">
                  <c:v>2000</c:v>
                </c:pt>
                <c:pt idx="49">
                  <c:v>2001</c:v>
                </c:pt>
                <c:pt idx="50">
                  <c:v>2002</c:v>
                </c:pt>
                <c:pt idx="51">
                  <c:v>2003</c:v>
                </c:pt>
                <c:pt idx="52">
                  <c:v>2004</c:v>
                </c:pt>
                <c:pt idx="53">
                  <c:v>2005</c:v>
                </c:pt>
                <c:pt idx="54">
                  <c:v>2006</c:v>
                </c:pt>
                <c:pt idx="55">
                  <c:v>2007</c:v>
                </c:pt>
                <c:pt idx="56">
                  <c:v>2008</c:v>
                </c:pt>
                <c:pt idx="57">
                  <c:v>2009</c:v>
                </c:pt>
                <c:pt idx="58">
                  <c:v>2010</c:v>
                </c:pt>
                <c:pt idx="59">
                  <c:v>2011</c:v>
                </c:pt>
                <c:pt idx="60">
                  <c:v>2012</c:v>
                </c:pt>
                <c:pt idx="61">
                  <c:v>2013</c:v>
                </c:pt>
              </c:numCache>
            </c:numRef>
          </c:cat>
          <c:val>
            <c:numRef>
              <c:f>Population!$F$102:$F$163</c:f>
              <c:numCache>
                <c:formatCode>General</c:formatCode>
                <c:ptCount val="62"/>
                <c:pt idx="0">
                  <c:v>8.8000000000000007</c:v>
                </c:pt>
                <c:pt idx="1">
                  <c:v>8.9</c:v>
                </c:pt>
                <c:pt idx="2">
                  <c:v>7.1</c:v>
                </c:pt>
                <c:pt idx="3">
                  <c:v>8.1999999999999993</c:v>
                </c:pt>
                <c:pt idx="4">
                  <c:v>6.6</c:v>
                </c:pt>
                <c:pt idx="5">
                  <c:v>6.1</c:v>
                </c:pt>
                <c:pt idx="6">
                  <c:v>6.2</c:v>
                </c:pt>
                <c:pt idx="7">
                  <c:v>7.8</c:v>
                </c:pt>
                <c:pt idx="8">
                  <c:v>6.9</c:v>
                </c:pt>
                <c:pt idx="9">
                  <c:v>7.7</c:v>
                </c:pt>
                <c:pt idx="10">
                  <c:v>7.2</c:v>
                </c:pt>
                <c:pt idx="11">
                  <c:v>7</c:v>
                </c:pt>
                <c:pt idx="12">
                  <c:v>6.1</c:v>
                </c:pt>
                <c:pt idx="13">
                  <c:v>5.7</c:v>
                </c:pt>
                <c:pt idx="14">
                  <c:v>5.3</c:v>
                </c:pt>
                <c:pt idx="15">
                  <c:v>5.0999999999999996</c:v>
                </c:pt>
                <c:pt idx="16">
                  <c:v>5.3</c:v>
                </c:pt>
                <c:pt idx="17">
                  <c:v>4.7</c:v>
                </c:pt>
                <c:pt idx="18">
                  <c:v>5</c:v>
                </c:pt>
                <c:pt idx="19">
                  <c:v>5.2</c:v>
                </c:pt>
                <c:pt idx="20">
                  <c:v>5.6</c:v>
                </c:pt>
                <c:pt idx="21">
                  <c:v>5.5</c:v>
                </c:pt>
                <c:pt idx="22">
                  <c:v>5.8</c:v>
                </c:pt>
                <c:pt idx="23">
                  <c:v>6</c:v>
                </c:pt>
                <c:pt idx="24">
                  <c:v>6.1</c:v>
                </c:pt>
                <c:pt idx="25">
                  <c:v>6.5</c:v>
                </c:pt>
                <c:pt idx="26">
                  <c:v>6.2</c:v>
                </c:pt>
                <c:pt idx="27">
                  <c:v>6.1</c:v>
                </c:pt>
                <c:pt idx="28">
                  <c:v>6.5</c:v>
                </c:pt>
                <c:pt idx="29">
                  <c:v>6.5</c:v>
                </c:pt>
                <c:pt idx="30">
                  <c:v>6.3</c:v>
                </c:pt>
                <c:pt idx="31">
                  <c:v>6.9</c:v>
                </c:pt>
                <c:pt idx="32">
                  <c:v>6.5</c:v>
                </c:pt>
                <c:pt idx="33">
                  <c:v>6.7</c:v>
                </c:pt>
                <c:pt idx="34">
                  <c:v>6.5</c:v>
                </c:pt>
                <c:pt idx="35">
                  <c:v>6.7</c:v>
                </c:pt>
                <c:pt idx="36">
                  <c:v>6.8</c:v>
                </c:pt>
                <c:pt idx="37">
                  <c:v>6.6</c:v>
                </c:pt>
                <c:pt idx="38">
                  <c:v>6.74</c:v>
                </c:pt>
                <c:pt idx="39">
                  <c:v>6.7</c:v>
                </c:pt>
                <c:pt idx="40">
                  <c:v>7.1</c:v>
                </c:pt>
                <c:pt idx="41">
                  <c:v>7.3</c:v>
                </c:pt>
                <c:pt idx="42">
                  <c:v>7.3</c:v>
                </c:pt>
                <c:pt idx="43">
                  <c:v>7.53</c:v>
                </c:pt>
                <c:pt idx="44">
                  <c:v>7.5</c:v>
                </c:pt>
                <c:pt idx="45">
                  <c:v>7.33</c:v>
                </c:pt>
                <c:pt idx="46">
                  <c:v>7.75</c:v>
                </c:pt>
                <c:pt idx="47">
                  <c:v>7.28</c:v>
                </c:pt>
                <c:pt idx="48">
                  <c:v>7.17</c:v>
                </c:pt>
                <c:pt idx="49">
                  <c:v>7.05</c:v>
                </c:pt>
                <c:pt idx="50">
                  <c:v>7.27</c:v>
                </c:pt>
                <c:pt idx="51">
                  <c:v>7.52</c:v>
                </c:pt>
                <c:pt idx="52">
                  <c:v>7.16</c:v>
                </c:pt>
                <c:pt idx="53">
                  <c:v>7.54</c:v>
                </c:pt>
                <c:pt idx="54">
                  <c:v>7.19</c:v>
                </c:pt>
                <c:pt idx="55">
                  <c:v>7.44</c:v>
                </c:pt>
                <c:pt idx="56">
                  <c:v>7.73</c:v>
                </c:pt>
                <c:pt idx="57">
                  <c:v>7.64</c:v>
                </c:pt>
                <c:pt idx="58">
                  <c:v>7.73</c:v>
                </c:pt>
                <c:pt idx="59">
                  <c:v>7.85</c:v>
                </c:pt>
                <c:pt idx="60">
                  <c:v>8.25</c:v>
                </c:pt>
                <c:pt idx="61">
                  <c:v>8.16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BDC3-4DC9-93E4-E33938C6C6F6}"/>
            </c:ext>
          </c:extLst>
        </c:ser>
        <c:ser>
          <c:idx val="3"/>
          <c:order val="2"/>
          <c:tx>
            <c:strRef>
              <c:f>Population!$G$101</c:f>
              <c:strCache>
                <c:ptCount val="1"/>
                <c:pt idx="0">
                  <c:v>Taux d'accroissement naturel （‰）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Population!$C$102:$C$163</c:f>
              <c:numCache>
                <c:formatCode>General</c:formatCode>
                <c:ptCount val="62"/>
                <c:pt idx="0">
                  <c:v>1952</c:v>
                </c:pt>
                <c:pt idx="1">
                  <c:v>1953</c:v>
                </c:pt>
                <c:pt idx="2">
                  <c:v>1954</c:v>
                </c:pt>
                <c:pt idx="3">
                  <c:v>1955</c:v>
                </c:pt>
                <c:pt idx="4">
                  <c:v>1956</c:v>
                </c:pt>
                <c:pt idx="5">
                  <c:v>1957</c:v>
                </c:pt>
                <c:pt idx="6">
                  <c:v>1958</c:v>
                </c:pt>
                <c:pt idx="7">
                  <c:v>1959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>
                  <c:v>1975</c:v>
                </c:pt>
                <c:pt idx="24">
                  <c:v>1976</c:v>
                </c:pt>
                <c:pt idx="25">
                  <c:v>1977</c:v>
                </c:pt>
                <c:pt idx="26">
                  <c:v>1978</c:v>
                </c:pt>
                <c:pt idx="27">
                  <c:v>1979</c:v>
                </c:pt>
                <c:pt idx="28">
                  <c:v>1980</c:v>
                </c:pt>
                <c:pt idx="29">
                  <c:v>1981</c:v>
                </c:pt>
                <c:pt idx="30">
                  <c:v>1982</c:v>
                </c:pt>
                <c:pt idx="31">
                  <c:v>1983</c:v>
                </c:pt>
                <c:pt idx="32">
                  <c:v>1984</c:v>
                </c:pt>
                <c:pt idx="33">
                  <c:v>1985</c:v>
                </c:pt>
                <c:pt idx="34">
                  <c:v>1986</c:v>
                </c:pt>
                <c:pt idx="35">
                  <c:v>1987</c:v>
                </c:pt>
                <c:pt idx="36">
                  <c:v>1988</c:v>
                </c:pt>
                <c:pt idx="37">
                  <c:v>1989</c:v>
                </c:pt>
                <c:pt idx="38">
                  <c:v>1990</c:v>
                </c:pt>
                <c:pt idx="39">
                  <c:v>1991</c:v>
                </c:pt>
                <c:pt idx="40">
                  <c:v>1992</c:v>
                </c:pt>
                <c:pt idx="41">
                  <c:v>1993</c:v>
                </c:pt>
                <c:pt idx="42">
                  <c:v>1994</c:v>
                </c:pt>
                <c:pt idx="43">
                  <c:v>1995</c:v>
                </c:pt>
                <c:pt idx="44">
                  <c:v>1996</c:v>
                </c:pt>
                <c:pt idx="45">
                  <c:v>1997</c:v>
                </c:pt>
                <c:pt idx="46">
                  <c:v>1998</c:v>
                </c:pt>
                <c:pt idx="47">
                  <c:v>1999</c:v>
                </c:pt>
                <c:pt idx="48">
                  <c:v>2000</c:v>
                </c:pt>
                <c:pt idx="49">
                  <c:v>2001</c:v>
                </c:pt>
                <c:pt idx="50">
                  <c:v>2002</c:v>
                </c:pt>
                <c:pt idx="51">
                  <c:v>2003</c:v>
                </c:pt>
                <c:pt idx="52">
                  <c:v>2004</c:v>
                </c:pt>
                <c:pt idx="53">
                  <c:v>2005</c:v>
                </c:pt>
                <c:pt idx="54">
                  <c:v>2006</c:v>
                </c:pt>
                <c:pt idx="55">
                  <c:v>2007</c:v>
                </c:pt>
                <c:pt idx="56">
                  <c:v>2008</c:v>
                </c:pt>
                <c:pt idx="57">
                  <c:v>2009</c:v>
                </c:pt>
                <c:pt idx="58">
                  <c:v>2010</c:v>
                </c:pt>
                <c:pt idx="59">
                  <c:v>2011</c:v>
                </c:pt>
                <c:pt idx="60">
                  <c:v>2012</c:v>
                </c:pt>
                <c:pt idx="61">
                  <c:v>2013</c:v>
                </c:pt>
              </c:numCache>
            </c:numRef>
          </c:cat>
          <c:val>
            <c:numRef>
              <c:f>Population!$G$102:$G$163</c:f>
              <c:numCache>
                <c:formatCode>General</c:formatCode>
                <c:ptCount val="62"/>
                <c:pt idx="0">
                  <c:v>30.3</c:v>
                </c:pt>
                <c:pt idx="1">
                  <c:v>34.200000000000003</c:v>
                </c:pt>
                <c:pt idx="2">
                  <c:v>45.6</c:v>
                </c:pt>
                <c:pt idx="3">
                  <c:v>34.1</c:v>
                </c:pt>
                <c:pt idx="4">
                  <c:v>32.9</c:v>
                </c:pt>
                <c:pt idx="5">
                  <c:v>39.9</c:v>
                </c:pt>
                <c:pt idx="6">
                  <c:v>31.7</c:v>
                </c:pt>
                <c:pt idx="7">
                  <c:v>23.8</c:v>
                </c:pt>
                <c:pt idx="8">
                  <c:v>20.8</c:v>
                </c:pt>
                <c:pt idx="9">
                  <c:v>14.7</c:v>
                </c:pt>
                <c:pt idx="10">
                  <c:v>18.899999999999999</c:v>
                </c:pt>
                <c:pt idx="11">
                  <c:v>23.3</c:v>
                </c:pt>
                <c:pt idx="12">
                  <c:v>14.5</c:v>
                </c:pt>
                <c:pt idx="13">
                  <c:v>11.3</c:v>
                </c:pt>
                <c:pt idx="14">
                  <c:v>9.1999999999999993</c:v>
                </c:pt>
                <c:pt idx="15">
                  <c:v>7.4</c:v>
                </c:pt>
                <c:pt idx="16">
                  <c:v>9.6</c:v>
                </c:pt>
                <c:pt idx="17">
                  <c:v>10.1</c:v>
                </c:pt>
                <c:pt idx="18">
                  <c:v>8.9</c:v>
                </c:pt>
                <c:pt idx="19">
                  <c:v>7</c:v>
                </c:pt>
                <c:pt idx="20">
                  <c:v>5.2</c:v>
                </c:pt>
                <c:pt idx="21">
                  <c:v>4.7</c:v>
                </c:pt>
                <c:pt idx="22">
                  <c:v>3.4</c:v>
                </c:pt>
                <c:pt idx="23">
                  <c:v>3.4</c:v>
                </c:pt>
                <c:pt idx="24">
                  <c:v>4.0999999999999996</c:v>
                </c:pt>
                <c:pt idx="25">
                  <c:v>4.3</c:v>
                </c:pt>
                <c:pt idx="26">
                  <c:v>5.0999999999999996</c:v>
                </c:pt>
                <c:pt idx="27">
                  <c:v>6.2</c:v>
                </c:pt>
                <c:pt idx="28">
                  <c:v>5.3</c:v>
                </c:pt>
                <c:pt idx="29">
                  <c:v>10.3</c:v>
                </c:pt>
                <c:pt idx="30">
                  <c:v>12.2</c:v>
                </c:pt>
                <c:pt idx="31">
                  <c:v>8.5</c:v>
                </c:pt>
                <c:pt idx="32">
                  <c:v>7.2</c:v>
                </c:pt>
                <c:pt idx="33">
                  <c:v>6</c:v>
                </c:pt>
                <c:pt idx="34">
                  <c:v>8</c:v>
                </c:pt>
                <c:pt idx="35">
                  <c:v>8.6</c:v>
                </c:pt>
                <c:pt idx="36">
                  <c:v>6.4</c:v>
                </c:pt>
                <c:pt idx="37">
                  <c:v>5.9</c:v>
                </c:pt>
                <c:pt idx="38">
                  <c:v>3.51</c:v>
                </c:pt>
                <c:pt idx="39">
                  <c:v>1.1000000000000001</c:v>
                </c:pt>
                <c:pt idx="40">
                  <c:v>0.2</c:v>
                </c:pt>
                <c:pt idx="41">
                  <c:v>-0.8</c:v>
                </c:pt>
                <c:pt idx="42">
                  <c:v>-1.4</c:v>
                </c:pt>
                <c:pt idx="43">
                  <c:v>-2.06</c:v>
                </c:pt>
                <c:pt idx="44">
                  <c:v>-2.29</c:v>
                </c:pt>
                <c:pt idx="45">
                  <c:v>-2.41</c:v>
                </c:pt>
                <c:pt idx="46">
                  <c:v>-3.03</c:v>
                </c:pt>
                <c:pt idx="47">
                  <c:v>-2.27</c:v>
                </c:pt>
                <c:pt idx="48">
                  <c:v>-1.9</c:v>
                </c:pt>
                <c:pt idx="49">
                  <c:v>-2.71</c:v>
                </c:pt>
                <c:pt idx="50">
                  <c:v>-2.61</c:v>
                </c:pt>
                <c:pt idx="51">
                  <c:v>-3.24</c:v>
                </c:pt>
                <c:pt idx="52">
                  <c:v>-1.1599999999999999</c:v>
                </c:pt>
                <c:pt idx="53">
                  <c:v>-1.46</c:v>
                </c:pt>
                <c:pt idx="54">
                  <c:v>-1.24</c:v>
                </c:pt>
                <c:pt idx="55">
                  <c:v>-0.1</c:v>
                </c:pt>
                <c:pt idx="56">
                  <c:v>-0.75</c:v>
                </c:pt>
                <c:pt idx="57">
                  <c:v>-1.02</c:v>
                </c:pt>
                <c:pt idx="58">
                  <c:v>-0.6</c:v>
                </c:pt>
                <c:pt idx="59">
                  <c:v>-0.68</c:v>
                </c:pt>
                <c:pt idx="60">
                  <c:v>0.26</c:v>
                </c:pt>
                <c:pt idx="61">
                  <c:v>-0.54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BDC3-4DC9-93E4-E33938C6C6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415744"/>
        <c:axId val="182417280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Population!$E$101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8575" cap="rnd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Population!$C$102:$C$163</c15:sqref>
                        </c15:formulaRef>
                      </c:ext>
                    </c:extLst>
                    <c:numCache>
                      <c:formatCode>General</c:formatCode>
                      <c:ptCount val="62"/>
                      <c:pt idx="0">
                        <c:v>1952</c:v>
                      </c:pt>
                      <c:pt idx="1">
                        <c:v>1953</c:v>
                      </c:pt>
                      <c:pt idx="2">
                        <c:v>1954</c:v>
                      </c:pt>
                      <c:pt idx="3">
                        <c:v>1955</c:v>
                      </c:pt>
                      <c:pt idx="4">
                        <c:v>1956</c:v>
                      </c:pt>
                      <c:pt idx="5">
                        <c:v>1957</c:v>
                      </c:pt>
                      <c:pt idx="6">
                        <c:v>1958</c:v>
                      </c:pt>
                      <c:pt idx="7">
                        <c:v>1959</c:v>
                      </c:pt>
                      <c:pt idx="8">
                        <c:v>1960</c:v>
                      </c:pt>
                      <c:pt idx="9">
                        <c:v>1961</c:v>
                      </c:pt>
                      <c:pt idx="10">
                        <c:v>1962</c:v>
                      </c:pt>
                      <c:pt idx="11">
                        <c:v>1963</c:v>
                      </c:pt>
                      <c:pt idx="12">
                        <c:v>1964</c:v>
                      </c:pt>
                      <c:pt idx="13">
                        <c:v>1965</c:v>
                      </c:pt>
                      <c:pt idx="14">
                        <c:v>1966</c:v>
                      </c:pt>
                      <c:pt idx="15">
                        <c:v>1967</c:v>
                      </c:pt>
                      <c:pt idx="16">
                        <c:v>1968</c:v>
                      </c:pt>
                      <c:pt idx="17">
                        <c:v>1969</c:v>
                      </c:pt>
                      <c:pt idx="18">
                        <c:v>1970</c:v>
                      </c:pt>
                      <c:pt idx="19">
                        <c:v>1971</c:v>
                      </c:pt>
                      <c:pt idx="20">
                        <c:v>1972</c:v>
                      </c:pt>
                      <c:pt idx="21">
                        <c:v>1973</c:v>
                      </c:pt>
                      <c:pt idx="22">
                        <c:v>1974</c:v>
                      </c:pt>
                      <c:pt idx="23">
                        <c:v>1975</c:v>
                      </c:pt>
                      <c:pt idx="24">
                        <c:v>1976</c:v>
                      </c:pt>
                      <c:pt idx="25">
                        <c:v>1977</c:v>
                      </c:pt>
                      <c:pt idx="26">
                        <c:v>1978</c:v>
                      </c:pt>
                      <c:pt idx="27">
                        <c:v>1979</c:v>
                      </c:pt>
                      <c:pt idx="28">
                        <c:v>1980</c:v>
                      </c:pt>
                      <c:pt idx="29">
                        <c:v>1981</c:v>
                      </c:pt>
                      <c:pt idx="30">
                        <c:v>1982</c:v>
                      </c:pt>
                      <c:pt idx="31">
                        <c:v>1983</c:v>
                      </c:pt>
                      <c:pt idx="32">
                        <c:v>1984</c:v>
                      </c:pt>
                      <c:pt idx="33">
                        <c:v>1985</c:v>
                      </c:pt>
                      <c:pt idx="34">
                        <c:v>1986</c:v>
                      </c:pt>
                      <c:pt idx="35">
                        <c:v>1987</c:v>
                      </c:pt>
                      <c:pt idx="36">
                        <c:v>1988</c:v>
                      </c:pt>
                      <c:pt idx="37">
                        <c:v>1989</c:v>
                      </c:pt>
                      <c:pt idx="38">
                        <c:v>1990</c:v>
                      </c:pt>
                      <c:pt idx="39">
                        <c:v>1991</c:v>
                      </c:pt>
                      <c:pt idx="40">
                        <c:v>1992</c:v>
                      </c:pt>
                      <c:pt idx="41">
                        <c:v>1993</c:v>
                      </c:pt>
                      <c:pt idx="42">
                        <c:v>1994</c:v>
                      </c:pt>
                      <c:pt idx="43">
                        <c:v>1995</c:v>
                      </c:pt>
                      <c:pt idx="44">
                        <c:v>1996</c:v>
                      </c:pt>
                      <c:pt idx="45">
                        <c:v>1997</c:v>
                      </c:pt>
                      <c:pt idx="46">
                        <c:v>1998</c:v>
                      </c:pt>
                      <c:pt idx="47">
                        <c:v>1999</c:v>
                      </c:pt>
                      <c:pt idx="48">
                        <c:v>2000</c:v>
                      </c:pt>
                      <c:pt idx="49">
                        <c:v>2001</c:v>
                      </c:pt>
                      <c:pt idx="50">
                        <c:v>2002</c:v>
                      </c:pt>
                      <c:pt idx="51">
                        <c:v>2003</c:v>
                      </c:pt>
                      <c:pt idx="52">
                        <c:v>2004</c:v>
                      </c:pt>
                      <c:pt idx="53">
                        <c:v>2005</c:v>
                      </c:pt>
                      <c:pt idx="54">
                        <c:v>2006</c:v>
                      </c:pt>
                      <c:pt idx="55">
                        <c:v>2007</c:v>
                      </c:pt>
                      <c:pt idx="56">
                        <c:v>2008</c:v>
                      </c:pt>
                      <c:pt idx="57">
                        <c:v>2009</c:v>
                      </c:pt>
                      <c:pt idx="58">
                        <c:v>2010</c:v>
                      </c:pt>
                      <c:pt idx="59">
                        <c:v>2011</c:v>
                      </c:pt>
                      <c:pt idx="60">
                        <c:v>2012</c:v>
                      </c:pt>
                      <c:pt idx="61">
                        <c:v>2013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Population!$E$102:$E$163</c15:sqref>
                        </c15:formulaRef>
                      </c:ext>
                    </c:extLst>
                    <c:numCache>
                      <c:formatCode>General</c:formatCode>
                      <c:ptCount val="62"/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BDC3-4DC9-93E4-E33938C6C6F6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Population!$H$101</c15:sqref>
                        </c15:formulaRef>
                      </c:ext>
                    </c:extLst>
                    <c:strCache>
                      <c:ptCount val="1"/>
                      <c:pt idx="0">
                        <c:v>Espérance de vie</c:v>
                      </c:pt>
                    </c:strCache>
                  </c:strRef>
                </c:tx>
                <c:spPr>
                  <a:ln w="28575" cap="rnd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Population!$C$102:$C$163</c15:sqref>
                        </c15:formulaRef>
                      </c:ext>
                    </c:extLst>
                    <c:numCache>
                      <c:formatCode>General</c:formatCode>
                      <c:ptCount val="62"/>
                      <c:pt idx="0">
                        <c:v>1952</c:v>
                      </c:pt>
                      <c:pt idx="1">
                        <c:v>1953</c:v>
                      </c:pt>
                      <c:pt idx="2">
                        <c:v>1954</c:v>
                      </c:pt>
                      <c:pt idx="3">
                        <c:v>1955</c:v>
                      </c:pt>
                      <c:pt idx="4">
                        <c:v>1956</c:v>
                      </c:pt>
                      <c:pt idx="5">
                        <c:v>1957</c:v>
                      </c:pt>
                      <c:pt idx="6">
                        <c:v>1958</c:v>
                      </c:pt>
                      <c:pt idx="7">
                        <c:v>1959</c:v>
                      </c:pt>
                      <c:pt idx="8">
                        <c:v>1960</c:v>
                      </c:pt>
                      <c:pt idx="9">
                        <c:v>1961</c:v>
                      </c:pt>
                      <c:pt idx="10">
                        <c:v>1962</c:v>
                      </c:pt>
                      <c:pt idx="11">
                        <c:v>1963</c:v>
                      </c:pt>
                      <c:pt idx="12">
                        <c:v>1964</c:v>
                      </c:pt>
                      <c:pt idx="13">
                        <c:v>1965</c:v>
                      </c:pt>
                      <c:pt idx="14">
                        <c:v>1966</c:v>
                      </c:pt>
                      <c:pt idx="15">
                        <c:v>1967</c:v>
                      </c:pt>
                      <c:pt idx="16">
                        <c:v>1968</c:v>
                      </c:pt>
                      <c:pt idx="17">
                        <c:v>1969</c:v>
                      </c:pt>
                      <c:pt idx="18">
                        <c:v>1970</c:v>
                      </c:pt>
                      <c:pt idx="19">
                        <c:v>1971</c:v>
                      </c:pt>
                      <c:pt idx="20">
                        <c:v>1972</c:v>
                      </c:pt>
                      <c:pt idx="21">
                        <c:v>1973</c:v>
                      </c:pt>
                      <c:pt idx="22">
                        <c:v>1974</c:v>
                      </c:pt>
                      <c:pt idx="23">
                        <c:v>1975</c:v>
                      </c:pt>
                      <c:pt idx="24">
                        <c:v>1976</c:v>
                      </c:pt>
                      <c:pt idx="25">
                        <c:v>1977</c:v>
                      </c:pt>
                      <c:pt idx="26">
                        <c:v>1978</c:v>
                      </c:pt>
                      <c:pt idx="27">
                        <c:v>1979</c:v>
                      </c:pt>
                      <c:pt idx="28">
                        <c:v>1980</c:v>
                      </c:pt>
                      <c:pt idx="29">
                        <c:v>1981</c:v>
                      </c:pt>
                      <c:pt idx="30">
                        <c:v>1982</c:v>
                      </c:pt>
                      <c:pt idx="31">
                        <c:v>1983</c:v>
                      </c:pt>
                      <c:pt idx="32">
                        <c:v>1984</c:v>
                      </c:pt>
                      <c:pt idx="33">
                        <c:v>1985</c:v>
                      </c:pt>
                      <c:pt idx="34">
                        <c:v>1986</c:v>
                      </c:pt>
                      <c:pt idx="35">
                        <c:v>1987</c:v>
                      </c:pt>
                      <c:pt idx="36">
                        <c:v>1988</c:v>
                      </c:pt>
                      <c:pt idx="37">
                        <c:v>1989</c:v>
                      </c:pt>
                      <c:pt idx="38">
                        <c:v>1990</c:v>
                      </c:pt>
                      <c:pt idx="39">
                        <c:v>1991</c:v>
                      </c:pt>
                      <c:pt idx="40">
                        <c:v>1992</c:v>
                      </c:pt>
                      <c:pt idx="41">
                        <c:v>1993</c:v>
                      </c:pt>
                      <c:pt idx="42">
                        <c:v>1994</c:v>
                      </c:pt>
                      <c:pt idx="43">
                        <c:v>1995</c:v>
                      </c:pt>
                      <c:pt idx="44">
                        <c:v>1996</c:v>
                      </c:pt>
                      <c:pt idx="45">
                        <c:v>1997</c:v>
                      </c:pt>
                      <c:pt idx="46">
                        <c:v>1998</c:v>
                      </c:pt>
                      <c:pt idx="47">
                        <c:v>1999</c:v>
                      </c:pt>
                      <c:pt idx="48">
                        <c:v>2000</c:v>
                      </c:pt>
                      <c:pt idx="49">
                        <c:v>2001</c:v>
                      </c:pt>
                      <c:pt idx="50">
                        <c:v>2002</c:v>
                      </c:pt>
                      <c:pt idx="51">
                        <c:v>2003</c:v>
                      </c:pt>
                      <c:pt idx="52">
                        <c:v>2004</c:v>
                      </c:pt>
                      <c:pt idx="53">
                        <c:v>2005</c:v>
                      </c:pt>
                      <c:pt idx="54">
                        <c:v>2006</c:v>
                      </c:pt>
                      <c:pt idx="55">
                        <c:v>2007</c:v>
                      </c:pt>
                      <c:pt idx="56">
                        <c:v>2008</c:v>
                      </c:pt>
                      <c:pt idx="57">
                        <c:v>2009</c:v>
                      </c:pt>
                      <c:pt idx="58">
                        <c:v>2010</c:v>
                      </c:pt>
                      <c:pt idx="59">
                        <c:v>2011</c:v>
                      </c:pt>
                      <c:pt idx="60">
                        <c:v>2012</c:v>
                      </c:pt>
                      <c:pt idx="61">
                        <c:v>2013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Population!$H$102:$H$163</c15:sqref>
                        </c15:formulaRef>
                      </c:ext>
                    </c:extLst>
                    <c:numCache>
                      <c:formatCode>General</c:formatCode>
                      <c:ptCount val="62"/>
                      <c:pt idx="0">
                        <c:v>54.05</c:v>
                      </c:pt>
                      <c:pt idx="1">
                        <c:v>58.14</c:v>
                      </c:pt>
                      <c:pt idx="2">
                        <c:v>62.68</c:v>
                      </c:pt>
                      <c:pt idx="3">
                        <c:v>62.73</c:v>
                      </c:pt>
                      <c:pt idx="4">
                        <c:v>65</c:v>
                      </c:pt>
                      <c:pt idx="5">
                        <c:v>66.92</c:v>
                      </c:pt>
                      <c:pt idx="6">
                        <c:v>66.84</c:v>
                      </c:pt>
                      <c:pt idx="7">
                        <c:v>65.98</c:v>
                      </c:pt>
                      <c:pt idx="8">
                        <c:v>66.540000000000006</c:v>
                      </c:pt>
                      <c:pt idx="9">
                        <c:v>67.02</c:v>
                      </c:pt>
                      <c:pt idx="10">
                        <c:v>68.95</c:v>
                      </c:pt>
                      <c:pt idx="11">
                        <c:v>70.14</c:v>
                      </c:pt>
                      <c:pt idx="12">
                        <c:v>70.989999999999995</c:v>
                      </c:pt>
                      <c:pt idx="13">
                        <c:v>71.59</c:v>
                      </c:pt>
                      <c:pt idx="14">
                        <c:v>70.73</c:v>
                      </c:pt>
                      <c:pt idx="15">
                        <c:v>72.430000000000007</c:v>
                      </c:pt>
                      <c:pt idx="16">
                        <c:v>72.14</c:v>
                      </c:pt>
                      <c:pt idx="17">
                        <c:v>72.540000000000006</c:v>
                      </c:pt>
                      <c:pt idx="18">
                        <c:v>72.53</c:v>
                      </c:pt>
                      <c:pt idx="19">
                        <c:v>72.569999999999993</c:v>
                      </c:pt>
                      <c:pt idx="20">
                        <c:v>73.569999999999993</c:v>
                      </c:pt>
                      <c:pt idx="21">
                        <c:v>72.709999999999994</c:v>
                      </c:pt>
                      <c:pt idx="22">
                        <c:v>72.2</c:v>
                      </c:pt>
                      <c:pt idx="23">
                        <c:v>72</c:v>
                      </c:pt>
                      <c:pt idx="24">
                        <c:v>71.709999999999994</c:v>
                      </c:pt>
                      <c:pt idx="25">
                        <c:v>73.239999999999995</c:v>
                      </c:pt>
                      <c:pt idx="26">
                        <c:v>73.349999999999994</c:v>
                      </c:pt>
                      <c:pt idx="27">
                        <c:v>73.14</c:v>
                      </c:pt>
                      <c:pt idx="28">
                        <c:v>73.33</c:v>
                      </c:pt>
                      <c:pt idx="29">
                        <c:v>73.38</c:v>
                      </c:pt>
                      <c:pt idx="30">
                        <c:v>74.040000000000006</c:v>
                      </c:pt>
                      <c:pt idx="31">
                        <c:v>73.23</c:v>
                      </c:pt>
                      <c:pt idx="32">
                        <c:v>73.900000000000006</c:v>
                      </c:pt>
                      <c:pt idx="33">
                        <c:v>74.27</c:v>
                      </c:pt>
                      <c:pt idx="34">
                        <c:v>74.709999999999994</c:v>
                      </c:pt>
                      <c:pt idx="35">
                        <c:v>74.459999999999994</c:v>
                      </c:pt>
                      <c:pt idx="36">
                        <c:v>74.63</c:v>
                      </c:pt>
                      <c:pt idx="37">
                        <c:v>74.98</c:v>
                      </c:pt>
                      <c:pt idx="38">
                        <c:v>75.459999999999994</c:v>
                      </c:pt>
                      <c:pt idx="39">
                        <c:v>75.790000000000006</c:v>
                      </c:pt>
                      <c:pt idx="40">
                        <c:v>75.97</c:v>
                      </c:pt>
                      <c:pt idx="41">
                        <c:v>75.97</c:v>
                      </c:pt>
                      <c:pt idx="42">
                        <c:v>76.260000000000005</c:v>
                      </c:pt>
                      <c:pt idx="43">
                        <c:v>76.03</c:v>
                      </c:pt>
                      <c:pt idx="44">
                        <c:v>76.11</c:v>
                      </c:pt>
                      <c:pt idx="45">
                        <c:v>77.2</c:v>
                      </c:pt>
                      <c:pt idx="46">
                        <c:v>77.03</c:v>
                      </c:pt>
                      <c:pt idx="47">
                        <c:v>78.44</c:v>
                      </c:pt>
                      <c:pt idx="48">
                        <c:v>78.77</c:v>
                      </c:pt>
                      <c:pt idx="49">
                        <c:v>79.66</c:v>
                      </c:pt>
                      <c:pt idx="50">
                        <c:v>79.52</c:v>
                      </c:pt>
                      <c:pt idx="51">
                        <c:v>79.8</c:v>
                      </c:pt>
                      <c:pt idx="52">
                        <c:v>80.290000000000006</c:v>
                      </c:pt>
                      <c:pt idx="53">
                        <c:v>80.13</c:v>
                      </c:pt>
                      <c:pt idx="54">
                        <c:v>80.97</c:v>
                      </c:pt>
                      <c:pt idx="55">
                        <c:v>81.08</c:v>
                      </c:pt>
                      <c:pt idx="56">
                        <c:v>81.28</c:v>
                      </c:pt>
                      <c:pt idx="57">
                        <c:v>81.73</c:v>
                      </c:pt>
                      <c:pt idx="58">
                        <c:v>82.13</c:v>
                      </c:pt>
                      <c:pt idx="59">
                        <c:v>82.51</c:v>
                      </c:pt>
                      <c:pt idx="60">
                        <c:v>82.41</c:v>
                      </c:pt>
                      <c:pt idx="61">
                        <c:v>82.47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DC3-4DC9-93E4-E33938C6C6F6}"/>
                  </c:ext>
                </c:extLst>
              </c15:ser>
            </c15:filteredLineSeries>
          </c:ext>
        </c:extLst>
      </c:lineChart>
      <c:catAx>
        <c:axId val="18241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fr-FR"/>
          </a:p>
        </c:txPr>
        <c:crossAx val="182417280"/>
        <c:crosses val="autoZero"/>
        <c:auto val="1"/>
        <c:lblAlgn val="ctr"/>
        <c:lblOffset val="100"/>
        <c:noMultiLvlLbl val="0"/>
      </c:catAx>
      <c:valAx>
        <c:axId val="182417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2415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87005209529672267"/>
          <c:w val="0.99878864100320797"/>
          <c:h val="0.12944790010933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1770771191029"/>
          <c:y val="0.10992596843447468"/>
          <c:w val="0.86123784571717477"/>
          <c:h val="0.78100410343045612"/>
        </c:manualLayout>
      </c:layout>
      <c:lineChart>
        <c:grouping val="standard"/>
        <c:varyColors val="0"/>
        <c:ser>
          <c:idx val="0"/>
          <c:order val="0"/>
          <c:tx>
            <c:v>Population permanente</c:v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Population!$B$50:$B$85</c:f>
              <c:numCache>
                <c:formatCode>#,##0</c:formatCode>
                <c:ptCount val="36"/>
                <c:pt idx="0" formatCode="General">
                  <c:v>1978</c:v>
                </c:pt>
                <c:pt idx="1">
                  <c:v>1979</c:v>
                </c:pt>
                <c:pt idx="2" formatCode="General">
                  <c:v>1980</c:v>
                </c:pt>
                <c:pt idx="3" formatCode="General">
                  <c:v>1981</c:v>
                </c:pt>
                <c:pt idx="4" formatCode="General">
                  <c:v>1982</c:v>
                </c:pt>
                <c:pt idx="5" formatCode="General">
                  <c:v>1983</c:v>
                </c:pt>
                <c:pt idx="6" formatCode="General">
                  <c:v>1984</c:v>
                </c:pt>
                <c:pt idx="7" formatCode="General">
                  <c:v>1985</c:v>
                </c:pt>
                <c:pt idx="8" formatCode="General">
                  <c:v>1986</c:v>
                </c:pt>
                <c:pt idx="9" formatCode="General">
                  <c:v>1987</c:v>
                </c:pt>
                <c:pt idx="10" formatCode="General">
                  <c:v>1988</c:v>
                </c:pt>
                <c:pt idx="11" formatCode="General">
                  <c:v>1989</c:v>
                </c:pt>
                <c:pt idx="12" formatCode="General">
                  <c:v>1990</c:v>
                </c:pt>
                <c:pt idx="13" formatCode="General">
                  <c:v>1991</c:v>
                </c:pt>
                <c:pt idx="14" formatCode="General">
                  <c:v>1992</c:v>
                </c:pt>
                <c:pt idx="15" formatCode="General">
                  <c:v>1993</c:v>
                </c:pt>
                <c:pt idx="16" formatCode="General">
                  <c:v>1994</c:v>
                </c:pt>
                <c:pt idx="17" formatCode="General">
                  <c:v>1995</c:v>
                </c:pt>
                <c:pt idx="18" formatCode="General">
                  <c:v>1996</c:v>
                </c:pt>
                <c:pt idx="19" formatCode="General">
                  <c:v>1997</c:v>
                </c:pt>
                <c:pt idx="20" formatCode="General">
                  <c:v>1998</c:v>
                </c:pt>
                <c:pt idx="21" formatCode="General">
                  <c:v>1999</c:v>
                </c:pt>
                <c:pt idx="22" formatCode="General">
                  <c:v>2000</c:v>
                </c:pt>
                <c:pt idx="23" formatCode="General">
                  <c:v>2001</c:v>
                </c:pt>
                <c:pt idx="24" formatCode="General">
                  <c:v>2002</c:v>
                </c:pt>
                <c:pt idx="25" formatCode="General">
                  <c:v>2003</c:v>
                </c:pt>
                <c:pt idx="26" formatCode="General">
                  <c:v>2004</c:v>
                </c:pt>
                <c:pt idx="27" formatCode="General">
                  <c:v>2005</c:v>
                </c:pt>
                <c:pt idx="28" formatCode="General">
                  <c:v>2006</c:v>
                </c:pt>
                <c:pt idx="29" formatCode="General">
                  <c:v>2007</c:v>
                </c:pt>
                <c:pt idx="30" formatCode="General">
                  <c:v>2008</c:v>
                </c:pt>
                <c:pt idx="31" formatCode="General">
                  <c:v>2009</c:v>
                </c:pt>
                <c:pt idx="32" formatCode="General">
                  <c:v>2010</c:v>
                </c:pt>
                <c:pt idx="33" formatCode="General">
                  <c:v>2011</c:v>
                </c:pt>
                <c:pt idx="34" formatCode="General">
                  <c:v>2012</c:v>
                </c:pt>
                <c:pt idx="35" formatCode="General">
                  <c:v>2013</c:v>
                </c:pt>
              </c:numCache>
            </c:numRef>
          </c:cat>
          <c:val>
            <c:numRef>
              <c:f>Population!$C$50:$C$85</c:f>
              <c:numCache>
                <c:formatCode>#,##0\ _€</c:formatCode>
                <c:ptCount val="36"/>
                <c:pt idx="0">
                  <c:v>11040000</c:v>
                </c:pt>
                <c:pt idx="1">
                  <c:v>11370000</c:v>
                </c:pt>
                <c:pt idx="2">
                  <c:v>11520000</c:v>
                </c:pt>
                <c:pt idx="3">
                  <c:v>11680000</c:v>
                </c:pt>
                <c:pt idx="4">
                  <c:v>11860000</c:v>
                </c:pt>
                <c:pt idx="5">
                  <c:v>12010000</c:v>
                </c:pt>
                <c:pt idx="6">
                  <c:v>12170000</c:v>
                </c:pt>
                <c:pt idx="7">
                  <c:v>12330000</c:v>
                </c:pt>
                <c:pt idx="8">
                  <c:v>12490000</c:v>
                </c:pt>
                <c:pt idx="9">
                  <c:v>12650000</c:v>
                </c:pt>
                <c:pt idx="10">
                  <c:v>12880000</c:v>
                </c:pt>
                <c:pt idx="11">
                  <c:v>13110000</c:v>
                </c:pt>
                <c:pt idx="12">
                  <c:v>13340000</c:v>
                </c:pt>
                <c:pt idx="13">
                  <c:v>13500000</c:v>
                </c:pt>
                <c:pt idx="14">
                  <c:v>13650000</c:v>
                </c:pt>
                <c:pt idx="15">
                  <c:v>13810000</c:v>
                </c:pt>
                <c:pt idx="16">
                  <c:v>13980000</c:v>
                </c:pt>
                <c:pt idx="17">
                  <c:v>14140000</c:v>
                </c:pt>
                <c:pt idx="18">
                  <c:v>14510000</c:v>
                </c:pt>
                <c:pt idx="19">
                  <c:v>14890000</c:v>
                </c:pt>
                <c:pt idx="20">
                  <c:v>15270000</c:v>
                </c:pt>
                <c:pt idx="21">
                  <c:v>15670000</c:v>
                </c:pt>
                <c:pt idx="22">
                  <c:v>16086000</c:v>
                </c:pt>
                <c:pt idx="23">
                  <c:v>16683300</c:v>
                </c:pt>
                <c:pt idx="24">
                  <c:v>17129700</c:v>
                </c:pt>
                <c:pt idx="25">
                  <c:v>17658400</c:v>
                </c:pt>
                <c:pt idx="26">
                  <c:v>18349800</c:v>
                </c:pt>
                <c:pt idx="27">
                  <c:v>18902600</c:v>
                </c:pt>
                <c:pt idx="28">
                  <c:v>19641100</c:v>
                </c:pt>
                <c:pt idx="29">
                  <c:v>20635800</c:v>
                </c:pt>
                <c:pt idx="30">
                  <c:v>21406500</c:v>
                </c:pt>
                <c:pt idx="31">
                  <c:v>22102800</c:v>
                </c:pt>
                <c:pt idx="32">
                  <c:v>23026600</c:v>
                </c:pt>
                <c:pt idx="33">
                  <c:v>23474600</c:v>
                </c:pt>
                <c:pt idx="34">
                  <c:v>23804300</c:v>
                </c:pt>
                <c:pt idx="35">
                  <c:v>24151500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08D6-4A0C-9CF5-DEABC83EA495}"/>
            </c:ext>
          </c:extLst>
        </c:ser>
        <c:ser>
          <c:idx val="1"/>
          <c:order val="1"/>
          <c:tx>
            <c:v>Population allochtone</c:v>
          </c:tx>
          <c:spPr>
            <a:ln w="38100" cap="rnd">
              <a:solidFill>
                <a:srgbClr val="FFFF00"/>
              </a:solidFill>
              <a:round/>
            </a:ln>
            <a:effectLst/>
          </c:spPr>
          <c:marker>
            <c:symbol val="none"/>
          </c:marker>
          <c:cat>
            <c:numRef>
              <c:f>Population!$B$50:$B$85</c:f>
              <c:numCache>
                <c:formatCode>#,##0</c:formatCode>
                <c:ptCount val="36"/>
                <c:pt idx="0" formatCode="General">
                  <c:v>1978</c:v>
                </c:pt>
                <c:pt idx="1">
                  <c:v>1979</c:v>
                </c:pt>
                <c:pt idx="2" formatCode="General">
                  <c:v>1980</c:v>
                </c:pt>
                <c:pt idx="3" formatCode="General">
                  <c:v>1981</c:v>
                </c:pt>
                <c:pt idx="4" formatCode="General">
                  <c:v>1982</c:v>
                </c:pt>
                <c:pt idx="5" formatCode="General">
                  <c:v>1983</c:v>
                </c:pt>
                <c:pt idx="6" formatCode="General">
                  <c:v>1984</c:v>
                </c:pt>
                <c:pt idx="7" formatCode="General">
                  <c:v>1985</c:v>
                </c:pt>
                <c:pt idx="8" formatCode="General">
                  <c:v>1986</c:v>
                </c:pt>
                <c:pt idx="9" formatCode="General">
                  <c:v>1987</c:v>
                </c:pt>
                <c:pt idx="10" formatCode="General">
                  <c:v>1988</c:v>
                </c:pt>
                <c:pt idx="11" formatCode="General">
                  <c:v>1989</c:v>
                </c:pt>
                <c:pt idx="12" formatCode="General">
                  <c:v>1990</c:v>
                </c:pt>
                <c:pt idx="13" formatCode="General">
                  <c:v>1991</c:v>
                </c:pt>
                <c:pt idx="14" formatCode="General">
                  <c:v>1992</c:v>
                </c:pt>
                <c:pt idx="15" formatCode="General">
                  <c:v>1993</c:v>
                </c:pt>
                <c:pt idx="16" formatCode="General">
                  <c:v>1994</c:v>
                </c:pt>
                <c:pt idx="17" formatCode="General">
                  <c:v>1995</c:v>
                </c:pt>
                <c:pt idx="18" formatCode="General">
                  <c:v>1996</c:v>
                </c:pt>
                <c:pt idx="19" formatCode="General">
                  <c:v>1997</c:v>
                </c:pt>
                <c:pt idx="20" formatCode="General">
                  <c:v>1998</c:v>
                </c:pt>
                <c:pt idx="21" formatCode="General">
                  <c:v>1999</c:v>
                </c:pt>
                <c:pt idx="22" formatCode="General">
                  <c:v>2000</c:v>
                </c:pt>
                <c:pt idx="23" formatCode="General">
                  <c:v>2001</c:v>
                </c:pt>
                <c:pt idx="24" formatCode="General">
                  <c:v>2002</c:v>
                </c:pt>
                <c:pt idx="25" formatCode="General">
                  <c:v>2003</c:v>
                </c:pt>
                <c:pt idx="26" formatCode="General">
                  <c:v>2004</c:v>
                </c:pt>
                <c:pt idx="27" formatCode="General">
                  <c:v>2005</c:v>
                </c:pt>
                <c:pt idx="28" formatCode="General">
                  <c:v>2006</c:v>
                </c:pt>
                <c:pt idx="29" formatCode="General">
                  <c:v>2007</c:v>
                </c:pt>
                <c:pt idx="30" formatCode="General">
                  <c:v>2008</c:v>
                </c:pt>
                <c:pt idx="31" formatCode="General">
                  <c:v>2009</c:v>
                </c:pt>
                <c:pt idx="32" formatCode="General">
                  <c:v>2010</c:v>
                </c:pt>
                <c:pt idx="33" formatCode="General">
                  <c:v>2011</c:v>
                </c:pt>
                <c:pt idx="34" formatCode="General">
                  <c:v>2012</c:v>
                </c:pt>
                <c:pt idx="35" formatCode="General">
                  <c:v>2013</c:v>
                </c:pt>
              </c:numCache>
            </c:numRef>
          </c:cat>
          <c:val>
            <c:numRef>
              <c:f>Population!$D$50:$D$85</c:f>
              <c:numCache>
                <c:formatCode>#,##0\ _€</c:formatCode>
                <c:ptCount val="36"/>
                <c:pt idx="0">
                  <c:v>10982800</c:v>
                </c:pt>
                <c:pt idx="1">
                  <c:v>11321400</c:v>
                </c:pt>
                <c:pt idx="2">
                  <c:v>11465200</c:v>
                </c:pt>
                <c:pt idx="3">
                  <c:v>11628400</c:v>
                </c:pt>
                <c:pt idx="4">
                  <c:v>11805100</c:v>
                </c:pt>
                <c:pt idx="5">
                  <c:v>11940100</c:v>
                </c:pt>
                <c:pt idx="6">
                  <c:v>12047800</c:v>
                </c:pt>
                <c:pt idx="7">
                  <c:v>12166900</c:v>
                </c:pt>
                <c:pt idx="8">
                  <c:v>12323300</c:v>
                </c:pt>
                <c:pt idx="9">
                  <c:v>12495100</c:v>
                </c:pt>
                <c:pt idx="10">
                  <c:v>12624200</c:v>
                </c:pt>
                <c:pt idx="11">
                  <c:v>12764500</c:v>
                </c:pt>
                <c:pt idx="12">
                  <c:v>12833500</c:v>
                </c:pt>
                <c:pt idx="13">
                  <c:v>12872000</c:v>
                </c:pt>
                <c:pt idx="14">
                  <c:v>12893700</c:v>
                </c:pt>
                <c:pt idx="15">
                  <c:v>12947400</c:v>
                </c:pt>
                <c:pt idx="16">
                  <c:v>12988100</c:v>
                </c:pt>
                <c:pt idx="17">
                  <c:v>13013700</c:v>
                </c:pt>
                <c:pt idx="18">
                  <c:v>13044300</c:v>
                </c:pt>
                <c:pt idx="19">
                  <c:v>13054600</c:v>
                </c:pt>
                <c:pt idx="20">
                  <c:v>13065800</c:v>
                </c:pt>
                <c:pt idx="21">
                  <c:v>13131200</c:v>
                </c:pt>
                <c:pt idx="22">
                  <c:v>13216300</c:v>
                </c:pt>
                <c:pt idx="23">
                  <c:v>13271400</c:v>
                </c:pt>
                <c:pt idx="24">
                  <c:v>13342300</c:v>
                </c:pt>
                <c:pt idx="25">
                  <c:v>13417700</c:v>
                </c:pt>
                <c:pt idx="26">
                  <c:v>13523900</c:v>
                </c:pt>
                <c:pt idx="27">
                  <c:v>13602600</c:v>
                </c:pt>
                <c:pt idx="28">
                  <c:v>13680800</c:v>
                </c:pt>
                <c:pt idx="29">
                  <c:v>13788600</c:v>
                </c:pt>
                <c:pt idx="30">
                  <c:v>13910400</c:v>
                </c:pt>
                <c:pt idx="31">
                  <c:v>14007000</c:v>
                </c:pt>
                <c:pt idx="32">
                  <c:v>14123200</c:v>
                </c:pt>
                <c:pt idx="33">
                  <c:v>14193600</c:v>
                </c:pt>
                <c:pt idx="34">
                  <c:v>14269300</c:v>
                </c:pt>
                <c:pt idx="35">
                  <c:v>14323400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08D6-4A0C-9CF5-DEABC83EA4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2509568"/>
        <c:axId val="182511104"/>
      </c:lineChart>
      <c:catAx>
        <c:axId val="182509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2511104"/>
        <c:crosses val="autoZero"/>
        <c:auto val="1"/>
        <c:lblAlgn val="ctr"/>
        <c:lblOffset val="100"/>
        <c:noMultiLvlLbl val="0"/>
      </c:catAx>
      <c:valAx>
        <c:axId val="1825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_€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8250956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0.0031</cdr:x>
      <cdr:y>0.00482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24386" cy="24386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15396-0221-4D78-97A9-F50E93F19297}" type="datetimeFigureOut">
              <a:rPr lang="fr-FR" smtClean="0"/>
              <a:t>10/10/2019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100" y="9409113"/>
            <a:ext cx="294481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227E8-E1E0-4E22-BC80-9A7850E170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1606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70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CF614-DF07-4222-8FAA-AE41A876E62D}" type="datetimeFigureOut">
              <a:rPr lang="fr-FR" smtClean="0"/>
              <a:t>10/10/2019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38250"/>
            <a:ext cx="44577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0" y="4767262"/>
            <a:ext cx="5435600" cy="39004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70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C50632-64F4-49F9-B35C-2E9427B9FD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77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v.cn/zhuanti/2018zgjjnb/index.htm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g.sectsco.org/load/443683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387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642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774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228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872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4450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271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5895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773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93594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4264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3771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75768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i="1" dirty="0" smtClean="0"/>
              <a:t>Shanghai et son arrière pays (= Chine de l’est de 200 millions d’</a:t>
            </a:r>
            <a:r>
              <a:rPr lang="fr-FR" b="1" i="1" dirty="0" err="1" smtClean="0"/>
              <a:t>hbaitants</a:t>
            </a:r>
            <a:r>
              <a:rPr lang="fr-FR" b="1" i="1" dirty="0" smtClean="0"/>
              <a:t>) attirent </a:t>
            </a:r>
            <a:r>
              <a:rPr lang="fr-FR" b="1" i="1" dirty="0" smtClean="0">
                <a:solidFill>
                  <a:srgbClr val="FF0000"/>
                </a:solidFill>
              </a:rPr>
              <a:t>la moitié des investissements directs </a:t>
            </a:r>
            <a:r>
              <a:rPr lang="fr-FR" b="1" i="1" dirty="0" err="1" smtClean="0">
                <a:solidFill>
                  <a:srgbClr val="FF0000"/>
                </a:solidFill>
              </a:rPr>
              <a:t>éntrangers</a:t>
            </a:r>
            <a:r>
              <a:rPr lang="fr-FR" b="1" i="1" dirty="0" smtClean="0">
                <a:solidFill>
                  <a:srgbClr val="FF0000"/>
                </a:solidFill>
              </a:rPr>
              <a:t> </a:t>
            </a:r>
            <a:r>
              <a:rPr lang="fr-FR" b="1" i="1" dirty="0" smtClean="0"/>
              <a:t>utilisés en Chine. Représente </a:t>
            </a:r>
            <a:r>
              <a:rPr lang="fr-FR" b="1" i="1" dirty="0" smtClean="0">
                <a:solidFill>
                  <a:srgbClr val="FF0000"/>
                </a:solidFill>
              </a:rPr>
              <a:t>23,5 % du PIB chinois.</a:t>
            </a:r>
            <a:endParaRPr lang="fr-FR" b="1" dirty="0" smtClean="0">
              <a:solidFill>
                <a:srgbClr val="FF0000"/>
              </a:solidFill>
            </a:endParaRPr>
          </a:p>
          <a:p>
            <a:endParaRPr lang="fr-FR" dirty="0" smtClean="0"/>
          </a:p>
          <a:p>
            <a:r>
              <a:rPr lang="fr-FR" b="1" dirty="0" smtClean="0"/>
              <a:t>Annuaire statistique de Shanghai</a:t>
            </a:r>
            <a:r>
              <a:rPr lang="fr-FR" b="1" baseline="0" dirty="0" smtClean="0"/>
              <a:t> 2018 (chiffres de 2017)</a:t>
            </a:r>
            <a:endParaRPr lang="fr-FR" b="1" dirty="0" smtClean="0"/>
          </a:p>
          <a:p>
            <a:r>
              <a:rPr lang="fr-FR" dirty="0" smtClean="0"/>
              <a:t>http://www.stats-sh.gov.cn/tjnj/nje18.htm?d1=2018tjnje/E0105.htm</a:t>
            </a:r>
          </a:p>
          <a:p>
            <a:r>
              <a:rPr lang="fr-FR" dirty="0" smtClean="0"/>
              <a:t>http://www.stats-sh.gov.cn/tjnj/nje18.htm?d1=2018tjnje/E0404.htm</a:t>
            </a:r>
          </a:p>
          <a:p>
            <a:endParaRPr lang="fr-FR" dirty="0" smtClean="0"/>
          </a:p>
          <a:p>
            <a:r>
              <a:rPr lang="fr-FR" i="0" dirty="0" smtClean="0">
                <a:hlinkClick r:id="rId3"/>
              </a:rPr>
              <a:t>"2018</a:t>
            </a:r>
            <a:r>
              <a:rPr lang="ja-JP" altLang="fr-FR" i="0" dirty="0" smtClean="0">
                <a:hlinkClick r:id="rId3"/>
              </a:rPr>
              <a:t>年经济运行保持在合理区间，发展的主要预期目标较好完成</a:t>
            </a:r>
            <a:r>
              <a:rPr lang="fr-FR" altLang="ja-JP" i="0" dirty="0" smtClean="0">
                <a:hlinkClick r:id="rId3"/>
              </a:rPr>
              <a:t>"</a:t>
            </a:r>
            <a:r>
              <a:rPr lang="fr-FR" altLang="ja-JP" i="0" dirty="0" smtClean="0"/>
              <a:t>. </a:t>
            </a:r>
            <a:r>
              <a:rPr lang="fr-FR" i="0" dirty="0" smtClean="0"/>
              <a:t>www.gov.cn (in </a:t>
            </a:r>
            <a:r>
              <a:rPr lang="fr-FR" i="0" dirty="0" err="1" smtClean="0"/>
              <a:t>Chinese</a:t>
            </a:r>
            <a:r>
              <a:rPr lang="fr-FR" i="0" dirty="0" smtClean="0"/>
              <a:t>). </a:t>
            </a:r>
            <a:r>
              <a:rPr lang="ja-JP" altLang="fr-FR" i="0" dirty="0" smtClean="0"/>
              <a:t>中国政府网</a:t>
            </a:r>
            <a:r>
              <a:rPr lang="fr-FR" altLang="ja-JP" i="0" dirty="0" smtClean="0"/>
              <a:t>. 2019. </a:t>
            </a:r>
            <a:r>
              <a:rPr lang="fr-FR" i="0" dirty="0" smtClean="0"/>
              <a:t>09. </a:t>
            </a:r>
            <a:r>
              <a:rPr lang="fr-FR" i="0" dirty="0" err="1" smtClean="0"/>
              <a:t>Retrieved</a:t>
            </a:r>
            <a:r>
              <a:rPr lang="fr-FR" i="0" dirty="0" smtClean="0"/>
              <a:t> 4 </a:t>
            </a:r>
            <a:r>
              <a:rPr lang="fr-FR" i="0" dirty="0" err="1" smtClean="0"/>
              <a:t>September</a:t>
            </a:r>
            <a:r>
              <a:rPr lang="fr-FR" i="0" dirty="0" smtClean="0"/>
              <a:t> 2019.</a:t>
            </a:r>
          </a:p>
          <a:p>
            <a:endParaRPr lang="fr-FR" i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07134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Bourse depuis 1990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7594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Pont de </a:t>
            </a:r>
            <a:r>
              <a:rPr lang="fr-FR" dirty="0" err="1" smtClean="0"/>
              <a:t>Donghai</a:t>
            </a:r>
            <a:r>
              <a:rPr lang="fr-FR" dirty="0" smtClean="0"/>
              <a:t>, le plus long du monde ondulant en pleine mer sur 32 km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Livraisons des phases du port en 2005, 2006, 2010 et 2015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2017 = capacité de 40 millions d’EVP dépassée en 2017 (http://www.stats-sh.gov.cn/tjnj/nje18.htm?d1=2018tjnje/E0105.htm)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https://en.wikipedia.org/wiki/Port_of_Shanghai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 smtClean="0"/>
              <a:t>https://fr.wikipedia.org/wiki/Port_de_Yangshan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75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2164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9382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Jumelages : 69 villes et régions dans 58 pays dans le monde en 2015</a:t>
            </a:r>
          </a:p>
          <a:p>
            <a:r>
              <a:rPr lang="fr-FR" dirty="0" smtClean="0"/>
              <a:t>https://en.wikipedia.org/wiki/List_of_sister_cities_of_Shanghai</a:t>
            </a:r>
          </a:p>
          <a:p>
            <a:endParaRPr lang="fr-FR" dirty="0" smtClean="0"/>
          </a:p>
          <a:p>
            <a:r>
              <a:rPr lang="fr-FR" dirty="0" smtClean="0"/>
              <a:t>Liste officielle</a:t>
            </a:r>
            <a:r>
              <a:rPr lang="fr-FR" baseline="0" dirty="0" smtClean="0"/>
              <a:t> disponible date de 2013 sur le site de la municipalité de Shanghai</a:t>
            </a:r>
          </a:p>
          <a:p>
            <a:r>
              <a:rPr lang="fr-FR" dirty="0" smtClean="0"/>
              <a:t>http://wsb.sh.gov.cn/wsb/2013english/Sister_Cities/index1.html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65423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En 2017 : 23</a:t>
            </a:r>
            <a:r>
              <a:rPr lang="fr-FR" baseline="0" dirty="0" smtClean="0"/>
              <a:t> 918 touristes par jour, restant en moyenne 3,3 jours</a:t>
            </a:r>
          </a:p>
          <a:p>
            <a:endParaRPr lang="fr-FR" baseline="0" dirty="0" smtClean="0"/>
          </a:p>
          <a:p>
            <a:r>
              <a:rPr lang="fr-FR" dirty="0" smtClean="0"/>
              <a:t>http://www.stats-sh.gov.cn/tjnj/nje18.htm?d1=2018tjnje/E0823.htm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1001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960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Organisation eurasiatique initialement centrée sur des objectifs policiers et militaires. </a:t>
            </a:r>
          </a:p>
          <a:p>
            <a:r>
              <a:rPr lang="fr-FR" dirty="0" smtClean="0"/>
              <a:t>Elle vise à stabiliser la région centrasiatique en luttant contre les mouvements fondamentalistes et séparatistes. Elle s'élargit à une coopération économique et commerciale.</a:t>
            </a:r>
          </a:p>
          <a:p>
            <a:r>
              <a:rPr lang="fr-FR" dirty="0" smtClean="0"/>
              <a:t>Dans un document de juin 2018, les pays membres affirment ainsi leur soutien à la politique chinoise de Nouvelles routes de la soie (OCS, 2018).</a:t>
            </a:r>
          </a:p>
          <a:p>
            <a:r>
              <a:rPr lang="en-US" dirty="0" smtClean="0"/>
              <a:t>OCS, 2018. Information Report following the Meeting of the Council of Heads of State of the Shanghai Cooperation </a:t>
            </a:r>
            <a:r>
              <a:rPr lang="en-US" dirty="0" err="1" smtClean="0"/>
              <a:t>Organisation</a:t>
            </a:r>
            <a:r>
              <a:rPr lang="en-US" dirty="0" smtClean="0"/>
              <a:t> Member States (Qingdao, 9-10 June 2018) [</a:t>
            </a:r>
            <a:r>
              <a:rPr lang="en-US" dirty="0" err="1" smtClean="0">
                <a:hlinkClick r:id="rId3"/>
              </a:rPr>
              <a:t>télécharger</a:t>
            </a:r>
            <a:r>
              <a:rPr lang="en-US" dirty="0" smtClean="0">
                <a:hlinkClick r:id="rId3"/>
              </a:rPr>
              <a:t> </a:t>
            </a:r>
            <a:r>
              <a:rPr lang="en-US" dirty="0" err="1" smtClean="0">
                <a:hlinkClick r:id="rId3"/>
              </a:rPr>
              <a:t>en</a:t>
            </a:r>
            <a:r>
              <a:rPr lang="en-US" dirty="0" smtClean="0">
                <a:hlinkClick r:id="rId3"/>
              </a:rPr>
              <a:t> PDF</a:t>
            </a:r>
            <a:r>
              <a:rPr lang="en-US" dirty="0" smtClean="0"/>
              <a:t>]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845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23038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7014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1351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0089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5844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1766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95459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517124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Métropolisation : concentration de grandeur et de valeur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9014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791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8908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2205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71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11168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512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305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7582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67928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4477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789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76674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127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SH = Situé entre le fleuve Yangzi au N </a:t>
            </a:r>
            <a:r>
              <a:rPr lang="fr-FR" dirty="0" err="1" smtClean="0"/>
              <a:t>vet</a:t>
            </a:r>
            <a:r>
              <a:rPr lang="fr-FR" dirty="0" smtClean="0"/>
              <a:t> la baie de Hangzhou au S</a:t>
            </a:r>
          </a:p>
          <a:p>
            <a:r>
              <a:rPr lang="fr-FR" dirty="0" smtClean="0"/>
              <a:t>6300 km² pour 24 millions d’habitants</a:t>
            </a:r>
          </a:p>
          <a:p>
            <a:r>
              <a:rPr lang="fr-FR" dirty="0" smtClean="0"/>
              <a:t>Équivalent</a:t>
            </a:r>
            <a:r>
              <a:rPr lang="fr-FR" baseline="0" dirty="0" smtClean="0"/>
              <a:t> à la moitié de l’ile de France : 12 000 km², pour12,21 millions d’habitants (2019, INSEE)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79460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57826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6300 km² pour 24 millions d’habitants</a:t>
            </a:r>
          </a:p>
          <a:p>
            <a:r>
              <a:rPr lang="fr-FR" dirty="0" smtClean="0"/>
              <a:t>Équivalent</a:t>
            </a:r>
            <a:r>
              <a:rPr lang="fr-FR" baseline="0" dirty="0" smtClean="0"/>
              <a:t> à la moitié de l’ile de France : 12 000 km², pour12,21 millions d’habitants (2019, INSEE)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14479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58108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2899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48593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5387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844506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46583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8021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7359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6300 km² pour 24 millions d’habitants</a:t>
            </a:r>
          </a:p>
          <a:p>
            <a:r>
              <a:rPr lang="fr-FR" dirty="0" smtClean="0"/>
              <a:t>Équivalent</a:t>
            </a:r>
            <a:r>
              <a:rPr lang="fr-FR" baseline="0" dirty="0" smtClean="0"/>
              <a:t> à la moitié de l’ile de France : 12 000 km², pour12,21 millions d’habitants (2019, INSEE)</a:t>
            </a:r>
            <a:endParaRPr lang="fr-FR" dirty="0" smtClean="0"/>
          </a:p>
          <a:p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19485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25266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89168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34927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29206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http://www.stats-sh.gov.cn/tjnj/nje18.htm?d1=2018tjnje/E0206.htm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06896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08444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8512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51825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9960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60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64733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Symbol" panose="05050102010706020507" pitchFamily="18" charset="2"/>
              <a:buChar char="Þ"/>
            </a:pPr>
            <a:r>
              <a:rPr lang="fr-FR" sz="1200" dirty="0" smtClean="0">
                <a:solidFill>
                  <a:schemeClr val="bg1"/>
                </a:solidFill>
              </a:rPr>
              <a:t> Une ville monde héritée d’une précédente mondialisation, visible encore</a:t>
            </a:r>
            <a:r>
              <a:rPr lang="fr-FR" sz="1200" baseline="0" dirty="0" smtClean="0">
                <a:solidFill>
                  <a:schemeClr val="bg1"/>
                </a:solidFill>
              </a:rPr>
              <a:t> à l’heure actuelle dans les formes urbaines exceptionnelles, (Bund, banques, grands hôtels), mais aussi visible à travers son architecture vernaculaire (ses courées de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shikumen</a:t>
            </a:r>
            <a:r>
              <a:rPr lang="fr-FR" sz="1200" baseline="0" dirty="0" smtClean="0">
                <a:solidFill>
                  <a:schemeClr val="bg1"/>
                </a:solidFill>
              </a:rPr>
              <a:t>, ce qu’on appelle aussi les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lilong</a:t>
            </a:r>
            <a:r>
              <a:rPr lang="fr-FR" sz="1200" baseline="0" dirty="0" smtClean="0">
                <a:solidFill>
                  <a:schemeClr val="bg1"/>
                </a:solidFill>
              </a:rPr>
              <a:t>).</a:t>
            </a:r>
          </a:p>
          <a:p>
            <a:pPr>
              <a:buFont typeface="Symbol" panose="05050102010706020507" pitchFamily="18" charset="2"/>
              <a:buChar char="Þ"/>
            </a:pPr>
            <a:r>
              <a:rPr lang="fr-FR" sz="1200" baseline="0" dirty="0" smtClean="0">
                <a:solidFill>
                  <a:schemeClr val="bg1"/>
                </a:solidFill>
              </a:rPr>
              <a:t> Cette ville et son paysage urbain sont ensuite « gelés » selon la terminologie de </a:t>
            </a:r>
            <a:r>
              <a:rPr lang="fr-FR" sz="1200" baseline="0" dirty="0" err="1" smtClean="0">
                <a:solidFill>
                  <a:schemeClr val="bg1"/>
                </a:solidFill>
              </a:rPr>
              <a:t>Marie-Calire</a:t>
            </a:r>
            <a:r>
              <a:rPr lang="fr-FR" sz="1200" baseline="0" dirty="0" smtClean="0">
                <a:solidFill>
                  <a:schemeClr val="bg1"/>
                </a:solidFill>
              </a:rPr>
              <a:t> Bergère, lors 42 premières années du régime communiste pour connaître un renouveau au début des années 1990, suite à l’accession au pouvoir central de figures politiques shanghaiennes.</a:t>
            </a:r>
            <a:endParaRPr lang="fr-FR" sz="1200" dirty="0" smtClean="0">
              <a:solidFill>
                <a:schemeClr val="bg1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endParaRPr lang="fr-FR" sz="1200" dirty="0" smtClean="0">
              <a:solidFill>
                <a:schemeClr val="bg1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fr-FR" sz="1200" dirty="0" smtClean="0">
                <a:solidFill>
                  <a:schemeClr val="bg1"/>
                </a:solidFill>
              </a:rPr>
              <a:t> Ce renouveau s’exprime à travers des projets vitrine (</a:t>
            </a:r>
            <a:r>
              <a:rPr lang="fr-FR" sz="1200" dirty="0" err="1" smtClean="0">
                <a:solidFill>
                  <a:schemeClr val="bg1"/>
                </a:solidFill>
              </a:rPr>
              <a:t>Pudong</a:t>
            </a:r>
            <a:r>
              <a:rPr lang="fr-FR" sz="1200" dirty="0" smtClean="0">
                <a:solidFill>
                  <a:schemeClr val="bg1"/>
                </a:solidFill>
              </a:rPr>
              <a:t>) qui s’adosse à une économie globalisée, de plus en plus </a:t>
            </a:r>
            <a:r>
              <a:rPr lang="fr-FR" sz="1200" dirty="0" err="1" smtClean="0">
                <a:solidFill>
                  <a:schemeClr val="bg1"/>
                </a:solidFill>
              </a:rPr>
              <a:t>tertiarisée</a:t>
            </a:r>
            <a:r>
              <a:rPr lang="fr-FR" sz="1200" dirty="0" smtClean="0">
                <a:solidFill>
                  <a:schemeClr val="bg1"/>
                </a:solidFill>
              </a:rPr>
              <a:t>, une place logistique de premier plan international, qui attire les populations internes à la Chine, les touristes et les expatriés ; qui rayonne culturellement et qui est capable de se montrer comme l’organisatrice de grands évènements internationaux, comme l’exposition universelle de Shanghai de 2010.</a:t>
            </a:r>
          </a:p>
          <a:p>
            <a:pPr>
              <a:buFont typeface="Symbol" panose="05050102010706020507" pitchFamily="18" charset="2"/>
              <a:buChar char="Þ"/>
            </a:pPr>
            <a:endParaRPr lang="fr-FR" sz="1200" dirty="0" smtClean="0">
              <a:solidFill>
                <a:schemeClr val="bg1"/>
              </a:solidFill>
            </a:endParaRPr>
          </a:p>
          <a:p>
            <a:pPr>
              <a:buFont typeface="Symbol" panose="05050102010706020507" pitchFamily="18" charset="2"/>
              <a:buChar char="Þ"/>
            </a:pPr>
            <a:r>
              <a:rPr lang="fr-FR" sz="1200" dirty="0" smtClean="0">
                <a:solidFill>
                  <a:schemeClr val="bg1"/>
                </a:solidFill>
              </a:rPr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6255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32428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38DD8-ECA5-484F-BB1B-A698C3F32577}" type="slidenum">
              <a:rPr lang="fr-FR" smtClean="0"/>
              <a:pPr/>
              <a:t>72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9595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1842 : traité de Nankin établissant l’ouverture commerciale des ports chinois, dont Shanghai, ce qui marque le début d’implantations étrangères au sein de l’empire</a:t>
            </a:r>
            <a:r>
              <a:rPr lang="fr-FR" baseline="0" dirty="0" smtClean="0"/>
              <a:t> du milieu.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610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Bund principalement loti entre les années 1860 et 1930.</a:t>
            </a:r>
          </a:p>
          <a:p>
            <a:r>
              <a:rPr lang="fr-FR" dirty="0" smtClean="0"/>
              <a:t>Important réaménagement des circulations et de la promenade entre</a:t>
            </a:r>
            <a:r>
              <a:rPr lang="fr-FR" baseline="0" dirty="0" smtClean="0"/>
              <a:t> 2008 et 2010.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C50632-64F4-49F9-B35C-2E9427B9FD7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708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FC9B4-F192-4070-8064-99602C47DB2C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41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88727-B9CF-42C7-A3FD-7E22D4273281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19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84E85-DFB8-4C79-905F-87322BD0AB99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09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429625" cy="4027289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20580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6C78D-158C-4695-8118-D2FA8889A011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60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00CD-82AC-4F11-86DE-66B09FA4E3C3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5522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ACEDB-1B39-4FAE-9082-7FD33C1BA580}" type="datetime1">
              <a:rPr lang="fr-FR" smtClean="0"/>
              <a:t>10/10/2019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621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2F033-B90D-41CB-97BE-95CE094C9EA5}" type="datetime1">
              <a:rPr lang="fr-FR" smtClean="0"/>
              <a:t>10/10/2019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1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F54CF-E76E-4E60-87DE-6386C4A7FDA4}" type="datetime1">
              <a:rPr lang="fr-FR" smtClean="0"/>
              <a:t>10/10/2019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854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36C0E-C5D9-4E1B-A6A2-1C7AB57E44D5}" type="datetime1">
              <a:rPr lang="fr-FR" smtClean="0"/>
              <a:t>10/10/2019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5850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2F7CE-9AA4-4E76-84D6-700473D04578}" type="datetime1">
              <a:rPr lang="fr-FR" smtClean="0"/>
              <a:t>10/10/2019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80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8EEF2-D69C-4217-878D-07EBBFC06FE2}" type="datetime1">
              <a:rPr lang="fr-FR" smtClean="0"/>
              <a:t>10/10/2019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47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81138-2707-462C-90FE-30335D7B486D}" type="datetime1">
              <a:rPr lang="fr-FR" smtClean="0"/>
              <a:t>10/10/2019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87464-FE9C-4972-8268-0A736E1CEA3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64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carine.henriot@utc.fr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00"/>
            <a:ext cx="9183552" cy="6887664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TextBox 12"/>
          <p:cNvSpPr txBox="1"/>
          <p:nvPr/>
        </p:nvSpPr>
        <p:spPr>
          <a:xfrm>
            <a:off x="1511324" y="6567587"/>
            <a:ext cx="6789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chemeClr val="bg1"/>
                </a:solidFill>
              </a:rPr>
              <a:t>Source photo : Vieille ville chinoise de Shanghai - </a:t>
            </a:r>
            <a:r>
              <a:rPr lang="fr-FR" sz="1400" dirty="0">
                <a:solidFill>
                  <a:schemeClr val="bg1"/>
                </a:solidFill>
              </a:rPr>
              <a:t>C. Henriot, </a:t>
            </a:r>
            <a:r>
              <a:rPr lang="fr-FR" sz="1400" dirty="0" smtClean="0">
                <a:solidFill>
                  <a:schemeClr val="bg1"/>
                </a:solidFill>
              </a:rPr>
              <a:t>avril 2018.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6400" y="172581"/>
            <a:ext cx="3522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/>
              <a:t>SHANGHAI</a:t>
            </a:r>
          </a:p>
          <a:p>
            <a:pPr algn="ctr"/>
            <a:r>
              <a:rPr lang="fr-FR" sz="4000" b="1" dirty="0" smtClean="0"/>
              <a:t> ville-monde</a:t>
            </a:r>
          </a:p>
        </p:txBody>
      </p:sp>
      <p:sp>
        <p:nvSpPr>
          <p:cNvPr id="7" name="Rectangle 6"/>
          <p:cNvSpPr/>
          <p:nvPr/>
        </p:nvSpPr>
        <p:spPr>
          <a:xfrm>
            <a:off x="-99392" y="591455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Université populaire du 14</a:t>
            </a:r>
            <a:r>
              <a:rPr lang="fr-FR" b="1" baseline="30000" dirty="0">
                <a:solidFill>
                  <a:schemeClr val="bg1"/>
                </a:solidFill>
              </a:rPr>
              <a:t>e</a:t>
            </a:r>
            <a:endParaRPr lang="fr-FR" dirty="0">
              <a:solidFill>
                <a:schemeClr val="bg1"/>
              </a:solidFill>
            </a:endParaRPr>
          </a:p>
          <a:p>
            <a:pPr algn="ctr"/>
            <a:r>
              <a:rPr lang="fr-FR" dirty="0"/>
              <a:t> </a:t>
            </a:r>
            <a:r>
              <a:rPr lang="fr-FR" b="1" dirty="0">
                <a:solidFill>
                  <a:schemeClr val="bg1"/>
                </a:solidFill>
              </a:rPr>
              <a:t>Cycle « La Chine et le monde </a:t>
            </a:r>
            <a:r>
              <a:rPr lang="fr-FR" b="1" dirty="0" smtClean="0">
                <a:solidFill>
                  <a:schemeClr val="bg1"/>
                </a:solidFill>
              </a:rPr>
              <a:t>», </a:t>
            </a:r>
            <a:r>
              <a:rPr lang="fr-FR" dirty="0" smtClean="0">
                <a:solidFill>
                  <a:schemeClr val="bg1"/>
                </a:solidFill>
              </a:rPr>
              <a:t>Les </a:t>
            </a:r>
            <a:r>
              <a:rPr lang="fr-FR" dirty="0">
                <a:solidFill>
                  <a:schemeClr val="bg1"/>
                </a:solidFill>
              </a:rPr>
              <a:t>jeudis du 19 septembre au 17 octobre 2019, 19H30-21H30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236924" y="1631166"/>
            <a:ext cx="2067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Carine </a:t>
            </a:r>
            <a:r>
              <a:rPr lang="fr-FR" b="1" dirty="0" smtClean="0"/>
              <a:t>HENRIOT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2936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E:\IMAGES ACTIVES\Mes escapades\2010 Shanghai\Shanghai la ville\P113013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4449" y="0"/>
            <a:ext cx="9278449" cy="69588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972" y="4947530"/>
            <a:ext cx="5393680" cy="1862422"/>
          </a:xfrm>
        </p:spPr>
        <p:txBody>
          <a:bodyPr>
            <a:normAutofit fontScale="90000"/>
          </a:bodyPr>
          <a:lstStyle/>
          <a:p>
            <a:r>
              <a:rPr lang="fr-FR" sz="2800" dirty="0">
                <a:solidFill>
                  <a:schemeClr val="bg1"/>
                </a:solidFill>
                <a:latin typeface="+mn-lt"/>
              </a:rPr>
              <a:t>Le pont </a:t>
            </a:r>
            <a:r>
              <a:rPr lang="fr-FR" sz="2800" dirty="0" err="1" smtClean="0">
                <a:solidFill>
                  <a:schemeClr val="bg1"/>
                </a:solidFill>
                <a:latin typeface="+mn-lt"/>
              </a:rPr>
              <a:t>Waibaidu</a:t>
            </a: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 (1908)</a:t>
            </a:r>
            <a:br>
              <a:rPr lang="fr-FR" sz="2800" dirty="0" smtClean="0">
                <a:solidFill>
                  <a:schemeClr val="bg1"/>
                </a:solidFill>
                <a:latin typeface="+mn-lt"/>
              </a:rPr>
            </a:b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L’hôtel </a:t>
            </a:r>
            <a:r>
              <a:rPr lang="fr-FR" sz="2800" dirty="0">
                <a:solidFill>
                  <a:schemeClr val="bg1"/>
                </a:solidFill>
                <a:latin typeface="+mn-lt"/>
              </a:rPr>
              <a:t>Broadway </a:t>
            </a: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Mansion (1934)</a:t>
            </a:r>
            <a:r>
              <a:rPr lang="fr-FR" sz="2800" dirty="0">
                <a:solidFill>
                  <a:schemeClr val="bg1"/>
                </a:solidFill>
                <a:latin typeface="+mn-lt"/>
              </a:rPr>
              <a:t/>
            </a:r>
            <a:br>
              <a:rPr lang="fr-FR" sz="2800" dirty="0">
                <a:solidFill>
                  <a:schemeClr val="bg1"/>
                </a:solidFill>
                <a:latin typeface="+mn-lt"/>
              </a:rPr>
            </a:br>
            <a:r>
              <a:rPr lang="fr-FR" sz="2800" dirty="0">
                <a:solidFill>
                  <a:schemeClr val="bg1"/>
                </a:solidFill>
                <a:latin typeface="+mn-lt"/>
              </a:rPr>
              <a:t>L</a:t>
            </a: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’hôtel Astor (1858-2018)</a:t>
            </a:r>
            <a:br>
              <a:rPr lang="fr-FR" sz="2800" dirty="0" smtClean="0">
                <a:solidFill>
                  <a:schemeClr val="bg1"/>
                </a:solidFill>
                <a:latin typeface="+mn-lt"/>
              </a:rPr>
            </a:b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Le </a:t>
            </a:r>
            <a:r>
              <a:rPr lang="fr-FR" sz="2800" dirty="0">
                <a:solidFill>
                  <a:schemeClr val="bg1"/>
                </a:solidFill>
                <a:latin typeface="+mn-lt"/>
              </a:rPr>
              <a:t>consulat </a:t>
            </a:r>
            <a:r>
              <a:rPr lang="fr-FR" sz="2800" dirty="0" smtClean="0">
                <a:solidFill>
                  <a:schemeClr val="bg1"/>
                </a:solidFill>
                <a:latin typeface="+mn-lt"/>
              </a:rPr>
              <a:t>général de Russie (1896)</a:t>
            </a:r>
            <a:endParaRPr lang="fr-FR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12"/>
          <p:cNvSpPr txBox="1"/>
          <p:nvPr/>
        </p:nvSpPr>
        <p:spPr>
          <a:xfrm>
            <a:off x="2303426" y="653891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C. Henriot, mai 2010.</a:t>
            </a:r>
          </a:p>
        </p:txBody>
      </p:sp>
    </p:spTree>
    <p:extLst>
      <p:ext uri="{BB962C8B-B14F-4D97-AF65-F5344CB8AC3E}">
        <p14:creationId xmlns:p14="http://schemas.microsoft.com/office/powerpoint/2010/main" val="405544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074" name="Picture 2" descr="http://www.urbain-trop-urbain.fr/wp-content/uploads/2010/04/Lilong-705x1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927" y="0"/>
            <a:ext cx="4876800" cy="710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4"/>
          <p:cNvSpPr txBox="1"/>
          <p:nvPr/>
        </p:nvSpPr>
        <p:spPr>
          <a:xfrm>
            <a:off x="19334" y="6169580"/>
            <a:ext cx="3395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Source : </a:t>
            </a:r>
            <a:r>
              <a:rPr lang="fr-FR" sz="1400" i="1" dirty="0"/>
              <a:t>Lao Shanghai </a:t>
            </a:r>
            <a:r>
              <a:rPr lang="fr-FR" sz="1400" i="1" dirty="0" err="1"/>
              <a:t>Ditu</a:t>
            </a:r>
            <a:r>
              <a:rPr lang="fr-FR" sz="1400" dirty="0"/>
              <a:t>.</a:t>
            </a:r>
          </a:p>
          <a:p>
            <a:endParaRPr lang="fr-FR" sz="1400" dirty="0"/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0" y="226931"/>
            <a:ext cx="8229600" cy="7921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err="1" smtClean="0">
                <a:latin typeface="+mn-lt"/>
              </a:rPr>
              <a:t>Lilong</a:t>
            </a:r>
            <a:endParaRPr lang="fr-FR" sz="2800" b="1" dirty="0" smtClean="0">
              <a:latin typeface="+mn-lt"/>
            </a:endParaRPr>
          </a:p>
          <a:p>
            <a:r>
              <a:rPr lang="fr-FR" sz="2800" dirty="0" smtClean="0">
                <a:latin typeface="+mn-lt"/>
              </a:rPr>
              <a:t>Bâti vernaculaire</a:t>
            </a:r>
            <a:endParaRPr lang="fr-FR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595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198783" y="6488668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Lilong</a:t>
            </a:r>
            <a:r>
              <a:rPr lang="fr-FR" dirty="0" smtClean="0">
                <a:solidFill>
                  <a:schemeClr val="bg1"/>
                </a:solidFill>
              </a:rPr>
              <a:t> depuis la tour </a:t>
            </a:r>
            <a:r>
              <a:rPr lang="fr-FR" dirty="0" err="1" smtClean="0">
                <a:solidFill>
                  <a:schemeClr val="bg1"/>
                </a:solidFill>
              </a:rPr>
              <a:t>Haitong</a:t>
            </a:r>
            <a:r>
              <a:rPr lang="fr-FR" dirty="0" smtClean="0">
                <a:solidFill>
                  <a:schemeClr val="bg1"/>
                </a:solidFill>
              </a:rPr>
              <a:t> Security de Guangdong lu, C</a:t>
            </a:r>
            <a:r>
              <a:rPr lang="fr-FR" dirty="0">
                <a:solidFill>
                  <a:schemeClr val="bg1"/>
                </a:solidFill>
              </a:rPr>
              <a:t>. Henriot, </a:t>
            </a:r>
            <a:r>
              <a:rPr lang="fr-FR" dirty="0" smtClean="0">
                <a:solidFill>
                  <a:schemeClr val="bg1"/>
                </a:solidFill>
              </a:rPr>
              <a:t>mars 2009.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42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H:\Sauvegarde Inégale 130902\THESE 140317\PHOTOS TERRAIN\Maison shanghaienne\Li Long\P10606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6" name="TextBox 12"/>
          <p:cNvSpPr txBox="1"/>
          <p:nvPr/>
        </p:nvSpPr>
        <p:spPr>
          <a:xfrm>
            <a:off x="1691680" y="64886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Courée de </a:t>
            </a:r>
            <a:r>
              <a:rPr lang="fr-FR" dirty="0" err="1" smtClean="0">
                <a:solidFill>
                  <a:schemeClr val="bg1"/>
                </a:solidFill>
              </a:rPr>
              <a:t>Yuyuan</a:t>
            </a:r>
            <a:r>
              <a:rPr lang="fr-FR" dirty="0" smtClean="0">
                <a:solidFill>
                  <a:schemeClr val="bg1"/>
                </a:solidFill>
              </a:rPr>
              <a:t> lu, C. Henriot, mai 2010.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8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88" y="2780675"/>
            <a:ext cx="8429625" cy="338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 smtClean="0"/>
              <a:t>Le renouveau (1990-2000)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600" dirty="0" smtClean="0"/>
              <a:t>Une « vitrine » : </a:t>
            </a:r>
            <a:r>
              <a:rPr lang="fr-FR" sz="3600" dirty="0" err="1" smtClean="0"/>
              <a:t>Pudong</a:t>
            </a:r>
            <a:r>
              <a:rPr lang="fr-FR" sz="3600" dirty="0" smtClean="0"/>
              <a:t> </a:t>
            </a:r>
            <a:r>
              <a:rPr lang="fr-FR" sz="3600" dirty="0" smtClean="0">
                <a:solidFill>
                  <a:schemeClr val="accent4"/>
                </a:solidFill>
              </a:rPr>
              <a:t>(</a:t>
            </a:r>
            <a:r>
              <a:rPr lang="fr-FR" sz="3600" dirty="0" err="1" smtClean="0">
                <a:solidFill>
                  <a:schemeClr val="accent4"/>
                </a:solidFill>
              </a:rPr>
              <a:t>Sanjuan</a:t>
            </a:r>
            <a:r>
              <a:rPr lang="fr-FR" sz="3600" dirty="0" smtClean="0">
                <a:solidFill>
                  <a:schemeClr val="accent4"/>
                </a:solidFill>
              </a:rPr>
              <a:t>, 2009)</a:t>
            </a:r>
            <a:endParaRPr lang="fr-FR" sz="3600" dirty="0">
              <a:solidFill>
                <a:schemeClr val="accent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385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8" name="Picture 4" descr="http://english.www.gov.cn/r/Pub/GOV/p1/Content/News/Images/Cropped/2015/04/18/cfp383360946-U10663838648ZWE-U1010914603995jB-600x400@English.gov.c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0" y="6211669"/>
            <a:ext cx="8885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Pudong</a:t>
            </a:r>
            <a:r>
              <a:rPr lang="en-US" dirty="0"/>
              <a:t> New Area in the early 1990s.[YANG HUANMIN AND JIN RONG/FOR CHINA DAILY</a:t>
            </a:r>
            <a:r>
              <a:rPr lang="en-US" dirty="0" smtClean="0"/>
              <a:t>]</a:t>
            </a:r>
          </a:p>
          <a:p>
            <a:r>
              <a:rPr lang="fr-FR" dirty="0"/>
              <a:t>http://english.www.gov.cn/news/top_news/2015/04/18/content_281475091276128.htm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b="1" dirty="0" err="1" smtClean="0">
                <a:solidFill>
                  <a:schemeClr val="bg1"/>
                </a:solidFill>
                <a:latin typeface="+mn-lt"/>
              </a:rPr>
              <a:t>Pudong</a:t>
            </a:r>
            <a:endParaRPr lang="fr-FR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0844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12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Pudong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>
                <a:solidFill>
                  <a:schemeClr val="bg1"/>
                </a:solidFill>
              </a:rPr>
              <a:t>depuis la tour </a:t>
            </a:r>
            <a:r>
              <a:rPr lang="fr-FR" dirty="0" err="1">
                <a:solidFill>
                  <a:schemeClr val="bg1"/>
                </a:solidFill>
              </a:rPr>
              <a:t>Haitong</a:t>
            </a:r>
            <a:r>
              <a:rPr lang="fr-FR" dirty="0">
                <a:solidFill>
                  <a:schemeClr val="bg1"/>
                </a:solidFill>
              </a:rPr>
              <a:t> Security de </a:t>
            </a:r>
            <a:r>
              <a:rPr lang="fr-FR" dirty="0" smtClean="0">
                <a:solidFill>
                  <a:schemeClr val="bg1"/>
                </a:solidFill>
              </a:rPr>
              <a:t>Guangdong lu - C</a:t>
            </a:r>
            <a:r>
              <a:rPr lang="fr-FR" dirty="0">
                <a:solidFill>
                  <a:schemeClr val="bg1"/>
                </a:solidFill>
              </a:rPr>
              <a:t>. Henriot, </a:t>
            </a:r>
            <a:r>
              <a:rPr lang="fr-FR" dirty="0" smtClean="0">
                <a:solidFill>
                  <a:schemeClr val="bg1"/>
                </a:solidFill>
              </a:rPr>
              <a:t>mars 2009.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5190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719" y="-540689"/>
            <a:ext cx="9944431" cy="7458323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extBox 12"/>
          <p:cNvSpPr txBox="1"/>
          <p:nvPr/>
        </p:nvSpPr>
        <p:spPr>
          <a:xfrm>
            <a:off x="1726010" y="644828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Lujiazui</a:t>
            </a:r>
            <a:r>
              <a:rPr lang="fr-FR" dirty="0">
                <a:solidFill>
                  <a:schemeClr val="bg1"/>
                </a:solidFill>
              </a:rPr>
              <a:t> à </a:t>
            </a:r>
            <a:r>
              <a:rPr lang="fr-FR" dirty="0" err="1">
                <a:solidFill>
                  <a:schemeClr val="bg1"/>
                </a:solidFill>
              </a:rPr>
              <a:t>Pudong</a:t>
            </a:r>
            <a:r>
              <a:rPr lang="fr-FR" dirty="0">
                <a:solidFill>
                  <a:schemeClr val="bg1"/>
                </a:solidFill>
              </a:rPr>
              <a:t> - C. Henriot, </a:t>
            </a:r>
            <a:r>
              <a:rPr lang="fr-FR" dirty="0" smtClean="0">
                <a:solidFill>
                  <a:schemeClr val="bg1"/>
                </a:solidFill>
              </a:rPr>
              <a:t>avril 2018.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82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2" y="-139299"/>
            <a:ext cx="9329732" cy="6997299"/>
          </a:xfr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extBox 12"/>
          <p:cNvSpPr txBox="1"/>
          <p:nvPr/>
        </p:nvSpPr>
        <p:spPr>
          <a:xfrm>
            <a:off x="1726010" y="652373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Lujiazui</a:t>
            </a:r>
            <a:r>
              <a:rPr lang="fr-FR" dirty="0">
                <a:solidFill>
                  <a:schemeClr val="bg1"/>
                </a:solidFill>
              </a:rPr>
              <a:t> à </a:t>
            </a:r>
            <a:r>
              <a:rPr lang="fr-FR" dirty="0" err="1">
                <a:solidFill>
                  <a:schemeClr val="bg1"/>
                </a:solidFill>
              </a:rPr>
              <a:t>Pudong</a:t>
            </a:r>
            <a:r>
              <a:rPr lang="fr-FR" dirty="0">
                <a:solidFill>
                  <a:schemeClr val="bg1"/>
                </a:solidFill>
              </a:rPr>
              <a:t> - C. Henriot, </a:t>
            </a:r>
            <a:r>
              <a:rPr lang="fr-FR" dirty="0" smtClean="0">
                <a:solidFill>
                  <a:schemeClr val="bg1"/>
                </a:solidFill>
              </a:rPr>
              <a:t>avril 2018.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9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b="1" dirty="0" smtClean="0">
                <a:latin typeface="+mn-lt"/>
              </a:rPr>
              <a:t>Comment Shanghai </a:t>
            </a:r>
            <a:br>
              <a:rPr lang="fr-FR" sz="4800" b="1" dirty="0" smtClean="0">
                <a:latin typeface="+mn-lt"/>
              </a:rPr>
            </a:br>
            <a:r>
              <a:rPr lang="fr-FR" sz="4800" b="1" dirty="0" smtClean="0">
                <a:latin typeface="+mn-lt"/>
              </a:rPr>
              <a:t>s’inscrit-elle dans le monde?</a:t>
            </a:r>
            <a:endParaRPr lang="fr-FR" sz="48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 smtClean="0"/>
              <a:t>Une économie globalisée</a:t>
            </a:r>
          </a:p>
          <a:p>
            <a:r>
              <a:rPr lang="fr-FR" dirty="0" smtClean="0"/>
              <a:t>Un rayonnement mondial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836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304158"/>
            <a:ext cx="7886700" cy="2852737"/>
          </a:xfrm>
        </p:spPr>
        <p:txBody>
          <a:bodyPr>
            <a:normAutofit/>
          </a:bodyPr>
          <a:lstStyle/>
          <a:p>
            <a:r>
              <a:rPr lang="fr-FR" sz="5400" b="1" dirty="0" smtClean="0">
                <a:latin typeface="+mn-lt"/>
              </a:rPr>
              <a:t>Qu’est-ce que la ville de Shanghai?</a:t>
            </a:r>
            <a:endParaRPr lang="fr-FR" sz="54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250251"/>
            <a:ext cx="7886700" cy="1500187"/>
          </a:xfrm>
        </p:spPr>
        <p:txBody>
          <a:bodyPr>
            <a:normAutofit fontScale="92500" lnSpcReduction="20000"/>
          </a:bodyPr>
          <a:lstStyle/>
          <a:p>
            <a:endParaRPr lang="fr-FR" dirty="0" smtClean="0"/>
          </a:p>
          <a:p>
            <a:r>
              <a:rPr lang="fr-FR" dirty="0" smtClean="0"/>
              <a:t>Situer Shanghai</a:t>
            </a:r>
          </a:p>
          <a:p>
            <a:r>
              <a:rPr lang="fr-FR" dirty="0" smtClean="0"/>
              <a:t>Une ville monde en héritage</a:t>
            </a:r>
          </a:p>
          <a:p>
            <a:r>
              <a:rPr lang="fr-FR" dirty="0" smtClean="0"/>
              <a:t>Le renouveau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8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87" y="2486476"/>
            <a:ext cx="8429625" cy="36916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000" b="1" dirty="0" smtClean="0"/>
              <a:t>Une économie globalisée</a:t>
            </a:r>
          </a:p>
          <a:p>
            <a:pPr>
              <a:buFont typeface="Arial" panose="020B0604020202020204" pitchFamily="34" charset="0"/>
              <a:buChar char="•"/>
            </a:pPr>
            <a:endParaRPr lang="fr-FR" sz="4000" b="1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600" b="1" dirty="0"/>
              <a:t>Shanghai et son arrière </a:t>
            </a:r>
            <a:r>
              <a:rPr lang="fr-FR" sz="3600" b="1" dirty="0" smtClean="0"/>
              <a:t>pays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3200" dirty="0" smtClean="0"/>
              <a:t>200 </a:t>
            </a:r>
            <a:r>
              <a:rPr lang="fr-FR" sz="3200" dirty="0"/>
              <a:t>millions </a:t>
            </a:r>
            <a:r>
              <a:rPr lang="fr-FR" sz="3200" dirty="0" smtClean="0"/>
              <a:t>d’habitants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0000"/>
                </a:solidFill>
              </a:rPr>
              <a:t>la </a:t>
            </a:r>
            <a:r>
              <a:rPr lang="fr-FR" sz="3200" dirty="0">
                <a:solidFill>
                  <a:srgbClr val="FF0000"/>
                </a:solidFill>
              </a:rPr>
              <a:t>moitié des investissements directs </a:t>
            </a:r>
            <a:r>
              <a:rPr lang="fr-FR" sz="3200" dirty="0" smtClean="0">
                <a:solidFill>
                  <a:srgbClr val="FF0000"/>
                </a:solidFill>
              </a:rPr>
              <a:t>étrangers (IDE) </a:t>
            </a:r>
            <a:r>
              <a:rPr lang="fr-FR" sz="3200" dirty="0"/>
              <a:t>utilisés en </a:t>
            </a:r>
            <a:r>
              <a:rPr lang="fr-FR" sz="3200" dirty="0" smtClean="0"/>
              <a:t>Chine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3200" dirty="0" smtClean="0">
                <a:solidFill>
                  <a:srgbClr val="FF0000"/>
                </a:solidFill>
              </a:rPr>
              <a:t>23,5 </a:t>
            </a:r>
            <a:r>
              <a:rPr lang="fr-FR" sz="3200" dirty="0">
                <a:solidFill>
                  <a:srgbClr val="FF0000"/>
                </a:solidFill>
              </a:rPr>
              <a:t>% du PIB </a:t>
            </a:r>
            <a:r>
              <a:rPr lang="fr-FR" sz="3200" dirty="0" smtClean="0">
                <a:solidFill>
                  <a:srgbClr val="FF0000"/>
                </a:solidFill>
              </a:rPr>
              <a:t>chinois</a:t>
            </a:r>
            <a:endParaRPr lang="fr-FR" sz="3200" dirty="0">
              <a:solidFill>
                <a:srgbClr val="FF000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r-FR" sz="3600" dirty="0" smtClean="0"/>
          </a:p>
          <a:p>
            <a:pPr marL="457200" lvl="1" indent="0">
              <a:buNone/>
            </a:pPr>
            <a:endParaRPr lang="fr-FR" sz="36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15783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0648" y="295179"/>
            <a:ext cx="8229600" cy="715962"/>
          </a:xfrm>
        </p:spPr>
        <p:txBody>
          <a:bodyPr>
            <a:normAutofit/>
          </a:bodyPr>
          <a:lstStyle/>
          <a:p>
            <a:r>
              <a:rPr lang="fr-FR" sz="3000" b="1" dirty="0" smtClean="0">
                <a:latin typeface="+mn-lt"/>
              </a:rPr>
              <a:t>Shanghai, les chiffres de son économie</a:t>
            </a:r>
            <a:endParaRPr lang="fr-FR" sz="3000" b="1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5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4979210"/>
              </p:ext>
            </p:extLst>
          </p:nvPr>
        </p:nvGraphicFramePr>
        <p:xfrm>
          <a:off x="220648" y="1376900"/>
          <a:ext cx="8763000" cy="504023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5157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39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081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2017-2018</a:t>
                      </a:r>
                      <a:endParaRPr lang="fr-FR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rgbClr val="FF0000"/>
                          </a:solidFill>
                        </a:rPr>
                        <a:t>Shanghai</a:t>
                      </a:r>
                      <a:endParaRPr lang="fr-FR" sz="2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rgbClr val="FFC000"/>
                          </a:solidFill>
                        </a:rPr>
                        <a:t>En Chine</a:t>
                      </a:r>
                      <a:endParaRPr lang="fr-FR" sz="2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13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Population (</a:t>
                      </a:r>
                      <a:r>
                        <a:rPr lang="fr-FR" sz="2400" b="1" baseline="0" dirty="0" smtClean="0">
                          <a:solidFill>
                            <a:schemeClr val="tx1"/>
                          </a:solidFill>
                        </a:rPr>
                        <a:t>milliards)</a:t>
                      </a:r>
                      <a:endParaRPr lang="fr-FR" sz="2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24,2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C000"/>
                          </a:solidFill>
                        </a:rPr>
                        <a:t>1,8%</a:t>
                      </a:r>
                      <a:endParaRPr lang="fr-FR" sz="2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PIB (milliards de yuans)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fr-FR" sz="2600" b="1" baseline="0" dirty="0" smtClean="0">
                          <a:solidFill>
                            <a:srgbClr val="FF0000"/>
                          </a:solidFill>
                        </a:rPr>
                        <a:t> 268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C000"/>
                          </a:solidFill>
                        </a:rPr>
                        <a:t>3,6 %</a:t>
                      </a:r>
                      <a:endParaRPr lang="fr-FR" sz="2600" b="1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PIB/ hab. (yuans)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135 000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3729248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Revenu annuel moyen/ urbain (yuans)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64 180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3469190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Secteur primaire (% du PIB)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0,3%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strike="sngStrik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Secteur secondaire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30,5%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strike="sngStrik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Secteur tertiaire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69,2%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strike="sngStrike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066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/>
              <a:t>6 piliers industriels </a:t>
            </a:r>
            <a:r>
              <a:rPr lang="fr-FR" dirty="0"/>
              <a:t>de Shanghai : </a:t>
            </a:r>
            <a:endParaRPr lang="fr-FR" dirty="0" smtClean="0"/>
          </a:p>
          <a:p>
            <a:pPr lvl="1"/>
            <a:r>
              <a:rPr lang="fr-FR" dirty="0"/>
              <a:t>Production de machines</a:t>
            </a:r>
          </a:p>
          <a:p>
            <a:pPr lvl="1"/>
            <a:r>
              <a:rPr lang="fr-FR" dirty="0"/>
              <a:t>Production automobile</a:t>
            </a:r>
          </a:p>
          <a:p>
            <a:pPr lvl="1"/>
            <a:r>
              <a:rPr lang="fr-FR" dirty="0" smtClean="0"/>
              <a:t>Logistique &amp; Commerce en gros et de détail</a:t>
            </a:r>
          </a:p>
          <a:p>
            <a:pPr lvl="1"/>
            <a:r>
              <a:rPr lang="fr-FR" dirty="0" smtClean="0"/>
              <a:t>Technologies de l’information</a:t>
            </a:r>
          </a:p>
          <a:p>
            <a:pPr lvl="1"/>
            <a:r>
              <a:rPr lang="fr-FR" dirty="0" smtClean="0"/>
              <a:t>Immobilier</a:t>
            </a:r>
          </a:p>
          <a:p>
            <a:pPr lvl="1"/>
            <a:endParaRPr lang="fr-FR" dirty="0"/>
          </a:p>
          <a:p>
            <a:pPr lvl="1">
              <a:buFont typeface="Symbol" panose="05050102010706020507" pitchFamily="18" charset="2"/>
              <a:buChar char="Þ"/>
            </a:pPr>
            <a:r>
              <a:rPr lang="fr-FR" dirty="0"/>
              <a:t> </a:t>
            </a:r>
            <a:r>
              <a:rPr lang="fr-FR" dirty="0" smtClean="0"/>
              <a:t>Place financière (devant Pékin, derrière Hong Kong)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fr-FR" dirty="0" smtClean="0"/>
              <a:t> Plateforme d’import-export de premier ordre</a:t>
            </a:r>
          </a:p>
          <a:p>
            <a:pPr>
              <a:buFont typeface="Symbol" panose="05050102010706020507" pitchFamily="18" charset="2"/>
              <a:buChar char="Þ"/>
            </a:pP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7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 smtClean="0"/>
              <a:t>Le port de </a:t>
            </a:r>
            <a:r>
              <a:rPr lang="fr-FR" b="1" smtClean="0"/>
              <a:t>Shanghai </a:t>
            </a:r>
            <a:r>
              <a:rPr lang="fr-FR" smtClean="0"/>
              <a:t>:</a:t>
            </a:r>
            <a:endParaRPr lang="fr-FR" dirty="0" smtClean="0"/>
          </a:p>
          <a:p>
            <a:pPr lvl="1"/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port mondial pour le tonnage </a:t>
            </a:r>
            <a:r>
              <a:rPr lang="fr-FR" dirty="0" smtClean="0"/>
              <a:t>en </a:t>
            </a:r>
            <a:r>
              <a:rPr lang="fr-FR" b="1" dirty="0" smtClean="0"/>
              <a:t>2005</a:t>
            </a:r>
          </a:p>
          <a:p>
            <a:pPr lvl="1"/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port mondial pour le trafic </a:t>
            </a:r>
            <a:r>
              <a:rPr lang="fr-FR" dirty="0" smtClean="0"/>
              <a:t>de conteneur en </a:t>
            </a:r>
            <a:r>
              <a:rPr lang="fr-FR" b="1" dirty="0" smtClean="0"/>
              <a:t>2010 </a:t>
            </a:r>
            <a:r>
              <a:rPr lang="fr-FR" dirty="0" smtClean="0"/>
              <a:t>(devant Singapour)</a:t>
            </a:r>
          </a:p>
          <a:p>
            <a:pPr lvl="1"/>
            <a:endParaRPr lang="fr-FR" dirty="0" smtClean="0"/>
          </a:p>
          <a:p>
            <a:pPr lvl="1"/>
            <a:endParaRPr lang="fr-FR" dirty="0" smtClean="0"/>
          </a:p>
          <a:p>
            <a:r>
              <a:rPr lang="fr-FR" b="1" dirty="0" smtClean="0"/>
              <a:t>Port en eaux profondes sur les îles </a:t>
            </a:r>
            <a:r>
              <a:rPr lang="fr-FR" b="1" dirty="0" err="1" smtClean="0"/>
              <a:t>Yangshan</a:t>
            </a:r>
            <a:endParaRPr lang="fr-FR" b="1" dirty="0"/>
          </a:p>
          <a:p>
            <a:pPr lvl="1"/>
            <a:r>
              <a:rPr lang="fr-FR" dirty="0" smtClean="0"/>
              <a:t>Opérationnel entre 2005 et 2017</a:t>
            </a:r>
          </a:p>
          <a:p>
            <a:pPr lvl="1"/>
            <a:r>
              <a:rPr lang="fr-FR" dirty="0" smtClean="0"/>
              <a:t>Pont de </a:t>
            </a:r>
            <a:r>
              <a:rPr lang="fr-FR" dirty="0" err="1" smtClean="0"/>
              <a:t>Donghai</a:t>
            </a:r>
            <a:r>
              <a:rPr lang="fr-FR" dirty="0" smtClean="0"/>
              <a:t>, 32 km, 2005</a:t>
            </a:r>
          </a:p>
          <a:p>
            <a:pPr lvl="1"/>
            <a:r>
              <a:rPr lang="fr-FR" dirty="0" smtClean="0"/>
              <a:t>Volume annuel de conteneur : </a:t>
            </a:r>
            <a:r>
              <a:rPr lang="fr-FR" b="1" dirty="0" smtClean="0"/>
              <a:t>40 millions d’EVP </a:t>
            </a:r>
          </a:p>
          <a:p>
            <a:pPr lvl="2"/>
            <a:r>
              <a:rPr lang="fr-FR" dirty="0" smtClean="0"/>
              <a:t>1 EVP =</a:t>
            </a:r>
            <a:r>
              <a:rPr lang="fr-FR" b="1" dirty="0" smtClean="0"/>
              <a:t> </a:t>
            </a:r>
            <a:r>
              <a:rPr lang="fr-FR" dirty="0" smtClean="0"/>
              <a:t>équivalent à 1 conteneur de 20 pieds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1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556" y="-71562"/>
            <a:ext cx="10970205" cy="6167693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12" name="ZoneTexte 11"/>
          <p:cNvSpPr txBox="1"/>
          <p:nvPr/>
        </p:nvSpPr>
        <p:spPr>
          <a:xfrm>
            <a:off x="457200" y="64770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 smtClean="0"/>
              <a:t>Xinhua</a:t>
            </a:r>
            <a:r>
              <a:rPr lang="fr-FR" sz="1200" dirty="0" smtClean="0"/>
              <a:t>/ Ding </a:t>
            </a:r>
            <a:r>
              <a:rPr lang="fr-FR" sz="1200" dirty="0" err="1" smtClean="0"/>
              <a:t>Ting</a:t>
            </a:r>
            <a:r>
              <a:rPr lang="fr-FR" sz="1200" dirty="0" smtClean="0"/>
              <a:t>, http</a:t>
            </a:r>
            <a:r>
              <a:rPr lang="fr-FR" sz="1200" dirty="0"/>
              <a:t>://en.people.cn/business/n/2015/1209/c90778-8988270-3.html</a:t>
            </a:r>
          </a:p>
        </p:txBody>
      </p:sp>
    </p:spTree>
    <p:extLst>
      <p:ext uri="{BB962C8B-B14F-4D97-AF65-F5344CB8AC3E}">
        <p14:creationId xmlns:p14="http://schemas.microsoft.com/office/powerpoint/2010/main" val="402739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thumb/6/6d/Donghai_Bridge.jpg/1024px-Donghai_Brid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78264" y="0"/>
            <a:ext cx="10998710" cy="6993172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457200" y="6477000"/>
            <a:ext cx="868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>
                <a:solidFill>
                  <a:schemeClr val="bg1"/>
                </a:solidFill>
              </a:rPr>
              <a:t>http://fr.wikipedia.org/wiki/Port_de_Yangshan#mediaviewer/File:Donghai_Bridge.jpg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8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88" y="2780675"/>
            <a:ext cx="8842471" cy="338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dirty="0" smtClean="0"/>
              <a:t>Un </a:t>
            </a:r>
            <a:r>
              <a:rPr lang="fr-FR" sz="4000" b="1" dirty="0" smtClean="0"/>
              <a:t>rayonnement mondial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36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600" dirty="0" smtClean="0"/>
              <a:t>Rayonnement </a:t>
            </a:r>
            <a:r>
              <a:rPr lang="fr-FR" sz="3600" b="1" dirty="0" smtClean="0"/>
              <a:t>culturel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800" dirty="0"/>
              <a:t>Jumelages : </a:t>
            </a:r>
            <a:r>
              <a:rPr lang="fr-FR" sz="2800" dirty="0" smtClean="0"/>
              <a:t>69 </a:t>
            </a:r>
            <a:r>
              <a:rPr lang="fr-FR" sz="2800" dirty="0"/>
              <a:t>villes/ régions/ intercommunalités </a:t>
            </a:r>
            <a:r>
              <a:rPr lang="fr-FR" sz="2800" dirty="0" smtClean="0"/>
              <a:t>dans </a:t>
            </a:r>
            <a:r>
              <a:rPr lang="fr-FR" sz="2800" dirty="0"/>
              <a:t>58 pays dans le monde en </a:t>
            </a:r>
            <a:r>
              <a:rPr lang="fr-FR" sz="2800" dirty="0" smtClean="0"/>
              <a:t>2015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4945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219579"/>
              </p:ext>
            </p:extLst>
          </p:nvPr>
        </p:nvGraphicFramePr>
        <p:xfrm>
          <a:off x="220648" y="80494"/>
          <a:ext cx="8763000" cy="645672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25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2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4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1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latin typeface="+mn-lt"/>
                        </a:rPr>
                        <a:t>Les </a:t>
                      </a:r>
                      <a:r>
                        <a:rPr lang="fr-FR" sz="20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touristes (inter)nationaux </a:t>
                      </a:r>
                      <a:r>
                        <a:rPr lang="fr-FR" sz="2000" b="1" dirty="0" smtClean="0">
                          <a:latin typeface="+mn-lt"/>
                        </a:rPr>
                        <a:t>à Shanghai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fr-FR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strike="noStrike" dirty="0" smtClean="0">
                          <a:solidFill>
                            <a:srgbClr val="FFC000"/>
                          </a:solidFill>
                        </a:rPr>
                        <a:t>2000</a:t>
                      </a:r>
                      <a:endParaRPr lang="fr-FR" sz="2400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24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Touristes (inter)nationaux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(millions pers.)</a:t>
                      </a:r>
                      <a:endParaRPr lang="fr-FR" sz="20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8,73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1,8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Taiwan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fr-FR" sz="24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281 600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198 800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480606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Japon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fr-FR" sz="2400" b="1" baseline="0" dirty="0" smtClean="0">
                          <a:solidFill>
                            <a:srgbClr val="FF0000"/>
                          </a:solidFill>
                        </a:rPr>
                        <a:t> 166 800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537 600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États-Unis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958 800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137 800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8844017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HK et Macao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736 400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176 200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93107725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</a:t>
                      </a:r>
                      <a:r>
                        <a:rPr lang="fr-FR" sz="2000" b="1" baseline="0" dirty="0" smtClean="0">
                          <a:solidFill>
                            <a:schemeClr val="tx1"/>
                          </a:solidFill>
                        </a:rPr>
                        <a:t> Allemagne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336 500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71 100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481564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Australie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253 400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32</a:t>
                      </a:r>
                      <a:r>
                        <a:rPr lang="fr-FR" sz="2400" b="1" strike="noStrike" baseline="0" dirty="0" smtClean="0">
                          <a:solidFill>
                            <a:srgbClr val="FFC000"/>
                          </a:solidFill>
                        </a:rPr>
                        <a:t> 300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3729248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Canada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250 800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22</a:t>
                      </a:r>
                      <a:r>
                        <a:rPr lang="fr-FR" sz="2400" b="1" strike="noStrike" baseline="0" dirty="0" smtClean="0">
                          <a:solidFill>
                            <a:srgbClr val="FFC000"/>
                          </a:solidFill>
                        </a:rPr>
                        <a:t> 500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2405509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Royaume-Uni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243 300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16 900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4870921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Singapour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233 600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52 900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9338626"/>
                  </a:ext>
                </a:extLst>
              </a:tr>
              <a:tr h="443883">
                <a:tc>
                  <a:txBody>
                    <a:bodyPr/>
                    <a:lstStyle/>
                    <a:p>
                      <a:pPr algn="l"/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France</a:t>
                      </a:r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221 700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53 900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3824973"/>
                  </a:ext>
                </a:extLst>
              </a:tr>
              <a:tr h="561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dirty="0" smtClean="0">
                          <a:solidFill>
                            <a:schemeClr val="tx1"/>
                          </a:solidFill>
                        </a:rPr>
                        <a:t>      # Italie</a:t>
                      </a:r>
                    </a:p>
                    <a:p>
                      <a:pPr algn="l"/>
                      <a:endParaRPr lang="fr-FR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rgbClr val="FF0000"/>
                          </a:solidFill>
                        </a:rPr>
                        <a:t>123 500</a:t>
                      </a:r>
                      <a:endParaRPr lang="fr-FR" sz="2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strike="noStrike" dirty="0" smtClean="0">
                          <a:solidFill>
                            <a:srgbClr val="FFC000"/>
                          </a:solidFill>
                        </a:rPr>
                        <a:t>18 800</a:t>
                      </a:r>
                      <a:endParaRPr lang="fr-FR" sz="24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3469190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84304" y="6519446"/>
            <a:ext cx="723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http://www.stats-sh.gov.cn/tjnj/nje18.htm?d1=2018tjnje/E0823.htm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1771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0492808"/>
              </p:ext>
            </p:extLst>
          </p:nvPr>
        </p:nvGraphicFramePr>
        <p:xfrm>
          <a:off x="220648" y="80494"/>
          <a:ext cx="8763000" cy="6529552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2259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526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84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latin typeface="+mn-lt"/>
                        </a:rPr>
                        <a:t>Les </a:t>
                      </a:r>
                      <a:r>
                        <a:rPr lang="fr-FR" sz="2400" b="1" dirty="0" smtClean="0">
                          <a:solidFill>
                            <a:srgbClr val="FF0000"/>
                          </a:solidFill>
                          <a:latin typeface="+mn-lt"/>
                        </a:rPr>
                        <a:t>résidents étrangers </a:t>
                      </a:r>
                      <a:r>
                        <a:rPr lang="fr-FR" sz="2400" b="1" dirty="0" smtClean="0">
                          <a:latin typeface="+mn-lt"/>
                        </a:rPr>
                        <a:t>à Shanghai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fr-FR" sz="2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strike="noStrike" dirty="0" smtClean="0">
                          <a:solidFill>
                            <a:srgbClr val="FFC000"/>
                          </a:solidFill>
                        </a:rPr>
                        <a:t>2015</a:t>
                      </a:r>
                      <a:endParaRPr lang="fr-FR" sz="2600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Résidents étrangers (-8,5%)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163 363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178 674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Japon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28 870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33 440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États-Unis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21 903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25 537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58844017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République de Corée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20 823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21 178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3729248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France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8 659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9 993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4184692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</a:t>
                      </a:r>
                      <a:r>
                        <a:rPr lang="fr-FR" sz="2400" b="1" baseline="0" dirty="0" smtClean="0">
                          <a:solidFill>
                            <a:schemeClr val="tx1"/>
                          </a:solidFill>
                        </a:rPr>
                        <a:t> Allemagne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7 583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8 446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62405509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Canada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7 439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8 012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894870921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Australie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6 995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7 444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79338626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Royaume-Uni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5 993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6 543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53824973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      # Singapour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5 786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strike="noStrike" dirty="0" smtClean="0">
                          <a:solidFill>
                            <a:srgbClr val="FFC000"/>
                          </a:solidFill>
                        </a:rPr>
                        <a:t>6 421</a:t>
                      </a:r>
                      <a:endParaRPr lang="fr-FR" sz="2600" b="1" strike="noStrike" dirty="0">
                        <a:solidFill>
                          <a:srgbClr val="FFC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83469190"/>
                  </a:ext>
                </a:extLst>
              </a:tr>
            </a:tbl>
          </a:graphicData>
        </a:graphic>
      </p:graphicFrame>
      <p:sp>
        <p:nvSpPr>
          <p:cNvPr id="5" name="Titre 1"/>
          <p:cNvSpPr txBox="1">
            <a:spLocks/>
          </p:cNvSpPr>
          <p:nvPr/>
        </p:nvSpPr>
        <p:spPr>
          <a:xfrm>
            <a:off x="220648" y="295179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3000" b="1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9026" y="6554630"/>
            <a:ext cx="88246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http://www.stats-sh.gov.cn/tjnj/nje18.htm?d1=2018tjnje/E0211.htm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7006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76" y="0"/>
            <a:ext cx="8543643" cy="6559826"/>
          </a:xfrm>
        </p:spPr>
      </p:pic>
      <p:sp>
        <p:nvSpPr>
          <p:cNvPr id="5" name="ZoneTexte 4"/>
          <p:cNvSpPr txBox="1"/>
          <p:nvPr/>
        </p:nvSpPr>
        <p:spPr>
          <a:xfrm>
            <a:off x="301176" y="6567777"/>
            <a:ext cx="8380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http://geoconfluences.ens-lyon.fr/glossaire/organisation-de-cooperation-de-shanghai-ocs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61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31520" y="2780675"/>
            <a:ext cx="8055293" cy="338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 smtClean="0"/>
              <a:t>Situer </a:t>
            </a:r>
            <a:r>
              <a:rPr lang="fr-FR" sz="4000" dirty="0" smtClean="0"/>
              <a:t>la grande ville de Shanghai</a:t>
            </a: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3863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88" y="2134195"/>
            <a:ext cx="8786812" cy="4027289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fr-FR" sz="3600" dirty="0"/>
              <a:t>Organisation d’</a:t>
            </a:r>
            <a:r>
              <a:rPr lang="fr-FR" sz="3600" b="1" dirty="0"/>
              <a:t>évènements </a:t>
            </a:r>
            <a:r>
              <a:rPr lang="fr-FR" sz="3600" b="1" dirty="0" smtClean="0"/>
              <a:t>internationaux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32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200" b="1" dirty="0" smtClean="0"/>
              <a:t>Grand Prix de formule 1 </a:t>
            </a:r>
            <a:r>
              <a:rPr lang="fr-FR" sz="3200" dirty="0" smtClean="0"/>
              <a:t>depuis 2004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800" dirty="0" err="1" smtClean="0"/>
              <a:t>Jiading</a:t>
            </a:r>
            <a:r>
              <a:rPr lang="fr-FR" sz="2800" dirty="0" smtClean="0"/>
              <a:t>, </a:t>
            </a:r>
            <a:r>
              <a:rPr lang="fr-FR" sz="2800" dirty="0" err="1" smtClean="0"/>
              <a:t>Anting</a:t>
            </a:r>
            <a:r>
              <a:rPr lang="fr-FR" sz="2800" dirty="0" smtClean="0"/>
              <a:t>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800" dirty="0" smtClean="0"/>
              <a:t>Construction automobile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200" b="1" dirty="0" smtClean="0"/>
              <a:t>Exposition universelle de Shanghai </a:t>
            </a:r>
            <a:r>
              <a:rPr lang="fr-FR" sz="3200" dirty="0" smtClean="0"/>
              <a:t>en 2010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800" dirty="0" smtClean="0"/>
              <a:t>« </a:t>
            </a:r>
            <a:r>
              <a:rPr lang="fr-FR" sz="2800" dirty="0" err="1" smtClean="0"/>
              <a:t>Better</a:t>
            </a:r>
            <a:r>
              <a:rPr lang="fr-FR" sz="2800" dirty="0" smtClean="0"/>
              <a:t> city, </a:t>
            </a:r>
            <a:r>
              <a:rPr lang="fr-FR" sz="2800" dirty="0" err="1" smtClean="0"/>
              <a:t>Better</a:t>
            </a:r>
            <a:r>
              <a:rPr lang="fr-FR" sz="2800" dirty="0" smtClean="0"/>
              <a:t> life »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fr-FR" sz="2800" dirty="0" smtClean="0"/>
              <a:t>Zone des « meilleures pratiques urbaines »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r-FR" sz="32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77498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Sauvegarde Inégale 130902\THESE 140317\PHOTOS TERRAIN\2010 Expo universelle Shanghai 2010\2010-07 Expo ac Papa, Maman et  Benoit\P11305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5318" cy="694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08151" y="6507829"/>
            <a:ext cx="6802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Pavillon de la Chine à l’exposition universelle  -  C. Henriot, juillet 2010.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9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275221" y="6439933"/>
            <a:ext cx="69163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/>
              <a:t>Pavillon de la Chine et avenue de l’exposition universelle –  C. Henriot, mars 2019.</a:t>
            </a:r>
            <a:endParaRPr lang="fr-FR" sz="16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053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1410525" y="6519446"/>
            <a:ext cx="63229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Zone humide aménagée en lieu et place de l’Expo–  C. Henriot, mars2019.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6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4098" name="Picture 2" descr="H:\Sauvegarde Inégale 130902\THESE 140317\PHOTOS TERRAIN\2010 Expo universelle Shanghai 2010\2010-07 Expo ac Papa, Maman et  Benoit\P1130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2038" y="6519446"/>
            <a:ext cx="83533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Zone des meilleures pratiques urbaines de l’Expo, Eco-home de Shanghai –  C. Henriot, juillet 2010.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038" y="6519446"/>
            <a:ext cx="82387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Zone des meilleures pratiques urbaines de l’Expo, Eco-home de Shanghai –  C. Henriot, avril 2019.</a:t>
            </a:r>
            <a:endParaRPr lang="fr-FR" sz="1600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075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125127"/>
            <a:ext cx="7886700" cy="2852737"/>
          </a:xfrm>
        </p:spPr>
        <p:txBody>
          <a:bodyPr>
            <a:normAutofit/>
          </a:bodyPr>
          <a:lstStyle/>
          <a:p>
            <a:r>
              <a:rPr lang="fr-FR" sz="4800" b="1" dirty="0" smtClean="0">
                <a:latin typeface="+mn-lt"/>
              </a:rPr>
              <a:t>Quelles sont les mutations?</a:t>
            </a:r>
            <a:endParaRPr lang="fr-FR" sz="48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82914" y="3977864"/>
            <a:ext cx="7886700" cy="1796346"/>
          </a:xfrm>
        </p:spPr>
        <p:txBody>
          <a:bodyPr>
            <a:normAutofit/>
          </a:bodyPr>
          <a:lstStyle/>
          <a:p>
            <a:endParaRPr lang="fr-FR" dirty="0" smtClean="0"/>
          </a:p>
          <a:p>
            <a:r>
              <a:rPr lang="fr-FR" dirty="0"/>
              <a:t>Mutations urbaines</a:t>
            </a:r>
          </a:p>
          <a:p>
            <a:r>
              <a:rPr lang="fr-FR" dirty="0" smtClean="0"/>
              <a:t>Mutations sociales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3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771486"/>
            <a:ext cx="7886700" cy="2852737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Mutations urbaines</a:t>
            </a:r>
            <a:endParaRPr lang="fr-FR" sz="40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3683015"/>
            <a:ext cx="7886700" cy="2519002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Métropolisation : modernisation rapide, verticalisation, déplacements de population, urbanisation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Les défis urbains d’une ville monde 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congestion et pollution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tx1"/>
                </a:solidFill>
              </a:rPr>
              <a:t>montée du niveau des eaux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2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92162"/>
          </a:xfrm>
        </p:spPr>
        <p:txBody>
          <a:bodyPr>
            <a:normAutofit/>
          </a:bodyPr>
          <a:lstStyle/>
          <a:p>
            <a:r>
              <a:rPr lang="fr-FR" sz="3000" b="1" dirty="0">
                <a:latin typeface="+mn-lt"/>
              </a:rPr>
              <a:t>Une trajectoire urbaine chinoise saccadée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graphicFrame>
        <p:nvGraphicFramePr>
          <p:cNvPr id="5" name="Chart 4"/>
          <p:cNvGraphicFramePr/>
          <p:nvPr/>
        </p:nvGraphicFramePr>
        <p:xfrm>
          <a:off x="0" y="1219200"/>
          <a:ext cx="8885478" cy="579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960437" y="3352799"/>
            <a:ext cx="3154363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Urbanisation </a:t>
            </a:r>
            <a:r>
              <a:rPr kumimoji="0" lang="fr-FR" sz="20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retardée</a:t>
            </a:r>
            <a:endParaRPr kumimoji="0" lang="fr-FR" sz="20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419600" y="2957513"/>
            <a:ext cx="2671762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>
                <a:latin typeface="Calibri" pitchFamily="34" charset="0"/>
                <a:cs typeface="Arial" pitchFamily="34" charset="0"/>
              </a:rPr>
              <a:t>Urbanisation</a:t>
            </a:r>
            <a:r>
              <a:rPr kumimoji="0" lang="fr-FR" sz="20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latente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248400" y="1878013"/>
            <a:ext cx="335280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Urbanisation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récente</a:t>
            </a:r>
            <a:r>
              <a:rPr kumimoji="0" lang="fr-FR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et </a:t>
            </a:r>
            <a:r>
              <a:rPr kumimoji="0" lang="fr-FR" sz="2000" b="1" i="0" u="none" strike="noStrike" cap="all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accélérée</a:t>
            </a:r>
            <a:endParaRPr kumimoji="0" lang="fr-FR" sz="2000" b="0" i="0" u="none" strike="noStrike" cap="all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12"/>
          <p:cNvSpPr txBox="1"/>
          <p:nvPr/>
        </p:nvSpPr>
        <p:spPr>
          <a:xfrm>
            <a:off x="-23139" y="6211644"/>
            <a:ext cx="8885478" cy="646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800" dirty="0"/>
              <a:t>C. Henriot, 2013. « villes nouvelles et redéploiement métropolitain à Shanghai ». </a:t>
            </a:r>
          </a:p>
          <a:p>
            <a:pPr algn="ctr"/>
            <a:r>
              <a:rPr lang="fr-FR" sz="1800" dirty="0"/>
              <a:t>Thèse de doctorat en géographie, Université Paris 1 Panthéon-Sorbonne.</a:t>
            </a:r>
          </a:p>
        </p:txBody>
      </p:sp>
    </p:spTree>
    <p:extLst>
      <p:ext uri="{BB962C8B-B14F-4D97-AF65-F5344CB8AC3E}">
        <p14:creationId xmlns:p14="http://schemas.microsoft.com/office/powerpoint/2010/main" val="366326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19" grpId="0"/>
      <p:bldP spid="922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38"/>
            <a:ext cx="9212878" cy="59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Source : </a:t>
            </a:r>
            <a:r>
              <a:rPr lang="fr-FR" cap="small" dirty="0"/>
              <a:t>Yin</a:t>
            </a:r>
            <a:r>
              <a:rPr lang="fr-FR" dirty="0"/>
              <a:t> </a:t>
            </a:r>
            <a:r>
              <a:rPr lang="fr-FR" dirty="0" err="1"/>
              <a:t>Jie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, 2011. </a:t>
            </a:r>
            <a:r>
              <a:rPr lang="en-US" dirty="0"/>
              <a:t>« Monitoring urban expansion and land use/ land cover changes of Shanghai metropolitan area during the transitional economy (1979-2009) in China », </a:t>
            </a:r>
            <a:r>
              <a:rPr lang="en-US" i="1" dirty="0"/>
              <a:t>Environ </a:t>
            </a:r>
            <a:r>
              <a:rPr lang="en-US" i="1" dirty="0" err="1"/>
              <a:t>Monit</a:t>
            </a:r>
            <a:r>
              <a:rPr lang="en-US" i="1" dirty="0"/>
              <a:t> Assess,</a:t>
            </a:r>
            <a:r>
              <a:rPr lang="en-US" dirty="0"/>
              <a:t> fig. 2, p. 614.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26" name="Picture 2" descr="E:\THESE ACTIVE\Doc CARTO\CARTO THESE\Chine\Chine FondPolitique SituationShangh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6200" y="-306418"/>
            <a:ext cx="9220200" cy="7181270"/>
          </a:xfrm>
          <a:prstGeom prst="rect">
            <a:avLst/>
          </a:prstGeom>
          <a:noFill/>
        </p:spPr>
      </p:pic>
      <p:sp>
        <p:nvSpPr>
          <p:cNvPr id="4" name="Freeform 3"/>
          <p:cNvSpPr/>
          <p:nvPr/>
        </p:nvSpPr>
        <p:spPr>
          <a:xfrm>
            <a:off x="6172200" y="2410572"/>
            <a:ext cx="340918" cy="347875"/>
          </a:xfrm>
          <a:custGeom>
            <a:avLst/>
            <a:gdLst>
              <a:gd name="connsiteX0" fmla="*/ 47570 w 258992"/>
              <a:gd name="connsiteY0" fmla="*/ 137424 h 264277"/>
              <a:gd name="connsiteX1" fmla="*/ 47570 w 258992"/>
              <a:gd name="connsiteY1" fmla="*/ 84569 h 264277"/>
              <a:gd name="connsiteX2" fmla="*/ 89854 w 258992"/>
              <a:gd name="connsiteY2" fmla="*/ 36999 h 264277"/>
              <a:gd name="connsiteX3" fmla="*/ 116282 w 258992"/>
              <a:gd name="connsiteY3" fmla="*/ 0 h 264277"/>
              <a:gd name="connsiteX4" fmla="*/ 206136 w 258992"/>
              <a:gd name="connsiteY4" fmla="*/ 15857 h 264277"/>
              <a:gd name="connsiteX5" fmla="*/ 221993 w 258992"/>
              <a:gd name="connsiteY5" fmla="*/ 63426 h 264277"/>
              <a:gd name="connsiteX6" fmla="*/ 258992 w 258992"/>
              <a:gd name="connsiteY6" fmla="*/ 126853 h 264277"/>
              <a:gd name="connsiteX7" fmla="*/ 237850 w 258992"/>
              <a:gd name="connsiteY7" fmla="*/ 169137 h 264277"/>
              <a:gd name="connsiteX8" fmla="*/ 190280 w 258992"/>
              <a:gd name="connsiteY8" fmla="*/ 221993 h 264277"/>
              <a:gd name="connsiteX9" fmla="*/ 132139 w 258992"/>
              <a:gd name="connsiteY9" fmla="*/ 264277 h 264277"/>
              <a:gd name="connsiteX10" fmla="*/ 47570 w 258992"/>
              <a:gd name="connsiteY10" fmla="*/ 258992 h 264277"/>
              <a:gd name="connsiteX11" fmla="*/ 0 w 258992"/>
              <a:gd name="connsiteY11" fmla="*/ 211422 h 264277"/>
              <a:gd name="connsiteX12" fmla="*/ 47570 w 258992"/>
              <a:gd name="connsiteY12" fmla="*/ 137424 h 264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8992" h="264277">
                <a:moveTo>
                  <a:pt x="47570" y="137424"/>
                </a:moveTo>
                <a:lnTo>
                  <a:pt x="47570" y="84569"/>
                </a:lnTo>
                <a:lnTo>
                  <a:pt x="89854" y="36999"/>
                </a:lnTo>
                <a:lnTo>
                  <a:pt x="116282" y="0"/>
                </a:lnTo>
                <a:lnTo>
                  <a:pt x="206136" y="15857"/>
                </a:lnTo>
                <a:lnTo>
                  <a:pt x="221993" y="63426"/>
                </a:lnTo>
                <a:lnTo>
                  <a:pt x="258992" y="126853"/>
                </a:lnTo>
                <a:lnTo>
                  <a:pt x="237850" y="169137"/>
                </a:lnTo>
                <a:lnTo>
                  <a:pt x="190280" y="221993"/>
                </a:lnTo>
                <a:lnTo>
                  <a:pt x="132139" y="264277"/>
                </a:lnTo>
                <a:lnTo>
                  <a:pt x="47570" y="258992"/>
                </a:lnTo>
                <a:lnTo>
                  <a:pt x="0" y="211422"/>
                </a:lnTo>
                <a:lnTo>
                  <a:pt x="47570" y="13742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reeform 4"/>
          <p:cNvSpPr/>
          <p:nvPr/>
        </p:nvSpPr>
        <p:spPr>
          <a:xfrm>
            <a:off x="6351100" y="2526853"/>
            <a:ext cx="278300" cy="368747"/>
          </a:xfrm>
          <a:custGeom>
            <a:avLst/>
            <a:gdLst>
              <a:gd name="connsiteX0" fmla="*/ 95140 w 211422"/>
              <a:gd name="connsiteY0" fmla="*/ 0 h 280134"/>
              <a:gd name="connsiteX1" fmla="*/ 147995 w 211422"/>
              <a:gd name="connsiteY1" fmla="*/ 0 h 280134"/>
              <a:gd name="connsiteX2" fmla="*/ 142710 w 211422"/>
              <a:gd name="connsiteY2" fmla="*/ 36999 h 280134"/>
              <a:gd name="connsiteX3" fmla="*/ 126853 w 211422"/>
              <a:gd name="connsiteY3" fmla="*/ 73998 h 280134"/>
              <a:gd name="connsiteX4" fmla="*/ 211422 w 211422"/>
              <a:gd name="connsiteY4" fmla="*/ 153281 h 280134"/>
              <a:gd name="connsiteX5" fmla="*/ 147995 w 211422"/>
              <a:gd name="connsiteY5" fmla="*/ 179709 h 280134"/>
              <a:gd name="connsiteX6" fmla="*/ 132139 w 211422"/>
              <a:gd name="connsiteY6" fmla="*/ 211422 h 280134"/>
              <a:gd name="connsiteX7" fmla="*/ 132139 w 211422"/>
              <a:gd name="connsiteY7" fmla="*/ 253706 h 280134"/>
              <a:gd name="connsiteX8" fmla="*/ 142710 w 211422"/>
              <a:gd name="connsiteY8" fmla="*/ 269563 h 280134"/>
              <a:gd name="connsiteX9" fmla="*/ 73998 w 211422"/>
              <a:gd name="connsiteY9" fmla="*/ 280134 h 280134"/>
              <a:gd name="connsiteX10" fmla="*/ 0 w 211422"/>
              <a:gd name="connsiteY10" fmla="*/ 253706 h 280134"/>
              <a:gd name="connsiteX11" fmla="*/ 5285 w 211422"/>
              <a:gd name="connsiteY11" fmla="*/ 206136 h 280134"/>
              <a:gd name="connsiteX12" fmla="*/ 42284 w 211422"/>
              <a:gd name="connsiteY12" fmla="*/ 179709 h 280134"/>
              <a:gd name="connsiteX13" fmla="*/ 52855 w 211422"/>
              <a:gd name="connsiteY13" fmla="*/ 142710 h 280134"/>
              <a:gd name="connsiteX14" fmla="*/ 31713 w 211422"/>
              <a:gd name="connsiteY14" fmla="*/ 110996 h 280134"/>
              <a:gd name="connsiteX15" fmla="*/ 95140 w 211422"/>
              <a:gd name="connsiteY15" fmla="*/ 0 h 280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11422" h="280134">
                <a:moveTo>
                  <a:pt x="95140" y="0"/>
                </a:moveTo>
                <a:lnTo>
                  <a:pt x="147995" y="0"/>
                </a:lnTo>
                <a:lnTo>
                  <a:pt x="142710" y="36999"/>
                </a:lnTo>
                <a:lnTo>
                  <a:pt x="126853" y="73998"/>
                </a:lnTo>
                <a:lnTo>
                  <a:pt x="211422" y="153281"/>
                </a:lnTo>
                <a:lnTo>
                  <a:pt x="147995" y="179709"/>
                </a:lnTo>
                <a:lnTo>
                  <a:pt x="132139" y="211422"/>
                </a:lnTo>
                <a:lnTo>
                  <a:pt x="132139" y="253706"/>
                </a:lnTo>
                <a:lnTo>
                  <a:pt x="142710" y="269563"/>
                </a:lnTo>
                <a:lnTo>
                  <a:pt x="73998" y="280134"/>
                </a:lnTo>
                <a:lnTo>
                  <a:pt x="0" y="253706"/>
                </a:lnTo>
                <a:lnTo>
                  <a:pt x="5285" y="206136"/>
                </a:lnTo>
                <a:lnTo>
                  <a:pt x="42284" y="179709"/>
                </a:lnTo>
                <a:lnTo>
                  <a:pt x="52855" y="142710"/>
                </a:lnTo>
                <a:lnTo>
                  <a:pt x="31713" y="110996"/>
                </a:lnTo>
                <a:lnTo>
                  <a:pt x="9514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reeform 5"/>
          <p:cNvSpPr/>
          <p:nvPr/>
        </p:nvSpPr>
        <p:spPr>
          <a:xfrm>
            <a:off x="7214286" y="4053726"/>
            <a:ext cx="272364" cy="213474"/>
          </a:xfrm>
          <a:custGeom>
            <a:avLst/>
            <a:gdLst>
              <a:gd name="connsiteX0" fmla="*/ 52856 w 195566"/>
              <a:gd name="connsiteY0" fmla="*/ 0 h 153281"/>
              <a:gd name="connsiteX1" fmla="*/ 163852 w 195566"/>
              <a:gd name="connsiteY1" fmla="*/ 42285 h 153281"/>
              <a:gd name="connsiteX2" fmla="*/ 195566 w 195566"/>
              <a:gd name="connsiteY2" fmla="*/ 105711 h 153281"/>
              <a:gd name="connsiteX3" fmla="*/ 110997 w 195566"/>
              <a:gd name="connsiteY3" fmla="*/ 116282 h 153281"/>
              <a:gd name="connsiteX4" fmla="*/ 63427 w 195566"/>
              <a:gd name="connsiteY4" fmla="*/ 153281 h 153281"/>
              <a:gd name="connsiteX5" fmla="*/ 0 w 195566"/>
              <a:gd name="connsiteY5" fmla="*/ 89854 h 153281"/>
              <a:gd name="connsiteX6" fmla="*/ 52856 w 195566"/>
              <a:gd name="connsiteY6" fmla="*/ 0 h 153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5566" h="153281">
                <a:moveTo>
                  <a:pt x="52856" y="0"/>
                </a:moveTo>
                <a:lnTo>
                  <a:pt x="163852" y="42285"/>
                </a:lnTo>
                <a:lnTo>
                  <a:pt x="195566" y="105711"/>
                </a:lnTo>
                <a:lnTo>
                  <a:pt x="110997" y="116282"/>
                </a:lnTo>
                <a:lnTo>
                  <a:pt x="63427" y="153281"/>
                </a:lnTo>
                <a:lnTo>
                  <a:pt x="0" y="89854"/>
                </a:lnTo>
                <a:lnTo>
                  <a:pt x="52856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reeform 6"/>
          <p:cNvSpPr/>
          <p:nvPr/>
        </p:nvSpPr>
        <p:spPr>
          <a:xfrm>
            <a:off x="4800600" y="4191000"/>
            <a:ext cx="762000" cy="726558"/>
          </a:xfrm>
          <a:custGeom>
            <a:avLst/>
            <a:gdLst>
              <a:gd name="connsiteX0" fmla="*/ 422844 w 681836"/>
              <a:gd name="connsiteY0" fmla="*/ 0 h 650123"/>
              <a:gd name="connsiteX1" fmla="*/ 544412 w 681836"/>
              <a:gd name="connsiteY1" fmla="*/ 52856 h 650123"/>
              <a:gd name="connsiteX2" fmla="*/ 660694 w 681836"/>
              <a:gd name="connsiteY2" fmla="*/ 110997 h 650123"/>
              <a:gd name="connsiteX3" fmla="*/ 681836 w 681836"/>
              <a:gd name="connsiteY3" fmla="*/ 163852 h 650123"/>
              <a:gd name="connsiteX4" fmla="*/ 634266 w 681836"/>
              <a:gd name="connsiteY4" fmla="*/ 227279 h 650123"/>
              <a:gd name="connsiteX5" fmla="*/ 576125 w 681836"/>
              <a:gd name="connsiteY5" fmla="*/ 253706 h 650123"/>
              <a:gd name="connsiteX6" fmla="*/ 459843 w 681836"/>
              <a:gd name="connsiteY6" fmla="*/ 264277 h 650123"/>
              <a:gd name="connsiteX7" fmla="*/ 438701 w 681836"/>
              <a:gd name="connsiteY7" fmla="*/ 285420 h 650123"/>
              <a:gd name="connsiteX8" fmla="*/ 465128 w 681836"/>
              <a:gd name="connsiteY8" fmla="*/ 301276 h 650123"/>
              <a:gd name="connsiteX9" fmla="*/ 454557 w 681836"/>
              <a:gd name="connsiteY9" fmla="*/ 359417 h 650123"/>
              <a:gd name="connsiteX10" fmla="*/ 496842 w 681836"/>
              <a:gd name="connsiteY10" fmla="*/ 422844 h 650123"/>
              <a:gd name="connsiteX11" fmla="*/ 565554 w 681836"/>
              <a:gd name="connsiteY11" fmla="*/ 475699 h 650123"/>
              <a:gd name="connsiteX12" fmla="*/ 565554 w 681836"/>
              <a:gd name="connsiteY12" fmla="*/ 613124 h 650123"/>
              <a:gd name="connsiteX13" fmla="*/ 549697 w 681836"/>
              <a:gd name="connsiteY13" fmla="*/ 650123 h 650123"/>
              <a:gd name="connsiteX14" fmla="*/ 475699 w 681836"/>
              <a:gd name="connsiteY14" fmla="*/ 613124 h 650123"/>
              <a:gd name="connsiteX15" fmla="*/ 433415 w 681836"/>
              <a:gd name="connsiteY15" fmla="*/ 539126 h 650123"/>
              <a:gd name="connsiteX16" fmla="*/ 391131 w 681836"/>
              <a:gd name="connsiteY16" fmla="*/ 502127 h 650123"/>
              <a:gd name="connsiteX17" fmla="*/ 332990 w 681836"/>
              <a:gd name="connsiteY17" fmla="*/ 491556 h 650123"/>
              <a:gd name="connsiteX18" fmla="*/ 322419 w 681836"/>
              <a:gd name="connsiteY18" fmla="*/ 496842 h 650123"/>
              <a:gd name="connsiteX19" fmla="*/ 311847 w 681836"/>
              <a:gd name="connsiteY19" fmla="*/ 544412 h 650123"/>
              <a:gd name="connsiteX20" fmla="*/ 280134 w 681836"/>
              <a:gd name="connsiteY20" fmla="*/ 544412 h 650123"/>
              <a:gd name="connsiteX21" fmla="*/ 253706 w 681836"/>
              <a:gd name="connsiteY21" fmla="*/ 570839 h 650123"/>
              <a:gd name="connsiteX22" fmla="*/ 153281 w 681836"/>
              <a:gd name="connsiteY22" fmla="*/ 586696 h 650123"/>
              <a:gd name="connsiteX23" fmla="*/ 95140 w 681836"/>
              <a:gd name="connsiteY23" fmla="*/ 523269 h 650123"/>
              <a:gd name="connsiteX24" fmla="*/ 15857 w 681836"/>
              <a:gd name="connsiteY24" fmla="*/ 443986 h 650123"/>
              <a:gd name="connsiteX25" fmla="*/ 0 w 681836"/>
              <a:gd name="connsiteY25" fmla="*/ 391131 h 650123"/>
              <a:gd name="connsiteX26" fmla="*/ 42284 w 681836"/>
              <a:gd name="connsiteY26" fmla="*/ 364703 h 650123"/>
              <a:gd name="connsiteX27" fmla="*/ 58141 w 681836"/>
              <a:gd name="connsiteY27" fmla="*/ 317133 h 650123"/>
              <a:gd name="connsiteX28" fmla="*/ 137424 w 681836"/>
              <a:gd name="connsiteY28" fmla="*/ 295991 h 650123"/>
              <a:gd name="connsiteX29" fmla="*/ 190280 w 681836"/>
              <a:gd name="connsiteY29" fmla="*/ 343561 h 650123"/>
              <a:gd name="connsiteX30" fmla="*/ 237850 w 681836"/>
              <a:gd name="connsiteY30" fmla="*/ 354132 h 650123"/>
              <a:gd name="connsiteX31" fmla="*/ 269563 w 681836"/>
              <a:gd name="connsiteY31" fmla="*/ 317133 h 650123"/>
              <a:gd name="connsiteX32" fmla="*/ 311847 w 681836"/>
              <a:gd name="connsiteY32" fmla="*/ 243135 h 650123"/>
              <a:gd name="connsiteX33" fmla="*/ 364703 w 681836"/>
              <a:gd name="connsiteY33" fmla="*/ 216708 h 650123"/>
              <a:gd name="connsiteX34" fmla="*/ 391131 w 681836"/>
              <a:gd name="connsiteY34" fmla="*/ 147995 h 650123"/>
              <a:gd name="connsiteX35" fmla="*/ 422844 w 681836"/>
              <a:gd name="connsiteY35" fmla="*/ 100425 h 650123"/>
              <a:gd name="connsiteX36" fmla="*/ 422844 w 681836"/>
              <a:gd name="connsiteY36" fmla="*/ 0 h 650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81836" h="650123">
                <a:moveTo>
                  <a:pt x="422844" y="0"/>
                </a:moveTo>
                <a:lnTo>
                  <a:pt x="544412" y="52856"/>
                </a:lnTo>
                <a:lnTo>
                  <a:pt x="660694" y="110997"/>
                </a:lnTo>
                <a:lnTo>
                  <a:pt x="681836" y="163852"/>
                </a:lnTo>
                <a:lnTo>
                  <a:pt x="634266" y="227279"/>
                </a:lnTo>
                <a:lnTo>
                  <a:pt x="576125" y="253706"/>
                </a:lnTo>
                <a:lnTo>
                  <a:pt x="459843" y="264277"/>
                </a:lnTo>
                <a:lnTo>
                  <a:pt x="438701" y="285420"/>
                </a:lnTo>
                <a:lnTo>
                  <a:pt x="465128" y="301276"/>
                </a:lnTo>
                <a:lnTo>
                  <a:pt x="454557" y="359417"/>
                </a:lnTo>
                <a:lnTo>
                  <a:pt x="496842" y="422844"/>
                </a:lnTo>
                <a:lnTo>
                  <a:pt x="565554" y="475699"/>
                </a:lnTo>
                <a:lnTo>
                  <a:pt x="565554" y="613124"/>
                </a:lnTo>
                <a:lnTo>
                  <a:pt x="549697" y="650123"/>
                </a:lnTo>
                <a:lnTo>
                  <a:pt x="475699" y="613124"/>
                </a:lnTo>
                <a:lnTo>
                  <a:pt x="433415" y="539126"/>
                </a:lnTo>
                <a:lnTo>
                  <a:pt x="391131" y="502127"/>
                </a:lnTo>
                <a:lnTo>
                  <a:pt x="332990" y="491556"/>
                </a:lnTo>
                <a:lnTo>
                  <a:pt x="322419" y="496842"/>
                </a:lnTo>
                <a:lnTo>
                  <a:pt x="311847" y="544412"/>
                </a:lnTo>
                <a:lnTo>
                  <a:pt x="280134" y="544412"/>
                </a:lnTo>
                <a:lnTo>
                  <a:pt x="253706" y="570839"/>
                </a:lnTo>
                <a:lnTo>
                  <a:pt x="153281" y="586696"/>
                </a:lnTo>
                <a:lnTo>
                  <a:pt x="95140" y="523269"/>
                </a:lnTo>
                <a:lnTo>
                  <a:pt x="15857" y="443986"/>
                </a:lnTo>
                <a:lnTo>
                  <a:pt x="0" y="391131"/>
                </a:lnTo>
                <a:lnTo>
                  <a:pt x="42284" y="364703"/>
                </a:lnTo>
                <a:lnTo>
                  <a:pt x="58141" y="317133"/>
                </a:lnTo>
                <a:lnTo>
                  <a:pt x="137424" y="295991"/>
                </a:lnTo>
                <a:lnTo>
                  <a:pt x="190280" y="343561"/>
                </a:lnTo>
                <a:lnTo>
                  <a:pt x="237850" y="354132"/>
                </a:lnTo>
                <a:lnTo>
                  <a:pt x="269563" y="317133"/>
                </a:lnTo>
                <a:lnTo>
                  <a:pt x="311847" y="243135"/>
                </a:lnTo>
                <a:lnTo>
                  <a:pt x="364703" y="216708"/>
                </a:lnTo>
                <a:lnTo>
                  <a:pt x="391131" y="147995"/>
                </a:lnTo>
                <a:lnTo>
                  <a:pt x="422844" y="100425"/>
                </a:lnTo>
                <a:lnTo>
                  <a:pt x="422844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6828886" y="3866932"/>
            <a:ext cx="702491" cy="526868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reeform 9"/>
          <p:cNvSpPr/>
          <p:nvPr/>
        </p:nvSpPr>
        <p:spPr>
          <a:xfrm>
            <a:off x="2290277" y="4800600"/>
            <a:ext cx="1179182" cy="1454020"/>
          </a:xfrm>
          <a:custGeom>
            <a:avLst/>
            <a:gdLst>
              <a:gd name="connsiteX0" fmla="*/ 1089561 w 1089561"/>
              <a:gd name="connsiteY0" fmla="*/ 258288 h 1238002"/>
              <a:gd name="connsiteX1" fmla="*/ 947057 w 1089561"/>
              <a:gd name="connsiteY1" fmla="*/ 216724 h 1238002"/>
              <a:gd name="connsiteX2" fmla="*/ 590797 w 1089561"/>
              <a:gd name="connsiteY2" fmla="*/ 68283 h 1238002"/>
              <a:gd name="connsiteX3" fmla="*/ 359228 w 1089561"/>
              <a:gd name="connsiteY3" fmla="*/ 2969 h 1238002"/>
              <a:gd name="connsiteX4" fmla="*/ 246413 w 1089561"/>
              <a:gd name="connsiteY4" fmla="*/ 86096 h 1238002"/>
              <a:gd name="connsiteX5" fmla="*/ 442356 w 1089561"/>
              <a:gd name="connsiteY5" fmla="*/ 240475 h 1238002"/>
              <a:gd name="connsiteX6" fmla="*/ 394854 w 1089561"/>
              <a:gd name="connsiteY6" fmla="*/ 329540 h 1238002"/>
              <a:gd name="connsiteX7" fmla="*/ 311727 w 1089561"/>
              <a:gd name="connsiteY7" fmla="*/ 400792 h 1238002"/>
              <a:gd name="connsiteX8" fmla="*/ 234538 w 1089561"/>
              <a:gd name="connsiteY8" fmla="*/ 442356 h 1238002"/>
              <a:gd name="connsiteX9" fmla="*/ 228600 w 1089561"/>
              <a:gd name="connsiteY9" fmla="*/ 549234 h 1238002"/>
              <a:gd name="connsiteX10" fmla="*/ 187036 w 1089561"/>
              <a:gd name="connsiteY10" fmla="*/ 644236 h 1238002"/>
              <a:gd name="connsiteX11" fmla="*/ 26719 w 1089561"/>
              <a:gd name="connsiteY11" fmla="*/ 709550 h 1238002"/>
              <a:gd name="connsiteX12" fmla="*/ 26719 w 1089561"/>
              <a:gd name="connsiteY12" fmla="*/ 816428 h 1238002"/>
              <a:gd name="connsiteX13" fmla="*/ 133597 w 1089561"/>
              <a:gd name="connsiteY13" fmla="*/ 792678 h 1238002"/>
              <a:gd name="connsiteX14" fmla="*/ 127660 w 1089561"/>
              <a:gd name="connsiteY14" fmla="*/ 958932 h 1238002"/>
              <a:gd name="connsiteX15" fmla="*/ 216725 w 1089561"/>
              <a:gd name="connsiteY15" fmla="*/ 964870 h 1238002"/>
              <a:gd name="connsiteX16" fmla="*/ 270163 w 1089561"/>
              <a:gd name="connsiteY16" fmla="*/ 1036122 h 1238002"/>
              <a:gd name="connsiteX17" fmla="*/ 347353 w 1089561"/>
              <a:gd name="connsiteY17" fmla="*/ 1065810 h 1238002"/>
              <a:gd name="connsiteX18" fmla="*/ 394854 w 1089561"/>
              <a:gd name="connsiteY18" fmla="*/ 1137062 h 1238002"/>
              <a:gd name="connsiteX19" fmla="*/ 519545 w 1089561"/>
              <a:gd name="connsiteY19" fmla="*/ 1220189 h 1238002"/>
              <a:gd name="connsiteX20" fmla="*/ 561109 w 1089561"/>
              <a:gd name="connsiteY20" fmla="*/ 1238002 h 1238002"/>
              <a:gd name="connsiteX0" fmla="*/ 1089561 w 1089561"/>
              <a:gd name="connsiteY0" fmla="*/ 282039 h 1261753"/>
              <a:gd name="connsiteX1" fmla="*/ 947057 w 1089561"/>
              <a:gd name="connsiteY1" fmla="*/ 240475 h 1261753"/>
              <a:gd name="connsiteX2" fmla="*/ 590797 w 1089561"/>
              <a:gd name="connsiteY2" fmla="*/ 92034 h 1261753"/>
              <a:gd name="connsiteX3" fmla="*/ 413657 w 1089561"/>
              <a:gd name="connsiteY3" fmla="*/ 2969 h 1261753"/>
              <a:gd name="connsiteX4" fmla="*/ 246413 w 1089561"/>
              <a:gd name="connsiteY4" fmla="*/ 109847 h 1261753"/>
              <a:gd name="connsiteX5" fmla="*/ 442356 w 1089561"/>
              <a:gd name="connsiteY5" fmla="*/ 264226 h 1261753"/>
              <a:gd name="connsiteX6" fmla="*/ 394854 w 1089561"/>
              <a:gd name="connsiteY6" fmla="*/ 353291 h 1261753"/>
              <a:gd name="connsiteX7" fmla="*/ 311727 w 1089561"/>
              <a:gd name="connsiteY7" fmla="*/ 424543 h 1261753"/>
              <a:gd name="connsiteX8" fmla="*/ 234538 w 1089561"/>
              <a:gd name="connsiteY8" fmla="*/ 466107 h 1261753"/>
              <a:gd name="connsiteX9" fmla="*/ 228600 w 1089561"/>
              <a:gd name="connsiteY9" fmla="*/ 572985 h 1261753"/>
              <a:gd name="connsiteX10" fmla="*/ 187036 w 1089561"/>
              <a:gd name="connsiteY10" fmla="*/ 667987 h 1261753"/>
              <a:gd name="connsiteX11" fmla="*/ 26719 w 1089561"/>
              <a:gd name="connsiteY11" fmla="*/ 733301 h 1261753"/>
              <a:gd name="connsiteX12" fmla="*/ 26719 w 1089561"/>
              <a:gd name="connsiteY12" fmla="*/ 840179 h 1261753"/>
              <a:gd name="connsiteX13" fmla="*/ 133597 w 1089561"/>
              <a:gd name="connsiteY13" fmla="*/ 816429 h 1261753"/>
              <a:gd name="connsiteX14" fmla="*/ 127660 w 1089561"/>
              <a:gd name="connsiteY14" fmla="*/ 982683 h 1261753"/>
              <a:gd name="connsiteX15" fmla="*/ 216725 w 1089561"/>
              <a:gd name="connsiteY15" fmla="*/ 988621 h 1261753"/>
              <a:gd name="connsiteX16" fmla="*/ 270163 w 1089561"/>
              <a:gd name="connsiteY16" fmla="*/ 1059873 h 1261753"/>
              <a:gd name="connsiteX17" fmla="*/ 347353 w 1089561"/>
              <a:gd name="connsiteY17" fmla="*/ 1089561 h 1261753"/>
              <a:gd name="connsiteX18" fmla="*/ 394854 w 1089561"/>
              <a:gd name="connsiteY18" fmla="*/ 1160813 h 1261753"/>
              <a:gd name="connsiteX19" fmla="*/ 519545 w 1089561"/>
              <a:gd name="connsiteY19" fmla="*/ 1243940 h 1261753"/>
              <a:gd name="connsiteX20" fmla="*/ 561109 w 1089561"/>
              <a:gd name="connsiteY20" fmla="*/ 1261753 h 1261753"/>
              <a:gd name="connsiteX0" fmla="*/ 1023257 w 1023257"/>
              <a:gd name="connsiteY0" fmla="*/ 307770 h 1261753"/>
              <a:gd name="connsiteX1" fmla="*/ 947057 w 1023257"/>
              <a:gd name="connsiteY1" fmla="*/ 240475 h 1261753"/>
              <a:gd name="connsiteX2" fmla="*/ 590797 w 1023257"/>
              <a:gd name="connsiteY2" fmla="*/ 92034 h 1261753"/>
              <a:gd name="connsiteX3" fmla="*/ 413657 w 1023257"/>
              <a:gd name="connsiteY3" fmla="*/ 2969 h 1261753"/>
              <a:gd name="connsiteX4" fmla="*/ 246413 w 1023257"/>
              <a:gd name="connsiteY4" fmla="*/ 109847 h 1261753"/>
              <a:gd name="connsiteX5" fmla="*/ 442356 w 1023257"/>
              <a:gd name="connsiteY5" fmla="*/ 264226 h 1261753"/>
              <a:gd name="connsiteX6" fmla="*/ 394854 w 1023257"/>
              <a:gd name="connsiteY6" fmla="*/ 353291 h 1261753"/>
              <a:gd name="connsiteX7" fmla="*/ 311727 w 1023257"/>
              <a:gd name="connsiteY7" fmla="*/ 424543 h 1261753"/>
              <a:gd name="connsiteX8" fmla="*/ 234538 w 1023257"/>
              <a:gd name="connsiteY8" fmla="*/ 466107 h 1261753"/>
              <a:gd name="connsiteX9" fmla="*/ 228600 w 1023257"/>
              <a:gd name="connsiteY9" fmla="*/ 572985 h 1261753"/>
              <a:gd name="connsiteX10" fmla="*/ 187036 w 1023257"/>
              <a:gd name="connsiteY10" fmla="*/ 667987 h 1261753"/>
              <a:gd name="connsiteX11" fmla="*/ 26719 w 1023257"/>
              <a:gd name="connsiteY11" fmla="*/ 733301 h 1261753"/>
              <a:gd name="connsiteX12" fmla="*/ 26719 w 1023257"/>
              <a:gd name="connsiteY12" fmla="*/ 840179 h 1261753"/>
              <a:gd name="connsiteX13" fmla="*/ 133597 w 1023257"/>
              <a:gd name="connsiteY13" fmla="*/ 816429 h 1261753"/>
              <a:gd name="connsiteX14" fmla="*/ 127660 w 1023257"/>
              <a:gd name="connsiteY14" fmla="*/ 982683 h 1261753"/>
              <a:gd name="connsiteX15" fmla="*/ 216725 w 1023257"/>
              <a:gd name="connsiteY15" fmla="*/ 988621 h 1261753"/>
              <a:gd name="connsiteX16" fmla="*/ 270163 w 1023257"/>
              <a:gd name="connsiteY16" fmla="*/ 1059873 h 1261753"/>
              <a:gd name="connsiteX17" fmla="*/ 347353 w 1023257"/>
              <a:gd name="connsiteY17" fmla="*/ 1089561 h 1261753"/>
              <a:gd name="connsiteX18" fmla="*/ 394854 w 1023257"/>
              <a:gd name="connsiteY18" fmla="*/ 1160813 h 1261753"/>
              <a:gd name="connsiteX19" fmla="*/ 519545 w 1023257"/>
              <a:gd name="connsiteY19" fmla="*/ 1243940 h 1261753"/>
              <a:gd name="connsiteX20" fmla="*/ 561109 w 1023257"/>
              <a:gd name="connsiteY20" fmla="*/ 1261753 h 12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23257" h="1261753">
                <a:moveTo>
                  <a:pt x="1023257" y="307770"/>
                </a:moveTo>
                <a:cubicBezTo>
                  <a:pt x="993568" y="302821"/>
                  <a:pt x="1019134" y="276431"/>
                  <a:pt x="947057" y="240475"/>
                </a:cubicBezTo>
                <a:cubicBezTo>
                  <a:pt x="874980" y="204519"/>
                  <a:pt x="679697" y="131618"/>
                  <a:pt x="590797" y="92034"/>
                </a:cubicBezTo>
                <a:cubicBezTo>
                  <a:pt x="501897" y="52450"/>
                  <a:pt x="471054" y="0"/>
                  <a:pt x="413657" y="2969"/>
                </a:cubicBezTo>
                <a:cubicBezTo>
                  <a:pt x="356260" y="5938"/>
                  <a:pt x="241630" y="66304"/>
                  <a:pt x="246413" y="109847"/>
                </a:cubicBezTo>
                <a:cubicBezTo>
                  <a:pt x="251196" y="153390"/>
                  <a:pt x="417616" y="223652"/>
                  <a:pt x="442356" y="264226"/>
                </a:cubicBezTo>
                <a:cubicBezTo>
                  <a:pt x="467096" y="304800"/>
                  <a:pt x="416626" y="326572"/>
                  <a:pt x="394854" y="353291"/>
                </a:cubicBezTo>
                <a:cubicBezTo>
                  <a:pt x="373083" y="380011"/>
                  <a:pt x="338446" y="405740"/>
                  <a:pt x="311727" y="424543"/>
                </a:cubicBezTo>
                <a:cubicBezTo>
                  <a:pt x="285008" y="443346"/>
                  <a:pt x="248392" y="441367"/>
                  <a:pt x="234538" y="466107"/>
                </a:cubicBezTo>
                <a:cubicBezTo>
                  <a:pt x="220684" y="490847"/>
                  <a:pt x="236517" y="539338"/>
                  <a:pt x="228600" y="572985"/>
                </a:cubicBezTo>
                <a:cubicBezTo>
                  <a:pt x="220683" y="606632"/>
                  <a:pt x="220683" y="641268"/>
                  <a:pt x="187036" y="667987"/>
                </a:cubicBezTo>
                <a:cubicBezTo>
                  <a:pt x="153389" y="694706"/>
                  <a:pt x="53439" y="704602"/>
                  <a:pt x="26719" y="733301"/>
                </a:cubicBezTo>
                <a:cubicBezTo>
                  <a:pt x="0" y="762000"/>
                  <a:pt x="8906" y="826324"/>
                  <a:pt x="26719" y="840179"/>
                </a:cubicBezTo>
                <a:cubicBezTo>
                  <a:pt x="44532" y="854034"/>
                  <a:pt x="116774" y="792678"/>
                  <a:pt x="133597" y="816429"/>
                </a:cubicBezTo>
                <a:cubicBezTo>
                  <a:pt x="150421" y="840180"/>
                  <a:pt x="113805" y="953984"/>
                  <a:pt x="127660" y="982683"/>
                </a:cubicBezTo>
                <a:cubicBezTo>
                  <a:pt x="141515" y="1011382"/>
                  <a:pt x="192975" y="975756"/>
                  <a:pt x="216725" y="988621"/>
                </a:cubicBezTo>
                <a:cubicBezTo>
                  <a:pt x="240476" y="1001486"/>
                  <a:pt x="248392" y="1043050"/>
                  <a:pt x="270163" y="1059873"/>
                </a:cubicBezTo>
                <a:cubicBezTo>
                  <a:pt x="291934" y="1076696"/>
                  <a:pt x="326571" y="1072738"/>
                  <a:pt x="347353" y="1089561"/>
                </a:cubicBezTo>
                <a:cubicBezTo>
                  <a:pt x="368135" y="1106384"/>
                  <a:pt x="366155" y="1135083"/>
                  <a:pt x="394854" y="1160813"/>
                </a:cubicBezTo>
                <a:cubicBezTo>
                  <a:pt x="423553" y="1186543"/>
                  <a:pt x="491836" y="1227117"/>
                  <a:pt x="519545" y="1243940"/>
                </a:cubicBezTo>
                <a:cubicBezTo>
                  <a:pt x="547254" y="1260763"/>
                  <a:pt x="554181" y="1261258"/>
                  <a:pt x="561109" y="1261753"/>
                </a:cubicBezTo>
              </a:path>
            </a:pathLst>
          </a:custGeom>
          <a:ln w="508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088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5118"/>
            <a:ext cx="8970540" cy="5743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Source : </a:t>
            </a:r>
            <a:r>
              <a:rPr lang="fr-FR" cap="small" dirty="0"/>
              <a:t>Yin</a:t>
            </a:r>
            <a:r>
              <a:rPr lang="fr-FR" dirty="0"/>
              <a:t> </a:t>
            </a:r>
            <a:r>
              <a:rPr lang="fr-FR" dirty="0" err="1"/>
              <a:t>Jie</a:t>
            </a:r>
            <a:r>
              <a:rPr lang="fr-FR" dirty="0"/>
              <a:t> </a:t>
            </a:r>
            <a:r>
              <a:rPr lang="fr-FR" i="1" dirty="0"/>
              <a:t>et al.</a:t>
            </a:r>
            <a:r>
              <a:rPr lang="fr-FR" dirty="0"/>
              <a:t>, 2011. </a:t>
            </a:r>
            <a:r>
              <a:rPr lang="en-US" dirty="0"/>
              <a:t>« Monitoring urban expansion and land use/ land cover changes of Shanghai metropolitan area during the transitional economy (1979-2009) in China », </a:t>
            </a:r>
            <a:r>
              <a:rPr lang="en-US" i="1" dirty="0"/>
              <a:t>Environ </a:t>
            </a:r>
            <a:r>
              <a:rPr lang="en-US" i="1" dirty="0" err="1"/>
              <a:t>Monit</a:t>
            </a:r>
            <a:r>
              <a:rPr lang="en-US" i="1" dirty="0"/>
              <a:t> Assess,</a:t>
            </a:r>
            <a:r>
              <a:rPr lang="en-US" dirty="0"/>
              <a:t> fig. 2, p. 614.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1039633" y="-77875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1979-2009 : Croissance moyenne de 90 km²/an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0824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09" y="-47707"/>
            <a:ext cx="9207610" cy="6905707"/>
          </a:xfrm>
        </p:spPr>
      </p:pic>
      <p:sp>
        <p:nvSpPr>
          <p:cNvPr id="5" name="TextBox 12"/>
          <p:cNvSpPr txBox="1"/>
          <p:nvPr/>
        </p:nvSpPr>
        <p:spPr>
          <a:xfrm>
            <a:off x="1142543" y="6488668"/>
            <a:ext cx="7372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D</a:t>
            </a:r>
            <a:r>
              <a:rPr lang="fr-FR" dirty="0" smtClean="0">
                <a:solidFill>
                  <a:schemeClr val="bg1"/>
                </a:solidFill>
              </a:rPr>
              <a:t>epuis la tour </a:t>
            </a:r>
            <a:r>
              <a:rPr lang="fr-FR" dirty="0" err="1" smtClean="0">
                <a:solidFill>
                  <a:schemeClr val="bg1"/>
                </a:solidFill>
              </a:rPr>
              <a:t>Haitong</a:t>
            </a:r>
            <a:r>
              <a:rPr lang="fr-FR" dirty="0" smtClean="0">
                <a:solidFill>
                  <a:schemeClr val="bg1"/>
                </a:solidFill>
              </a:rPr>
              <a:t> </a:t>
            </a:r>
            <a:r>
              <a:rPr lang="fr-FR" dirty="0" err="1" smtClean="0">
                <a:solidFill>
                  <a:schemeClr val="bg1"/>
                </a:solidFill>
              </a:rPr>
              <a:t>security</a:t>
            </a:r>
            <a:r>
              <a:rPr lang="fr-FR" dirty="0" smtClean="0">
                <a:solidFill>
                  <a:schemeClr val="bg1"/>
                </a:solidFill>
              </a:rPr>
              <a:t> de Guangdong lu - C</a:t>
            </a:r>
            <a:r>
              <a:rPr lang="fr-FR" dirty="0">
                <a:solidFill>
                  <a:schemeClr val="bg1"/>
                </a:solidFill>
              </a:rPr>
              <a:t>. Henriot, </a:t>
            </a:r>
            <a:r>
              <a:rPr lang="fr-FR" dirty="0" smtClean="0">
                <a:solidFill>
                  <a:schemeClr val="bg1"/>
                </a:solidFill>
              </a:rPr>
              <a:t>mars 2009.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89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:\Sauvegarde Inégale 130902\THESE 140317\PHOTOS TERRAIN\Shanghai la ville\P105068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5" name="TextBox 12"/>
          <p:cNvSpPr txBox="1"/>
          <p:nvPr/>
        </p:nvSpPr>
        <p:spPr>
          <a:xfrm>
            <a:off x="1726010" y="648397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C. Henriot, février 2008.</a:t>
            </a:r>
          </a:p>
        </p:txBody>
      </p:sp>
    </p:spTree>
    <p:extLst>
      <p:ext uri="{BB962C8B-B14F-4D97-AF65-F5344CB8AC3E}">
        <p14:creationId xmlns:p14="http://schemas.microsoft.com/office/powerpoint/2010/main" val="3477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23514" cy="6917635"/>
          </a:xfrm>
        </p:spPr>
      </p:pic>
      <p:sp>
        <p:nvSpPr>
          <p:cNvPr id="5" name="ZoneTexte 4"/>
          <p:cNvSpPr txBox="1"/>
          <p:nvPr/>
        </p:nvSpPr>
        <p:spPr>
          <a:xfrm>
            <a:off x="1168842" y="6456459"/>
            <a:ext cx="6647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V</a:t>
            </a:r>
            <a:r>
              <a:rPr lang="fr-FR" dirty="0" smtClean="0"/>
              <a:t>ie</a:t>
            </a:r>
            <a:r>
              <a:rPr lang="fr-FR" dirty="0" smtClean="0">
                <a:solidFill>
                  <a:schemeClr val="bg1"/>
                </a:solidFill>
              </a:rPr>
              <a:t>ille ville de Shanghai – C. Henriot, avril 2018.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940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9458" name="Picture 2" descr="H:\TERRAIN\201508 TERRAIN Shanghai-Xian\Terrain SH Xintiandi\150823_SH_Xintiandi_Carine\DSCN3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36"/>
            <a:ext cx="9251137" cy="69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2"/>
          <p:cNvSpPr txBox="1"/>
          <p:nvPr/>
        </p:nvSpPr>
        <p:spPr>
          <a:xfrm>
            <a:off x="1745248" y="653891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Arrondissement de </a:t>
            </a:r>
            <a:r>
              <a:rPr lang="fr-FR" dirty="0" err="1" smtClean="0">
                <a:solidFill>
                  <a:schemeClr val="bg1"/>
                </a:solidFill>
              </a:rPr>
              <a:t>Luwan</a:t>
            </a:r>
            <a:r>
              <a:rPr lang="fr-FR" dirty="0" smtClean="0">
                <a:solidFill>
                  <a:schemeClr val="bg1"/>
                </a:solidFill>
              </a:rPr>
              <a:t> - C. Henriot, août 2015.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-489006" y="161676"/>
            <a:ext cx="533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/>
              <a:t>Maison </a:t>
            </a:r>
            <a:r>
              <a:rPr lang="fr-FR" sz="3200" b="1" dirty="0"/>
              <a:t>clou </a:t>
            </a:r>
            <a:r>
              <a:rPr lang="fr-FR" sz="3200" b="1" dirty="0" smtClean="0"/>
              <a:t>(</a:t>
            </a:r>
            <a:r>
              <a:rPr lang="fr-FR" sz="3200" b="1" i="1" dirty="0" err="1" smtClean="0"/>
              <a:t>dingzihu</a:t>
            </a:r>
            <a:r>
              <a:rPr lang="fr-FR" sz="3200" b="1" dirty="0" smtClean="0"/>
              <a:t>)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61331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:\Sauvegarde Inégale 130902\THESE 140317\PHOTOS TERRAIN\Maison shanghaienne\P107096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7652" y="0"/>
            <a:ext cx="9327964" cy="6995973"/>
          </a:xfrm>
          <a:prstGeom prst="rect">
            <a:avLst/>
          </a:prstGeom>
          <a:noFill/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extBox 12"/>
          <p:cNvSpPr txBox="1"/>
          <p:nvPr/>
        </p:nvSpPr>
        <p:spPr>
          <a:xfrm>
            <a:off x="1726010" y="653891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Depuis un </a:t>
            </a:r>
            <a:r>
              <a:rPr lang="fr-FR" dirty="0" err="1" smtClean="0">
                <a:solidFill>
                  <a:schemeClr val="bg1"/>
                </a:solidFill>
              </a:rPr>
              <a:t>laogonfang</a:t>
            </a:r>
            <a:r>
              <a:rPr lang="fr-FR" dirty="0" smtClean="0">
                <a:solidFill>
                  <a:schemeClr val="bg1"/>
                </a:solidFill>
              </a:rPr>
              <a:t> de </a:t>
            </a:r>
            <a:r>
              <a:rPr lang="fr-FR" dirty="0" err="1" smtClean="0">
                <a:solidFill>
                  <a:schemeClr val="bg1"/>
                </a:solidFill>
              </a:rPr>
              <a:t>Yuyuan</a:t>
            </a:r>
            <a:r>
              <a:rPr lang="fr-FR" dirty="0" smtClean="0">
                <a:solidFill>
                  <a:schemeClr val="bg1"/>
                </a:solidFill>
              </a:rPr>
              <a:t> lu, C</a:t>
            </a:r>
            <a:r>
              <a:rPr lang="fr-FR" dirty="0">
                <a:solidFill>
                  <a:schemeClr val="bg1"/>
                </a:solidFill>
              </a:rPr>
              <a:t>. Henriot, mars 2009.</a:t>
            </a:r>
          </a:p>
        </p:txBody>
      </p:sp>
    </p:spTree>
    <p:extLst>
      <p:ext uri="{BB962C8B-B14F-4D97-AF65-F5344CB8AC3E}">
        <p14:creationId xmlns:p14="http://schemas.microsoft.com/office/powerpoint/2010/main" val="153474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Box 12"/>
          <p:cNvSpPr txBox="1"/>
          <p:nvPr/>
        </p:nvSpPr>
        <p:spPr>
          <a:xfrm>
            <a:off x="-95416" y="6211669"/>
            <a:ext cx="9334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Ancienne cité ouvrière du « 2</a:t>
            </a:r>
            <a:r>
              <a:rPr lang="fr-FR" baseline="30000" dirty="0" smtClean="0">
                <a:solidFill>
                  <a:schemeClr val="bg1"/>
                </a:solidFill>
              </a:rPr>
              <a:t>e</a:t>
            </a:r>
            <a:r>
              <a:rPr lang="fr-FR" dirty="0" smtClean="0">
                <a:solidFill>
                  <a:schemeClr val="bg1"/>
                </a:solidFill>
              </a:rPr>
              <a:t> village de l’amour patriotique » (</a:t>
            </a:r>
            <a:r>
              <a:rPr lang="fr-FR" i="1" dirty="0" err="1" smtClean="0">
                <a:solidFill>
                  <a:schemeClr val="bg1"/>
                </a:solidFill>
              </a:rPr>
              <a:t>aiguo</a:t>
            </a:r>
            <a:r>
              <a:rPr lang="fr-FR" i="1" dirty="0" smtClean="0">
                <a:solidFill>
                  <a:schemeClr val="bg1"/>
                </a:solidFill>
              </a:rPr>
              <a:t> </a:t>
            </a:r>
            <a:r>
              <a:rPr lang="fr-FR" i="1" dirty="0" err="1" smtClean="0">
                <a:solidFill>
                  <a:schemeClr val="bg1"/>
                </a:solidFill>
              </a:rPr>
              <a:t>ercun</a:t>
            </a:r>
            <a:r>
              <a:rPr lang="fr-FR" dirty="0" smtClean="0">
                <a:solidFill>
                  <a:schemeClr val="bg1"/>
                </a:solidFill>
              </a:rPr>
              <a:t>), 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Yangpu</a:t>
            </a:r>
            <a:r>
              <a:rPr lang="fr-FR" dirty="0" smtClean="0">
                <a:solidFill>
                  <a:schemeClr val="bg1"/>
                </a:solidFill>
              </a:rPr>
              <a:t> - C. Henriot, mars 2019.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91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38.png" descr="H:\CARTOGRAPHIE\CARTO THESE\SHANGHAI\ShanghaiMun EvoPop1999-2020 130829.png"/>
          <p:cNvPicPr>
            <a:picLocks noGrp="1" noChangeAspect="1"/>
          </p:cNvPicPr>
          <p:nvPr>
            <p:ph idx="1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460785" y="-902560"/>
            <a:ext cx="6222430" cy="776056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88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G:\THESE ACTIVE\PHOTOS TERRAIN\20120321 L9, XinKaiCheng, Thames Town, DortoirsCitéUniv\DSCN73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223514" cy="6917635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Front d’urbanisation nord-est de la ville nouvelle de </a:t>
            </a:r>
            <a:r>
              <a:rPr lang="fr-FR" dirty="0" err="1" smtClean="0">
                <a:solidFill>
                  <a:schemeClr val="bg1"/>
                </a:solidFill>
              </a:rPr>
              <a:t>Songjiang</a:t>
            </a:r>
            <a:r>
              <a:rPr lang="fr-FR" dirty="0" smtClean="0">
                <a:solidFill>
                  <a:schemeClr val="bg1"/>
                </a:solidFill>
              </a:rPr>
              <a:t> – C. Henriot, mars 2011.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68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 bwMode="auto">
          <a:xfrm>
            <a:off x="-368347" y="1600200"/>
            <a:ext cx="10426747" cy="3923149"/>
            <a:chOff x="2064" y="1607"/>
            <a:chExt cx="8445" cy="3178"/>
          </a:xfrm>
        </p:grpSpPr>
        <p:sp>
          <p:nvSpPr>
            <p:cNvPr id="56324" name="AutoShape 4"/>
            <p:cNvSpPr>
              <a:spLocks noChangeAspect="1" noChangeArrowheads="1" noTextEdit="1"/>
            </p:cNvSpPr>
            <p:nvPr/>
          </p:nvSpPr>
          <p:spPr bwMode="auto">
            <a:xfrm>
              <a:off x="2064" y="1607"/>
              <a:ext cx="8445" cy="3178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pic>
          <p:nvPicPr>
            <p:cNvPr id="563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77" y="1607"/>
              <a:ext cx="4205" cy="3178"/>
            </a:xfrm>
            <a:prstGeom prst="rect">
              <a:avLst/>
            </a:prstGeom>
            <a:noFill/>
          </p:spPr>
        </p:pic>
        <p:pic>
          <p:nvPicPr>
            <p:cNvPr id="5632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1" y="1612"/>
              <a:ext cx="4215" cy="3168"/>
            </a:xfrm>
            <a:prstGeom prst="rect">
              <a:avLst/>
            </a:prstGeom>
            <a:noFill/>
          </p:spPr>
        </p:pic>
      </p:grp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3048000" y="6534835"/>
            <a:ext cx="45725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Source : C. Henriot, février 2011 et mars 2012.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cs typeface="Arial" pitchFamily="34" charset="0"/>
              </a:rPr>
              <a:t> 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6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099"/>
            <a:ext cx="10577969" cy="6894099"/>
          </a:xfrm>
          <a:prstGeom prst="rect">
            <a:avLst/>
          </a:prstGeom>
        </p:spPr>
      </p:pic>
      <p:sp>
        <p:nvSpPr>
          <p:cNvPr id="3" name="Freeform 9"/>
          <p:cNvSpPr/>
          <p:nvPr/>
        </p:nvSpPr>
        <p:spPr>
          <a:xfrm>
            <a:off x="5249067" y="2250220"/>
            <a:ext cx="3030725" cy="3737112"/>
          </a:xfrm>
          <a:custGeom>
            <a:avLst/>
            <a:gdLst>
              <a:gd name="connsiteX0" fmla="*/ 1089561 w 1089561"/>
              <a:gd name="connsiteY0" fmla="*/ 258288 h 1238002"/>
              <a:gd name="connsiteX1" fmla="*/ 947057 w 1089561"/>
              <a:gd name="connsiteY1" fmla="*/ 216724 h 1238002"/>
              <a:gd name="connsiteX2" fmla="*/ 590797 w 1089561"/>
              <a:gd name="connsiteY2" fmla="*/ 68283 h 1238002"/>
              <a:gd name="connsiteX3" fmla="*/ 359228 w 1089561"/>
              <a:gd name="connsiteY3" fmla="*/ 2969 h 1238002"/>
              <a:gd name="connsiteX4" fmla="*/ 246413 w 1089561"/>
              <a:gd name="connsiteY4" fmla="*/ 86096 h 1238002"/>
              <a:gd name="connsiteX5" fmla="*/ 442356 w 1089561"/>
              <a:gd name="connsiteY5" fmla="*/ 240475 h 1238002"/>
              <a:gd name="connsiteX6" fmla="*/ 394854 w 1089561"/>
              <a:gd name="connsiteY6" fmla="*/ 329540 h 1238002"/>
              <a:gd name="connsiteX7" fmla="*/ 311727 w 1089561"/>
              <a:gd name="connsiteY7" fmla="*/ 400792 h 1238002"/>
              <a:gd name="connsiteX8" fmla="*/ 234538 w 1089561"/>
              <a:gd name="connsiteY8" fmla="*/ 442356 h 1238002"/>
              <a:gd name="connsiteX9" fmla="*/ 228600 w 1089561"/>
              <a:gd name="connsiteY9" fmla="*/ 549234 h 1238002"/>
              <a:gd name="connsiteX10" fmla="*/ 187036 w 1089561"/>
              <a:gd name="connsiteY10" fmla="*/ 644236 h 1238002"/>
              <a:gd name="connsiteX11" fmla="*/ 26719 w 1089561"/>
              <a:gd name="connsiteY11" fmla="*/ 709550 h 1238002"/>
              <a:gd name="connsiteX12" fmla="*/ 26719 w 1089561"/>
              <a:gd name="connsiteY12" fmla="*/ 816428 h 1238002"/>
              <a:gd name="connsiteX13" fmla="*/ 133597 w 1089561"/>
              <a:gd name="connsiteY13" fmla="*/ 792678 h 1238002"/>
              <a:gd name="connsiteX14" fmla="*/ 127660 w 1089561"/>
              <a:gd name="connsiteY14" fmla="*/ 958932 h 1238002"/>
              <a:gd name="connsiteX15" fmla="*/ 216725 w 1089561"/>
              <a:gd name="connsiteY15" fmla="*/ 964870 h 1238002"/>
              <a:gd name="connsiteX16" fmla="*/ 270163 w 1089561"/>
              <a:gd name="connsiteY16" fmla="*/ 1036122 h 1238002"/>
              <a:gd name="connsiteX17" fmla="*/ 347353 w 1089561"/>
              <a:gd name="connsiteY17" fmla="*/ 1065810 h 1238002"/>
              <a:gd name="connsiteX18" fmla="*/ 394854 w 1089561"/>
              <a:gd name="connsiteY18" fmla="*/ 1137062 h 1238002"/>
              <a:gd name="connsiteX19" fmla="*/ 519545 w 1089561"/>
              <a:gd name="connsiteY19" fmla="*/ 1220189 h 1238002"/>
              <a:gd name="connsiteX20" fmla="*/ 561109 w 1089561"/>
              <a:gd name="connsiteY20" fmla="*/ 1238002 h 1238002"/>
              <a:gd name="connsiteX0" fmla="*/ 1089561 w 1089561"/>
              <a:gd name="connsiteY0" fmla="*/ 282039 h 1261753"/>
              <a:gd name="connsiteX1" fmla="*/ 947057 w 1089561"/>
              <a:gd name="connsiteY1" fmla="*/ 240475 h 1261753"/>
              <a:gd name="connsiteX2" fmla="*/ 590797 w 1089561"/>
              <a:gd name="connsiteY2" fmla="*/ 92034 h 1261753"/>
              <a:gd name="connsiteX3" fmla="*/ 413657 w 1089561"/>
              <a:gd name="connsiteY3" fmla="*/ 2969 h 1261753"/>
              <a:gd name="connsiteX4" fmla="*/ 246413 w 1089561"/>
              <a:gd name="connsiteY4" fmla="*/ 109847 h 1261753"/>
              <a:gd name="connsiteX5" fmla="*/ 442356 w 1089561"/>
              <a:gd name="connsiteY5" fmla="*/ 264226 h 1261753"/>
              <a:gd name="connsiteX6" fmla="*/ 394854 w 1089561"/>
              <a:gd name="connsiteY6" fmla="*/ 353291 h 1261753"/>
              <a:gd name="connsiteX7" fmla="*/ 311727 w 1089561"/>
              <a:gd name="connsiteY7" fmla="*/ 424543 h 1261753"/>
              <a:gd name="connsiteX8" fmla="*/ 234538 w 1089561"/>
              <a:gd name="connsiteY8" fmla="*/ 466107 h 1261753"/>
              <a:gd name="connsiteX9" fmla="*/ 228600 w 1089561"/>
              <a:gd name="connsiteY9" fmla="*/ 572985 h 1261753"/>
              <a:gd name="connsiteX10" fmla="*/ 187036 w 1089561"/>
              <a:gd name="connsiteY10" fmla="*/ 667987 h 1261753"/>
              <a:gd name="connsiteX11" fmla="*/ 26719 w 1089561"/>
              <a:gd name="connsiteY11" fmla="*/ 733301 h 1261753"/>
              <a:gd name="connsiteX12" fmla="*/ 26719 w 1089561"/>
              <a:gd name="connsiteY12" fmla="*/ 840179 h 1261753"/>
              <a:gd name="connsiteX13" fmla="*/ 133597 w 1089561"/>
              <a:gd name="connsiteY13" fmla="*/ 816429 h 1261753"/>
              <a:gd name="connsiteX14" fmla="*/ 127660 w 1089561"/>
              <a:gd name="connsiteY14" fmla="*/ 982683 h 1261753"/>
              <a:gd name="connsiteX15" fmla="*/ 216725 w 1089561"/>
              <a:gd name="connsiteY15" fmla="*/ 988621 h 1261753"/>
              <a:gd name="connsiteX16" fmla="*/ 270163 w 1089561"/>
              <a:gd name="connsiteY16" fmla="*/ 1059873 h 1261753"/>
              <a:gd name="connsiteX17" fmla="*/ 347353 w 1089561"/>
              <a:gd name="connsiteY17" fmla="*/ 1089561 h 1261753"/>
              <a:gd name="connsiteX18" fmla="*/ 394854 w 1089561"/>
              <a:gd name="connsiteY18" fmla="*/ 1160813 h 1261753"/>
              <a:gd name="connsiteX19" fmla="*/ 519545 w 1089561"/>
              <a:gd name="connsiteY19" fmla="*/ 1243940 h 1261753"/>
              <a:gd name="connsiteX20" fmla="*/ 561109 w 1089561"/>
              <a:gd name="connsiteY20" fmla="*/ 1261753 h 1261753"/>
              <a:gd name="connsiteX0" fmla="*/ 1023257 w 1023257"/>
              <a:gd name="connsiteY0" fmla="*/ 307770 h 1261753"/>
              <a:gd name="connsiteX1" fmla="*/ 947057 w 1023257"/>
              <a:gd name="connsiteY1" fmla="*/ 240475 h 1261753"/>
              <a:gd name="connsiteX2" fmla="*/ 590797 w 1023257"/>
              <a:gd name="connsiteY2" fmla="*/ 92034 h 1261753"/>
              <a:gd name="connsiteX3" fmla="*/ 413657 w 1023257"/>
              <a:gd name="connsiteY3" fmla="*/ 2969 h 1261753"/>
              <a:gd name="connsiteX4" fmla="*/ 246413 w 1023257"/>
              <a:gd name="connsiteY4" fmla="*/ 109847 h 1261753"/>
              <a:gd name="connsiteX5" fmla="*/ 442356 w 1023257"/>
              <a:gd name="connsiteY5" fmla="*/ 264226 h 1261753"/>
              <a:gd name="connsiteX6" fmla="*/ 394854 w 1023257"/>
              <a:gd name="connsiteY6" fmla="*/ 353291 h 1261753"/>
              <a:gd name="connsiteX7" fmla="*/ 311727 w 1023257"/>
              <a:gd name="connsiteY7" fmla="*/ 424543 h 1261753"/>
              <a:gd name="connsiteX8" fmla="*/ 234538 w 1023257"/>
              <a:gd name="connsiteY8" fmla="*/ 466107 h 1261753"/>
              <a:gd name="connsiteX9" fmla="*/ 228600 w 1023257"/>
              <a:gd name="connsiteY9" fmla="*/ 572985 h 1261753"/>
              <a:gd name="connsiteX10" fmla="*/ 187036 w 1023257"/>
              <a:gd name="connsiteY10" fmla="*/ 667987 h 1261753"/>
              <a:gd name="connsiteX11" fmla="*/ 26719 w 1023257"/>
              <a:gd name="connsiteY11" fmla="*/ 733301 h 1261753"/>
              <a:gd name="connsiteX12" fmla="*/ 26719 w 1023257"/>
              <a:gd name="connsiteY12" fmla="*/ 840179 h 1261753"/>
              <a:gd name="connsiteX13" fmla="*/ 133597 w 1023257"/>
              <a:gd name="connsiteY13" fmla="*/ 816429 h 1261753"/>
              <a:gd name="connsiteX14" fmla="*/ 127660 w 1023257"/>
              <a:gd name="connsiteY14" fmla="*/ 982683 h 1261753"/>
              <a:gd name="connsiteX15" fmla="*/ 216725 w 1023257"/>
              <a:gd name="connsiteY15" fmla="*/ 988621 h 1261753"/>
              <a:gd name="connsiteX16" fmla="*/ 270163 w 1023257"/>
              <a:gd name="connsiteY16" fmla="*/ 1059873 h 1261753"/>
              <a:gd name="connsiteX17" fmla="*/ 347353 w 1023257"/>
              <a:gd name="connsiteY17" fmla="*/ 1089561 h 1261753"/>
              <a:gd name="connsiteX18" fmla="*/ 394854 w 1023257"/>
              <a:gd name="connsiteY18" fmla="*/ 1160813 h 1261753"/>
              <a:gd name="connsiteX19" fmla="*/ 519545 w 1023257"/>
              <a:gd name="connsiteY19" fmla="*/ 1243940 h 1261753"/>
              <a:gd name="connsiteX20" fmla="*/ 561109 w 1023257"/>
              <a:gd name="connsiteY20" fmla="*/ 1261753 h 1261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23257" h="1261753">
                <a:moveTo>
                  <a:pt x="1023257" y="307770"/>
                </a:moveTo>
                <a:cubicBezTo>
                  <a:pt x="993568" y="302821"/>
                  <a:pt x="1019134" y="276431"/>
                  <a:pt x="947057" y="240475"/>
                </a:cubicBezTo>
                <a:cubicBezTo>
                  <a:pt x="874980" y="204519"/>
                  <a:pt x="679697" y="131618"/>
                  <a:pt x="590797" y="92034"/>
                </a:cubicBezTo>
                <a:cubicBezTo>
                  <a:pt x="501897" y="52450"/>
                  <a:pt x="471054" y="0"/>
                  <a:pt x="413657" y="2969"/>
                </a:cubicBezTo>
                <a:cubicBezTo>
                  <a:pt x="356260" y="5938"/>
                  <a:pt x="241630" y="66304"/>
                  <a:pt x="246413" y="109847"/>
                </a:cubicBezTo>
                <a:cubicBezTo>
                  <a:pt x="251196" y="153390"/>
                  <a:pt x="417616" y="223652"/>
                  <a:pt x="442356" y="264226"/>
                </a:cubicBezTo>
                <a:cubicBezTo>
                  <a:pt x="467096" y="304800"/>
                  <a:pt x="416626" y="326572"/>
                  <a:pt x="394854" y="353291"/>
                </a:cubicBezTo>
                <a:cubicBezTo>
                  <a:pt x="373083" y="380011"/>
                  <a:pt x="338446" y="405740"/>
                  <a:pt x="311727" y="424543"/>
                </a:cubicBezTo>
                <a:cubicBezTo>
                  <a:pt x="285008" y="443346"/>
                  <a:pt x="248392" y="441367"/>
                  <a:pt x="234538" y="466107"/>
                </a:cubicBezTo>
                <a:cubicBezTo>
                  <a:pt x="220684" y="490847"/>
                  <a:pt x="236517" y="539338"/>
                  <a:pt x="228600" y="572985"/>
                </a:cubicBezTo>
                <a:cubicBezTo>
                  <a:pt x="220683" y="606632"/>
                  <a:pt x="220683" y="641268"/>
                  <a:pt x="187036" y="667987"/>
                </a:cubicBezTo>
                <a:cubicBezTo>
                  <a:pt x="153389" y="694706"/>
                  <a:pt x="53439" y="704602"/>
                  <a:pt x="26719" y="733301"/>
                </a:cubicBezTo>
                <a:cubicBezTo>
                  <a:pt x="0" y="762000"/>
                  <a:pt x="8906" y="826324"/>
                  <a:pt x="26719" y="840179"/>
                </a:cubicBezTo>
                <a:cubicBezTo>
                  <a:pt x="44532" y="854034"/>
                  <a:pt x="116774" y="792678"/>
                  <a:pt x="133597" y="816429"/>
                </a:cubicBezTo>
                <a:cubicBezTo>
                  <a:pt x="150421" y="840180"/>
                  <a:pt x="113805" y="953984"/>
                  <a:pt x="127660" y="982683"/>
                </a:cubicBezTo>
                <a:cubicBezTo>
                  <a:pt x="141515" y="1011382"/>
                  <a:pt x="192975" y="975756"/>
                  <a:pt x="216725" y="988621"/>
                </a:cubicBezTo>
                <a:cubicBezTo>
                  <a:pt x="240476" y="1001486"/>
                  <a:pt x="248392" y="1043050"/>
                  <a:pt x="270163" y="1059873"/>
                </a:cubicBezTo>
                <a:cubicBezTo>
                  <a:pt x="291934" y="1076696"/>
                  <a:pt x="326571" y="1072738"/>
                  <a:pt x="347353" y="1089561"/>
                </a:cubicBezTo>
                <a:cubicBezTo>
                  <a:pt x="368135" y="1106384"/>
                  <a:pt x="366155" y="1135083"/>
                  <a:pt x="394854" y="1160813"/>
                </a:cubicBezTo>
                <a:cubicBezTo>
                  <a:pt x="423553" y="1186543"/>
                  <a:pt x="491836" y="1227117"/>
                  <a:pt x="519545" y="1243940"/>
                </a:cubicBezTo>
                <a:cubicBezTo>
                  <a:pt x="547254" y="1260763"/>
                  <a:pt x="554181" y="1261258"/>
                  <a:pt x="561109" y="1261753"/>
                </a:cubicBezTo>
              </a:path>
            </a:pathLst>
          </a:custGeom>
          <a:ln w="508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6488668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Google </a:t>
            </a:r>
            <a:r>
              <a:rPr lang="fr-FR" dirty="0" err="1" smtClean="0">
                <a:solidFill>
                  <a:schemeClr val="bg1"/>
                </a:solidFill>
              </a:rPr>
              <a:t>map</a:t>
            </a:r>
            <a:r>
              <a:rPr lang="fr-FR" dirty="0" smtClean="0">
                <a:solidFill>
                  <a:schemeClr val="bg1"/>
                </a:solidFill>
              </a:rPr>
              <a:t>, 2019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929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>
                <a:latin typeface="+mn-lt"/>
              </a:rPr>
              <a:t>L’ampleur du réseau ferré léger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5" name="Espace réservé du contenu 4"/>
          <p:cNvGraphicFramePr>
            <a:graphicFrameLocks/>
          </p:cNvGraphicFramePr>
          <p:nvPr>
            <p:extLst/>
          </p:nvPr>
        </p:nvGraphicFramePr>
        <p:xfrm>
          <a:off x="1371600" y="1752600"/>
          <a:ext cx="6400800" cy="3672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640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13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fr-FR" sz="2600" dirty="0">
                          <a:solidFill>
                            <a:srgbClr val="FF0000"/>
                          </a:solidFill>
                          <a:effectLst/>
                        </a:rPr>
                        <a:t>Shanghai Metro</a:t>
                      </a:r>
                      <a:r>
                        <a:rPr lang="fr-FR" sz="2600" baseline="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fr-FR" sz="2600" baseline="0" dirty="0" smtClean="0">
                          <a:solidFill>
                            <a:srgbClr val="FF0000"/>
                          </a:solidFill>
                          <a:effectLst/>
                        </a:rPr>
                        <a:t>fin 2018</a:t>
                      </a:r>
                      <a:endParaRPr lang="fr-FR" sz="2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024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          - </a:t>
                      </a:r>
                      <a:r>
                        <a:rPr lang="fr-FR" sz="2800" dirty="0" smtClean="0"/>
                        <a:t>16 </a:t>
                      </a:r>
                      <a:r>
                        <a:rPr lang="fr-FR" sz="2800" dirty="0"/>
                        <a:t>lignes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b="1" dirty="0">
                          <a:solidFill>
                            <a:schemeClr val="tx1"/>
                          </a:solidFill>
                        </a:rPr>
                        <a:t>              - </a:t>
                      </a:r>
                      <a:r>
                        <a:rPr lang="fr-FR" sz="2800" dirty="0" smtClean="0"/>
                        <a:t>393 </a:t>
                      </a:r>
                      <a:r>
                        <a:rPr lang="fr-FR" sz="2800" dirty="0"/>
                        <a:t>stations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r>
                        <a:rPr lang="fr-FR" sz="2800" dirty="0">
                          <a:solidFill>
                            <a:srgbClr val="FFC000"/>
                          </a:solidFill>
                        </a:rPr>
                        <a:t>              - </a:t>
                      </a:r>
                      <a:r>
                        <a:rPr lang="fr-FR" sz="2800" dirty="0" smtClean="0">
                          <a:solidFill>
                            <a:srgbClr val="FFC000"/>
                          </a:solidFill>
                        </a:rPr>
                        <a:t>644 </a:t>
                      </a:r>
                      <a:r>
                        <a:rPr lang="fr-FR" sz="2800" dirty="0">
                          <a:solidFill>
                            <a:srgbClr val="FFC000"/>
                          </a:solidFill>
                        </a:rPr>
                        <a:t>km de lignes</a:t>
                      </a: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fr-FR" sz="2800" dirty="0">
                          <a:solidFill>
                            <a:srgbClr val="FFC000"/>
                          </a:solidFill>
                        </a:rPr>
                        <a:t>              - </a:t>
                      </a:r>
                      <a:r>
                        <a:rPr lang="fr-FR" sz="2800" dirty="0" smtClean="0">
                          <a:solidFill>
                            <a:srgbClr val="FFC000"/>
                          </a:solidFill>
                        </a:rPr>
                        <a:t>12,5 </a:t>
                      </a:r>
                      <a:r>
                        <a:rPr lang="fr-FR" sz="2800" dirty="0">
                          <a:solidFill>
                            <a:srgbClr val="FFC000"/>
                          </a:solidFill>
                        </a:rPr>
                        <a:t>millions de voyageurs/ </a:t>
                      </a:r>
                      <a:r>
                        <a:rPr lang="fr-FR" sz="2800" dirty="0" smtClean="0">
                          <a:solidFill>
                            <a:srgbClr val="FFC000"/>
                          </a:solidFill>
                        </a:rPr>
                        <a:t>jour (record</a:t>
                      </a:r>
                      <a:r>
                        <a:rPr lang="fr-FR" sz="2800" baseline="0" dirty="0" smtClean="0">
                          <a:solidFill>
                            <a:srgbClr val="FFC000"/>
                          </a:solidFill>
                        </a:rPr>
                        <a:t> du 21/09/2018)</a:t>
                      </a:r>
                      <a:endParaRPr lang="fr-FR" sz="26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DengXi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228600" y="6342907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Source : https://en.wikipedia.org/wiki/Shanghai_Metro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371600" y="55626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Objectif 2025 : 25 lignes, 1000km, moins de 600m d’une station en CV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64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86"/>
            <a:ext cx="5501461" cy="685671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57400" y="-30770"/>
            <a:ext cx="5446934" cy="688877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/>
          <a:srcRect r="66563"/>
          <a:stretch/>
        </p:blipFill>
        <p:spPr>
          <a:xfrm>
            <a:off x="0" y="3505200"/>
            <a:ext cx="2057400" cy="1143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25181" r="41383"/>
          <a:stretch/>
        </p:blipFill>
        <p:spPr>
          <a:xfrm>
            <a:off x="0" y="4648200"/>
            <a:ext cx="2057400" cy="1143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l="57379"/>
          <a:stretch/>
        </p:blipFill>
        <p:spPr>
          <a:xfrm>
            <a:off x="0" y="5715000"/>
            <a:ext cx="262255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6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0" y="62116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Navette fluviale de transport en commun, depuis le terminal de </a:t>
            </a:r>
            <a:r>
              <a:rPr lang="fr-FR" dirty="0" err="1" smtClean="0">
                <a:solidFill>
                  <a:schemeClr val="bg1"/>
                </a:solidFill>
              </a:rPr>
              <a:t>Fuxing</a:t>
            </a:r>
            <a:r>
              <a:rPr lang="fr-FR" dirty="0" smtClean="0">
                <a:solidFill>
                  <a:schemeClr val="bg1"/>
                </a:solidFill>
              </a:rPr>
              <a:t> dong lu </a:t>
            </a:r>
          </a:p>
          <a:p>
            <a:pPr algn="ctr"/>
            <a:r>
              <a:rPr lang="fr-FR" dirty="0" smtClean="0">
                <a:solidFill>
                  <a:schemeClr val="bg1"/>
                </a:solidFill>
              </a:rPr>
              <a:t>– C. Henriot, avril, 2019.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43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9994" y="0"/>
            <a:ext cx="5591906" cy="68580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81675"/>
            <a:ext cx="4467225" cy="107632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12"/>
          <p:cNvSpPr txBox="1"/>
          <p:nvPr/>
        </p:nvSpPr>
        <p:spPr>
          <a:xfrm>
            <a:off x="2192613" y="653168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Putuo</a:t>
            </a:r>
            <a:r>
              <a:rPr lang="fr-FR" dirty="0" smtClean="0">
                <a:solidFill>
                  <a:schemeClr val="bg1"/>
                </a:solidFill>
              </a:rPr>
              <a:t>, C. Henriot, mars 2019.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20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074" name="Picture 2" descr="H:\TERRAIN\201508 TERRAIN Shanghai-Xian\Terrain SH Tianzifang\150819_TZF_ Relevé1_Carine\DSCN233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711" y="-103367"/>
            <a:ext cx="5221025" cy="696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2192613" y="6531683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Luwan</a:t>
            </a:r>
            <a:r>
              <a:rPr lang="fr-FR" dirty="0" smtClean="0">
                <a:solidFill>
                  <a:schemeClr val="bg1"/>
                </a:solidFill>
              </a:rPr>
              <a:t>, C. Henriot, août 2015.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2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82246"/>
            <a:ext cx="7886700" cy="1325563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latin typeface="+mn-lt"/>
              </a:rPr>
              <a:t>Motorisation</a:t>
            </a:r>
            <a:endParaRPr lang="fr-FR" sz="3200" b="1" dirty="0">
              <a:latin typeface="+mn-lt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927171"/>
              </p:ext>
            </p:extLst>
          </p:nvPr>
        </p:nvGraphicFramePr>
        <p:xfrm>
          <a:off x="79514" y="1369915"/>
          <a:ext cx="9064488" cy="22860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9851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74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367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65192">
                  <a:extLst>
                    <a:ext uri="{9D8B030D-6E8A-4147-A177-3AD203B41FA5}">
                      <a16:colId xmlns:a16="http://schemas.microsoft.com/office/drawing/2014/main" xmlns="" val="8758569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chemeClr val="accent6"/>
                          </a:solidFill>
                        </a:rPr>
                        <a:t>2003</a:t>
                      </a:r>
                      <a:endParaRPr lang="fr-FR" sz="2600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/>
                        <a:t>2013</a:t>
                      </a:r>
                      <a:endParaRPr lang="fr-FR" sz="2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rgbClr val="FF0000"/>
                          </a:solidFill>
                        </a:rPr>
                        <a:t>2017</a:t>
                      </a:r>
                      <a:endParaRPr lang="fr-FR" sz="26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Total de véhicules motorisés </a:t>
                      </a:r>
                      <a:r>
                        <a:rPr lang="fr-FR" sz="2400" b="0" dirty="0" smtClean="0">
                          <a:solidFill>
                            <a:schemeClr val="tx1"/>
                          </a:solidFill>
                        </a:rPr>
                        <a:t>(civils) en millions</a:t>
                      </a:r>
                      <a:endParaRPr lang="fr-FR" sz="2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1,17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2,82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3,92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5110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voitures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166 000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1,3 million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1,9 million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 smtClean="0">
                          <a:solidFill>
                            <a:schemeClr val="tx1"/>
                          </a:solidFill>
                        </a:rPr>
                        <a:t>deux roues</a:t>
                      </a:r>
                      <a:r>
                        <a:rPr lang="fr-FR" sz="2400" b="1" baseline="0" dirty="0" smtClean="0">
                          <a:solidFill>
                            <a:schemeClr val="tx1"/>
                          </a:solidFill>
                        </a:rPr>
                        <a:t> motorisés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942 900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402 300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228 000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6" name="TextBox 8"/>
          <p:cNvSpPr txBox="1"/>
          <p:nvPr/>
        </p:nvSpPr>
        <p:spPr>
          <a:xfrm>
            <a:off x="381000" y="5996226"/>
            <a:ext cx="838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http://www.stats-sh.gov.cn/tjnj/nje06.htm?d1=2006tjnje/E1510.htm </a:t>
            </a:r>
            <a:r>
              <a:rPr lang="fr-FR" sz="1600" dirty="0" smtClean="0"/>
              <a:t> </a:t>
            </a:r>
          </a:p>
          <a:p>
            <a:pPr algn="ctr"/>
            <a:r>
              <a:rPr lang="fr-FR" sz="1600" dirty="0" smtClean="0"/>
              <a:t>http</a:t>
            </a:r>
            <a:r>
              <a:rPr lang="fr-FR" sz="1600" dirty="0"/>
              <a:t>://www.stats-sh.gov.cn/tjnj/nje14.htm?d1=2014tjnje/E1512.htm </a:t>
            </a:r>
            <a:endParaRPr lang="fr-FR" sz="1600" dirty="0" smtClean="0"/>
          </a:p>
          <a:p>
            <a:pPr algn="ctr"/>
            <a:r>
              <a:rPr lang="fr-FR" sz="1600" dirty="0"/>
              <a:t>http://www.stats-sh.gov.cn/tjnj/nje18.htm?d1=2018tjnje/E1512.htm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93187" y="4225906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x 3,3 </a:t>
            </a:r>
            <a:r>
              <a:rPr lang="fr-FR" sz="2400" dirty="0" smtClean="0"/>
              <a:t>de nombre de véhicules </a:t>
            </a:r>
            <a:r>
              <a:rPr lang="fr-FR" sz="2400" dirty="0"/>
              <a:t>motorisés </a:t>
            </a:r>
            <a:r>
              <a:rPr lang="fr-FR" sz="2400" dirty="0" smtClean="0"/>
              <a:t>civils entre 2003-2017</a:t>
            </a:r>
          </a:p>
          <a:p>
            <a:pPr marL="285750" indent="-285750">
              <a:buFont typeface="Symbol"/>
              <a:buChar char="Þ"/>
            </a:pPr>
            <a:r>
              <a:rPr lang="fr-FR" sz="2400" dirty="0"/>
              <a:t> </a:t>
            </a:r>
            <a:r>
              <a:rPr lang="fr-FR" sz="2400" b="1" dirty="0" smtClean="0">
                <a:solidFill>
                  <a:srgbClr val="FF0000"/>
                </a:solidFill>
              </a:rPr>
              <a:t>x 11,8 </a:t>
            </a:r>
            <a:r>
              <a:rPr lang="fr-FR" sz="2400" dirty="0" smtClean="0"/>
              <a:t>du nombre de voitures des </a:t>
            </a:r>
            <a:r>
              <a:rPr lang="fr-FR" sz="2400" dirty="0"/>
              <a:t>particuliers entre </a:t>
            </a:r>
            <a:r>
              <a:rPr lang="fr-FR" sz="2400" dirty="0" smtClean="0"/>
              <a:t>2003-2017</a:t>
            </a:r>
          </a:p>
          <a:p>
            <a:pPr marL="285750" indent="-285750">
              <a:buFont typeface="Symbol"/>
              <a:buChar char="Þ"/>
            </a:pPr>
            <a:r>
              <a:rPr lang="fr-FR" sz="2400" dirty="0" smtClean="0"/>
              <a:t> </a:t>
            </a:r>
            <a:r>
              <a:rPr lang="fr-FR" sz="2400" b="1" dirty="0" smtClean="0">
                <a:solidFill>
                  <a:srgbClr val="FFC000"/>
                </a:solidFill>
              </a:rPr>
              <a:t>/ 4,1</a:t>
            </a:r>
            <a:r>
              <a:rPr lang="fr-FR" sz="2400" dirty="0" smtClean="0"/>
              <a:t> du nombre de deux roues motorisés entre 2003-2017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7467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02" y="457200"/>
            <a:ext cx="9220200" cy="990600"/>
          </a:xfrm>
        </p:spPr>
        <p:txBody>
          <a:bodyPr>
            <a:noAutofit/>
          </a:bodyPr>
          <a:lstStyle/>
          <a:p>
            <a:r>
              <a:rPr lang="fr-FR" sz="3200" b="1" dirty="0" smtClean="0">
                <a:latin typeface="+mn-lt"/>
              </a:rPr>
              <a:t>Les risques d’inondation </a:t>
            </a:r>
            <a:br>
              <a:rPr lang="fr-FR" sz="3200" b="1" dirty="0" smtClean="0">
                <a:latin typeface="+mn-lt"/>
              </a:rPr>
            </a:br>
            <a:r>
              <a:rPr lang="fr-FR" sz="3200" b="1" dirty="0" smtClean="0">
                <a:latin typeface="+mn-lt"/>
              </a:rPr>
              <a:t>liés à la montée du niveau de la mer</a:t>
            </a:r>
            <a:endParaRPr lang="fr-FR" sz="3200" b="1" dirty="0">
              <a:latin typeface="+mn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57</a:t>
            </a:fld>
            <a:endParaRPr lang="en-US"/>
          </a:p>
        </p:txBody>
      </p:sp>
      <p:graphicFrame>
        <p:nvGraphicFramePr>
          <p:cNvPr id="7" name="Espace réservé du contenu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636072"/>
              </p:ext>
            </p:extLst>
          </p:nvPr>
        </p:nvGraphicFramePr>
        <p:xfrm>
          <a:off x="228600" y="2362200"/>
          <a:ext cx="8763000" cy="248306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0301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6342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346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9346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ctr"/>
                      <a:endParaRPr lang="fr-FR" sz="2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/>
                        <a:t>2030</a:t>
                      </a:r>
                      <a:endParaRPr lang="fr-FR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/>
                        <a:t>2050</a:t>
                      </a:r>
                      <a:endParaRPr lang="fr-FR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/>
                        <a:t>2100</a:t>
                      </a:r>
                      <a:endParaRPr lang="fr-FR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131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Niveau de la mer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+ 8,6 cm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+ 18,6 cm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+ 43,3cm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Surface inondée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1,5 %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37 %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50 %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tx1"/>
                          </a:solidFill>
                        </a:rPr>
                        <a:t>Population touchée</a:t>
                      </a:r>
                      <a:endParaRPr lang="fr-FR" sz="26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fr-FR" sz="2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chemeClr val="accent6"/>
                          </a:solidFill>
                        </a:rPr>
                        <a:t>8,2 millions</a:t>
                      </a:r>
                      <a:endParaRPr lang="fr-FR" sz="2600" b="1" dirty="0">
                        <a:solidFill>
                          <a:schemeClr val="accent6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10,6 millions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152400" y="5646821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Source : Jun </a:t>
            </a:r>
            <a:r>
              <a:rPr lang="en-US" dirty="0"/>
              <a:t>Wang, Wei Gao, </a:t>
            </a:r>
            <a:r>
              <a:rPr lang="en-US" dirty="0" err="1"/>
              <a:t>Shiyuan</a:t>
            </a:r>
            <a:r>
              <a:rPr lang="en-US" dirty="0"/>
              <a:t> Xu, </a:t>
            </a:r>
            <a:r>
              <a:rPr lang="en-US" dirty="0" err="1"/>
              <a:t>Lizhong</a:t>
            </a:r>
            <a:r>
              <a:rPr lang="en-US" dirty="0"/>
              <a:t> Yu, 2012. “Evaluation of the combined risk of sea level rise, land subsidence, and storm surges on the coastal areas of Shanghai, China”, </a:t>
            </a:r>
            <a:r>
              <a:rPr lang="en-US" i="1" dirty="0"/>
              <a:t>Climatic Change</a:t>
            </a:r>
            <a:r>
              <a:rPr lang="en-US" dirty="0"/>
              <a:t>, n°115, pp. </a:t>
            </a:r>
            <a:r>
              <a:rPr lang="en-US" dirty="0" smtClean="0"/>
              <a:t>537–558.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64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5216705" cy="424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-27272" y="152400"/>
            <a:ext cx="92202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b="1" dirty="0" smtClean="0">
                <a:latin typeface="+mn-lt"/>
              </a:rPr>
              <a:t>Les risques de submersion liés à la montée des eaux </a:t>
            </a:r>
          </a:p>
          <a:p>
            <a:r>
              <a:rPr lang="fr-FR" sz="2800" b="1" dirty="0" smtClean="0">
                <a:latin typeface="+mn-lt"/>
              </a:rPr>
              <a:t>en 2050 et en 2100</a:t>
            </a:r>
            <a:endParaRPr lang="fr-FR" sz="2800" b="1" dirty="0"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7"/>
          <a:stretch/>
        </p:blipFill>
        <p:spPr bwMode="auto">
          <a:xfrm>
            <a:off x="5146521" y="1539597"/>
            <a:ext cx="3881175" cy="42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52400" y="5950017"/>
            <a:ext cx="861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 Wang, Wei Gao, </a:t>
            </a:r>
            <a:r>
              <a:rPr lang="en-US" dirty="0" err="1"/>
              <a:t>Shiyuan</a:t>
            </a:r>
            <a:r>
              <a:rPr lang="en-US" dirty="0"/>
              <a:t> Xu, </a:t>
            </a:r>
            <a:r>
              <a:rPr lang="en-US" dirty="0" err="1"/>
              <a:t>Lizhong</a:t>
            </a:r>
            <a:r>
              <a:rPr lang="en-US" dirty="0"/>
              <a:t> Yu, 2012. “Evaluation of the combined risk of sea level rise, land subsidence, and storm surges on the coastal areas of Shanghai, China”, </a:t>
            </a:r>
            <a:r>
              <a:rPr lang="en-US" i="1" dirty="0"/>
              <a:t>Climatic Change</a:t>
            </a:r>
            <a:r>
              <a:rPr lang="en-US" dirty="0"/>
              <a:t>, n°115, pp. </a:t>
            </a:r>
            <a:r>
              <a:rPr lang="en-US" dirty="0" smtClean="0"/>
              <a:t>537–558.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71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6277" y="771486"/>
            <a:ext cx="7886700" cy="2852737"/>
          </a:xfrm>
        </p:spPr>
        <p:txBody>
          <a:bodyPr>
            <a:normAutofit/>
          </a:bodyPr>
          <a:lstStyle/>
          <a:p>
            <a:r>
              <a:rPr lang="fr-FR" sz="4000" b="1" dirty="0" smtClean="0">
                <a:latin typeface="+mn-lt"/>
              </a:rPr>
              <a:t>Mutations sociales</a:t>
            </a:r>
            <a:endParaRPr lang="fr-FR" sz="40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86277" y="3683015"/>
            <a:ext cx="7886700" cy="269393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Une société de plus en plus urbaine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Fin de la politique de l’enfant unique et vieillissement de la population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La société de consommation accompagne l’apparition de classes moyennes (citadines)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Identité shanghaienne : « résident de la grande ville chinoise de Shanghai »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31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Sauvegarde Hors Cours 130902\THESE 130209\Doc CARTO\CARTO THESE\SHANGHAI\ShanghaiMun Urba+VN+LogSoc 13083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244" y="0"/>
            <a:ext cx="5498756" cy="6858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7" name="TextBox 14"/>
          <p:cNvSpPr txBox="1"/>
          <p:nvPr/>
        </p:nvSpPr>
        <p:spPr>
          <a:xfrm>
            <a:off x="5410200" y="350846"/>
            <a:ext cx="35814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Municipalité de Shanghai en 2018</a:t>
            </a:r>
          </a:p>
          <a:p>
            <a:r>
              <a:rPr lang="fr-FR" dirty="0" smtClean="0"/>
              <a:t>6 340 km²</a:t>
            </a:r>
          </a:p>
          <a:p>
            <a:r>
              <a:rPr lang="fr-FR" b="1" dirty="0" smtClean="0"/>
              <a:t>24,2 millions </a:t>
            </a:r>
            <a:r>
              <a:rPr lang="fr-FR" b="1" dirty="0" err="1" smtClean="0"/>
              <a:t>hab</a:t>
            </a:r>
            <a:endParaRPr lang="fr-FR" b="1" dirty="0" smtClean="0"/>
          </a:p>
          <a:p>
            <a:r>
              <a:rPr lang="fr-FR" dirty="0" smtClean="0"/>
              <a:t>3 800 </a:t>
            </a:r>
            <a:r>
              <a:rPr lang="fr-FR" dirty="0" err="1" smtClean="0"/>
              <a:t>hab</a:t>
            </a:r>
            <a:r>
              <a:rPr lang="fr-FR" dirty="0" smtClean="0"/>
              <a:t>/km²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25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fr-FR" sz="3600" b="1" dirty="0" smtClean="0">
                <a:latin typeface="+mn-lt"/>
              </a:rPr>
              <a:t>Shanghai, les chiffres de sa population</a:t>
            </a:r>
            <a:endParaRPr lang="fr-FR" sz="3600" b="1" dirty="0">
              <a:latin typeface="+mn-lt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0" y="1752600"/>
          <a:ext cx="9177688" cy="3962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86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63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37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74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dirty="0" smtClean="0">
                          <a:solidFill>
                            <a:schemeClr val="tx1"/>
                          </a:solidFill>
                        </a:rPr>
                        <a:t>2017 </a:t>
                      </a:r>
                      <a:r>
                        <a:rPr lang="fr-FR" sz="2400" dirty="0">
                          <a:solidFill>
                            <a:schemeClr val="tx1"/>
                          </a:solidFill>
                        </a:rPr>
                        <a:t>(millions)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solidFill>
                            <a:srgbClr val="FF0000"/>
                          </a:solidFill>
                        </a:rPr>
                        <a:t>Shanghai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dirty="0">
                          <a:solidFill>
                            <a:srgbClr val="FFC000"/>
                          </a:solidFill>
                        </a:rPr>
                        <a:t>En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/>
                        <a:t>En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11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Population résidante permanente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FF0000"/>
                          </a:solidFill>
                        </a:rPr>
                        <a:t>24,2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FFC000"/>
                          </a:solidFill>
                        </a:rPr>
                        <a:t>100%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   - dont Population enregistrée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14,4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fr-FR" sz="2600" b="1" dirty="0" smtClean="0">
                          <a:solidFill>
                            <a:srgbClr val="FFC000"/>
                          </a:solidFill>
                        </a:rPr>
                        <a:t>60%</a:t>
                      </a:r>
                      <a:endParaRPr lang="fr-FR" sz="26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tx1"/>
                          </a:solidFill>
                        </a:rPr>
                        <a:t>100%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           - dont </a:t>
                      </a:r>
                      <a:r>
                        <a:rPr lang="fr-FR" sz="2400" b="1" i="1" dirty="0">
                          <a:solidFill>
                            <a:schemeClr val="tx1"/>
                          </a:solidFill>
                        </a:rPr>
                        <a:t>Hukou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agricole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FF0000"/>
                          </a:solidFill>
                        </a:rPr>
                        <a:t>1,4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6%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8069">
                <a:tc>
                  <a:txBody>
                    <a:bodyPr/>
                    <a:lstStyle/>
                    <a:p>
                      <a:pPr algn="l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           - dont </a:t>
                      </a:r>
                      <a:r>
                        <a:rPr lang="fr-FR" sz="2400" b="1" i="1" dirty="0">
                          <a:solidFill>
                            <a:schemeClr val="tx1"/>
                          </a:solidFill>
                        </a:rPr>
                        <a:t>Hukou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 non-agricole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rgbClr val="FF0000"/>
                          </a:solidFill>
                        </a:rPr>
                        <a:t>12,9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53%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>
                          <a:solidFill>
                            <a:schemeClr val="tx1"/>
                          </a:solidFill>
                        </a:rPr>
                        <a:t>90%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1262">
                <a:tc>
                  <a:txBody>
                    <a:bodyPr/>
                    <a:lstStyle/>
                    <a:p>
                      <a:pPr algn="l"/>
                      <a:r>
                        <a:rPr lang="fr-FR" sz="2400" b="1" baseline="0" dirty="0">
                          <a:solidFill>
                            <a:schemeClr val="tx1"/>
                          </a:solidFill>
                        </a:rPr>
                        <a:t>     - dont Population non-enregistrée/ allochtone</a:t>
                      </a:r>
                      <a:endParaRPr lang="fr-FR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0000"/>
                          </a:solidFill>
                        </a:rPr>
                        <a:t>9,7</a:t>
                      </a:r>
                      <a:endParaRPr lang="fr-FR" sz="2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600" b="1" dirty="0" smtClean="0">
                          <a:solidFill>
                            <a:srgbClr val="FFC000"/>
                          </a:solidFill>
                        </a:rPr>
                        <a:t>40%</a:t>
                      </a:r>
                      <a:endParaRPr lang="fr-FR" sz="2600" b="1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2600" b="1" dirty="0"/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131144" y="593467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Source : Annuaire statistique de Shanghai, </a:t>
            </a:r>
            <a:r>
              <a:rPr lang="fr-FR" dirty="0" smtClean="0"/>
              <a:t>2018</a:t>
            </a:r>
            <a:endParaRPr lang="fr-FR" dirty="0"/>
          </a:p>
          <a:p>
            <a:pPr algn="ctr"/>
            <a:r>
              <a:rPr lang="fr-FR" dirty="0" smtClean="0"/>
              <a:t>http</a:t>
            </a:r>
            <a:r>
              <a:rPr lang="fr-FR" dirty="0"/>
              <a:t>://www.stats-sh.gov.cn/tjnj/nj18.htm?d1=2018tjnj/C0202.htm</a:t>
            </a:r>
          </a:p>
        </p:txBody>
      </p:sp>
    </p:spTree>
    <p:extLst>
      <p:ext uri="{BB962C8B-B14F-4D97-AF65-F5344CB8AC3E}">
        <p14:creationId xmlns:p14="http://schemas.microsoft.com/office/powerpoint/2010/main" val="384701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914400"/>
          <a:ext cx="8229600" cy="5441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La</a:t>
            </a:r>
            <a:r>
              <a:rPr kumimoji="0" lang="fr-FR" sz="28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transition démographique à Shanghai entre 1952 et 2013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7200" y="6510354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Source : http://www.stats-sh.gov.cn/tjnj/nje14.htm?d1=2014tjnje/E0203.htm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5400000">
            <a:off x="4298701" y="3139281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4"/>
          <p:cNvSpPr txBox="1"/>
          <p:nvPr/>
        </p:nvSpPr>
        <p:spPr>
          <a:xfrm>
            <a:off x="5829300" y="2664510"/>
            <a:ext cx="3162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TAN de la population résidante permanente est NEGATIF</a:t>
            </a:r>
            <a:endParaRPr lang="fr-FR" dirty="0"/>
          </a:p>
        </p:txBody>
      </p:sp>
      <p:cxnSp>
        <p:nvCxnSpPr>
          <p:cNvPr id="10" name="Straight Arrow Connector 7"/>
          <p:cNvCxnSpPr/>
          <p:nvPr/>
        </p:nvCxnSpPr>
        <p:spPr>
          <a:xfrm rot="5400000">
            <a:off x="5639594" y="3748881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7"/>
          <p:cNvCxnSpPr/>
          <p:nvPr/>
        </p:nvCxnSpPr>
        <p:spPr>
          <a:xfrm rot="5400000">
            <a:off x="4969147" y="3392455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4"/>
          <p:cNvSpPr txBox="1"/>
          <p:nvPr/>
        </p:nvSpPr>
        <p:spPr>
          <a:xfrm>
            <a:off x="2590800" y="2414071"/>
            <a:ext cx="24801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/>
              <a:t>Retour des Shanghaiens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80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Graphique 15"/>
          <p:cNvGraphicFramePr>
            <a:graphicFrameLocks/>
          </p:cNvGraphicFramePr>
          <p:nvPr>
            <p:extLst/>
          </p:nvPr>
        </p:nvGraphicFramePr>
        <p:xfrm>
          <a:off x="19334" y="542795"/>
          <a:ext cx="9143999" cy="54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Populations</a:t>
            </a:r>
            <a:r>
              <a:rPr kumimoji="0" lang="fr-FR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résidantes </a:t>
            </a:r>
            <a:r>
              <a:rPr lang="fr-FR" sz="2800" b="1" dirty="0" smtClean="0">
                <a:ea typeface="+mj-ea"/>
                <a:cs typeface="+mj-cs"/>
              </a:rPr>
              <a:t>permanente et allochtone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à Shanghai entre 1978 et 2013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200" y="6510354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Source </a:t>
            </a:r>
            <a:r>
              <a:rPr lang="fr-FR" dirty="0"/>
              <a:t>: http://www.stats-sh.gov.cn/tjnj/nje14.htm?d1=2014tjnje/E0201.htm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419600" y="2057400"/>
            <a:ext cx="3124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</a:rPr>
              <a:t>Population résidante totale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6400800" y="2528980"/>
            <a:ext cx="274320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7030A0"/>
                </a:solidFill>
              </a:rPr>
              <a:t>Population non-enregistrée allochtone dite « flottante »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800600" y="3832390"/>
            <a:ext cx="43434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chemeClr val="accent6"/>
                </a:solidFill>
              </a:rPr>
              <a:t>Population enregistrée</a:t>
            </a:r>
          </a:p>
          <a:p>
            <a:r>
              <a:rPr lang="fr-FR" sz="2000" b="1" dirty="0" smtClean="0">
                <a:solidFill>
                  <a:schemeClr val="accent6"/>
                </a:solidFill>
              </a:rPr>
              <a:t>Ou population résidante permanente</a:t>
            </a:r>
          </a:p>
        </p:txBody>
      </p:sp>
      <p:cxnSp>
        <p:nvCxnSpPr>
          <p:cNvPr id="18" name="Straight Arrow Connector 7"/>
          <p:cNvCxnSpPr/>
          <p:nvPr/>
        </p:nvCxnSpPr>
        <p:spPr>
          <a:xfrm rot="5400000">
            <a:off x="3505994" y="2456716"/>
            <a:ext cx="609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THESE ACTIVE\PHOTOS TERRAIN\20120326 Songjiang Sheshan XinKaiCheng\DSCN82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593291" y="1649677"/>
            <a:ext cx="4053417" cy="3040063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5" name="Picture 2" descr="E:\THESE ACTIVE\PHOTOS TERRAIN\20120326 Songjiang Sheshan XinKaiCheng\DSCN8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076106" y="2443980"/>
            <a:ext cx="4651327" cy="3488495"/>
          </a:xfrm>
          <a:prstGeom prst="rect">
            <a:avLst/>
          </a:prstGeom>
          <a:noFill/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r="32500"/>
          <a:stretch/>
        </p:blipFill>
        <p:spPr>
          <a:xfrm>
            <a:off x="15923" y="1190046"/>
            <a:ext cx="2641599" cy="3962399"/>
          </a:xfrm>
          <a:prstGeom prst="rect">
            <a:avLst/>
          </a:prstGeom>
        </p:spPr>
      </p:pic>
      <p:sp>
        <p:nvSpPr>
          <p:cNvPr id="8" name="TextBox 12"/>
          <p:cNvSpPr txBox="1"/>
          <p:nvPr/>
        </p:nvSpPr>
        <p:spPr>
          <a:xfrm>
            <a:off x="-1667224" y="5152445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Luwan</a:t>
            </a:r>
            <a:r>
              <a:rPr lang="fr-FR" dirty="0" smtClean="0"/>
              <a:t>, août 2015.</a:t>
            </a:r>
            <a:endParaRPr lang="fr-FR" dirty="0"/>
          </a:p>
        </p:txBody>
      </p:sp>
      <p:sp>
        <p:nvSpPr>
          <p:cNvPr id="9" name="TextBox 12"/>
          <p:cNvSpPr txBox="1"/>
          <p:nvPr/>
        </p:nvSpPr>
        <p:spPr>
          <a:xfrm>
            <a:off x="4401769" y="5222386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Songjiang</a:t>
            </a:r>
            <a:r>
              <a:rPr lang="fr-FR" dirty="0" smtClean="0"/>
              <a:t>, mars 2012.</a:t>
            </a:r>
            <a:endParaRPr lang="fr-FR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92319" y="-1416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600" b="1" dirty="0" smtClean="0">
                <a:latin typeface="+mn-lt"/>
              </a:rPr>
              <a:t>Vieillissement de la population</a:t>
            </a:r>
            <a:endParaRPr lang="fr-FR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5473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1026" name="Picture 2" descr="E:\Sauvegarde Hors Cours 130902\THESE 130209\Doc CARTO\CARTO THESE\SHANGHAI\ShanghaiMun Urba+VN+LogSoc 130830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244" y="0"/>
            <a:ext cx="5498756" cy="6858000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2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54" name="Freeform 10"/>
          <p:cNvSpPr/>
          <p:nvPr/>
        </p:nvSpPr>
        <p:spPr>
          <a:xfrm>
            <a:off x="3016910" y="4114800"/>
            <a:ext cx="1631290" cy="1419149"/>
          </a:xfrm>
          <a:custGeom>
            <a:avLst/>
            <a:gdLst>
              <a:gd name="connsiteX0" fmla="*/ 277978 w 1631290"/>
              <a:gd name="connsiteY0" fmla="*/ 541325 h 1419149"/>
              <a:gd name="connsiteX1" fmla="*/ 314554 w 1631290"/>
              <a:gd name="connsiteY1" fmla="*/ 501092 h 1419149"/>
              <a:gd name="connsiteX2" fmla="*/ 365760 w 1631290"/>
              <a:gd name="connsiteY2" fmla="*/ 563271 h 1419149"/>
              <a:gd name="connsiteX3" fmla="*/ 431597 w 1631290"/>
              <a:gd name="connsiteY3" fmla="*/ 544983 h 1419149"/>
              <a:gd name="connsiteX4" fmla="*/ 486461 w 1631290"/>
              <a:gd name="connsiteY4" fmla="*/ 552298 h 1419149"/>
              <a:gd name="connsiteX5" fmla="*/ 501092 w 1631290"/>
              <a:gd name="connsiteY5" fmla="*/ 526695 h 1419149"/>
              <a:gd name="connsiteX6" fmla="*/ 479146 w 1631290"/>
              <a:gd name="connsiteY6" fmla="*/ 490119 h 1419149"/>
              <a:gd name="connsiteX7" fmla="*/ 416967 w 1631290"/>
              <a:gd name="connsiteY7" fmla="*/ 427940 h 1419149"/>
              <a:gd name="connsiteX8" fmla="*/ 384048 w 1631290"/>
              <a:gd name="connsiteY8" fmla="*/ 413309 h 1419149"/>
              <a:gd name="connsiteX9" fmla="*/ 351130 w 1631290"/>
              <a:gd name="connsiteY9" fmla="*/ 413309 h 1419149"/>
              <a:gd name="connsiteX10" fmla="*/ 354788 w 1631290"/>
              <a:gd name="connsiteY10" fmla="*/ 358445 h 1419149"/>
              <a:gd name="connsiteX11" fmla="*/ 329184 w 1631290"/>
              <a:gd name="connsiteY11" fmla="*/ 318212 h 1419149"/>
              <a:gd name="connsiteX12" fmla="*/ 332842 w 1631290"/>
              <a:gd name="connsiteY12" fmla="*/ 296266 h 1419149"/>
              <a:gd name="connsiteX13" fmla="*/ 362103 w 1631290"/>
              <a:gd name="connsiteY13" fmla="*/ 310896 h 1419149"/>
              <a:gd name="connsiteX14" fmla="*/ 395021 w 1631290"/>
              <a:gd name="connsiteY14" fmla="*/ 285293 h 1419149"/>
              <a:gd name="connsiteX15" fmla="*/ 416967 w 1631290"/>
              <a:gd name="connsiteY15" fmla="*/ 259690 h 1419149"/>
              <a:gd name="connsiteX16" fmla="*/ 501092 w 1631290"/>
              <a:gd name="connsiteY16" fmla="*/ 296266 h 1419149"/>
              <a:gd name="connsiteX17" fmla="*/ 512064 w 1631290"/>
              <a:gd name="connsiteY17" fmla="*/ 332842 h 1419149"/>
              <a:gd name="connsiteX18" fmla="*/ 555956 w 1631290"/>
              <a:gd name="connsiteY18" fmla="*/ 336500 h 1419149"/>
              <a:gd name="connsiteX19" fmla="*/ 596189 w 1631290"/>
              <a:gd name="connsiteY19" fmla="*/ 354788 h 1419149"/>
              <a:gd name="connsiteX20" fmla="*/ 625450 w 1631290"/>
              <a:gd name="connsiteY20" fmla="*/ 340157 h 1419149"/>
              <a:gd name="connsiteX21" fmla="*/ 618135 w 1631290"/>
              <a:gd name="connsiteY21" fmla="*/ 310896 h 1419149"/>
              <a:gd name="connsiteX22" fmla="*/ 665684 w 1631290"/>
              <a:gd name="connsiteY22" fmla="*/ 310896 h 1419149"/>
              <a:gd name="connsiteX23" fmla="*/ 680314 w 1631290"/>
              <a:gd name="connsiteY23" fmla="*/ 296266 h 1419149"/>
              <a:gd name="connsiteX24" fmla="*/ 698602 w 1631290"/>
              <a:gd name="connsiteY24" fmla="*/ 259690 h 1419149"/>
              <a:gd name="connsiteX25" fmla="*/ 720548 w 1631290"/>
              <a:gd name="connsiteY25" fmla="*/ 219456 h 1419149"/>
              <a:gd name="connsiteX26" fmla="*/ 768096 w 1631290"/>
              <a:gd name="connsiteY26" fmla="*/ 204826 h 1419149"/>
              <a:gd name="connsiteX27" fmla="*/ 757124 w 1631290"/>
              <a:gd name="connsiteY27" fmla="*/ 175565 h 1419149"/>
              <a:gd name="connsiteX28" fmla="*/ 746151 w 1631290"/>
              <a:gd name="connsiteY28" fmla="*/ 128016 h 1419149"/>
              <a:gd name="connsiteX29" fmla="*/ 753466 w 1631290"/>
              <a:gd name="connsiteY29" fmla="*/ 84125 h 1419149"/>
              <a:gd name="connsiteX30" fmla="*/ 830276 w 1631290"/>
              <a:gd name="connsiteY30" fmla="*/ 102413 h 1419149"/>
              <a:gd name="connsiteX31" fmla="*/ 943661 w 1631290"/>
              <a:gd name="connsiteY31" fmla="*/ 102413 h 1419149"/>
              <a:gd name="connsiteX32" fmla="*/ 940004 w 1631290"/>
              <a:gd name="connsiteY32" fmla="*/ 157277 h 1419149"/>
              <a:gd name="connsiteX33" fmla="*/ 910743 w 1631290"/>
              <a:gd name="connsiteY33" fmla="*/ 197511 h 1419149"/>
              <a:gd name="connsiteX34" fmla="*/ 925373 w 1631290"/>
              <a:gd name="connsiteY34" fmla="*/ 226772 h 1419149"/>
              <a:gd name="connsiteX35" fmla="*/ 972922 w 1631290"/>
              <a:gd name="connsiteY35" fmla="*/ 234087 h 1419149"/>
              <a:gd name="connsiteX36" fmla="*/ 998525 w 1631290"/>
              <a:gd name="connsiteY36" fmla="*/ 219456 h 1419149"/>
              <a:gd name="connsiteX37" fmla="*/ 994868 w 1631290"/>
              <a:gd name="connsiteY37" fmla="*/ 182880 h 1419149"/>
              <a:gd name="connsiteX38" fmla="*/ 1020471 w 1631290"/>
              <a:gd name="connsiteY38" fmla="*/ 175565 h 1419149"/>
              <a:gd name="connsiteX39" fmla="*/ 1020471 w 1631290"/>
              <a:gd name="connsiteY39" fmla="*/ 146304 h 1419149"/>
              <a:gd name="connsiteX40" fmla="*/ 1064362 w 1631290"/>
              <a:gd name="connsiteY40" fmla="*/ 135332 h 1419149"/>
              <a:gd name="connsiteX41" fmla="*/ 1126541 w 1631290"/>
              <a:gd name="connsiteY41" fmla="*/ 157277 h 1419149"/>
              <a:gd name="connsiteX42" fmla="*/ 1152144 w 1631290"/>
              <a:gd name="connsiteY42" fmla="*/ 128016 h 1419149"/>
              <a:gd name="connsiteX43" fmla="*/ 1214324 w 1631290"/>
              <a:gd name="connsiteY43" fmla="*/ 131674 h 1419149"/>
              <a:gd name="connsiteX44" fmla="*/ 1247242 w 1631290"/>
              <a:gd name="connsiteY44" fmla="*/ 109728 h 1419149"/>
              <a:gd name="connsiteX45" fmla="*/ 1217981 w 1631290"/>
              <a:gd name="connsiteY45" fmla="*/ 80468 h 1419149"/>
              <a:gd name="connsiteX46" fmla="*/ 1185063 w 1631290"/>
              <a:gd name="connsiteY46" fmla="*/ 73152 h 1419149"/>
              <a:gd name="connsiteX47" fmla="*/ 1177748 w 1631290"/>
              <a:gd name="connsiteY47" fmla="*/ 58522 h 1419149"/>
              <a:gd name="connsiteX48" fmla="*/ 1177748 w 1631290"/>
              <a:gd name="connsiteY48" fmla="*/ 36576 h 1419149"/>
              <a:gd name="connsiteX49" fmla="*/ 1258215 w 1631290"/>
              <a:gd name="connsiteY49" fmla="*/ 29261 h 1419149"/>
              <a:gd name="connsiteX50" fmla="*/ 1294791 w 1631290"/>
              <a:gd name="connsiteY50" fmla="*/ 40234 h 1419149"/>
              <a:gd name="connsiteX51" fmla="*/ 1386231 w 1631290"/>
              <a:gd name="connsiteY51" fmla="*/ 0 h 1419149"/>
              <a:gd name="connsiteX52" fmla="*/ 1433780 w 1631290"/>
              <a:gd name="connsiteY52" fmla="*/ 14631 h 1419149"/>
              <a:gd name="connsiteX53" fmla="*/ 1484986 w 1631290"/>
              <a:gd name="connsiteY53" fmla="*/ 128016 h 1419149"/>
              <a:gd name="connsiteX54" fmla="*/ 1536192 w 1631290"/>
              <a:gd name="connsiteY54" fmla="*/ 212141 h 1419149"/>
              <a:gd name="connsiteX55" fmla="*/ 1565453 w 1631290"/>
              <a:gd name="connsiteY55" fmla="*/ 263348 h 1419149"/>
              <a:gd name="connsiteX56" fmla="*/ 1539850 w 1631290"/>
              <a:gd name="connsiteY56" fmla="*/ 285293 h 1419149"/>
              <a:gd name="connsiteX57" fmla="*/ 1569111 w 1631290"/>
              <a:gd name="connsiteY57" fmla="*/ 321869 h 1419149"/>
              <a:gd name="connsiteX58" fmla="*/ 1631290 w 1631290"/>
              <a:gd name="connsiteY58" fmla="*/ 405994 h 1419149"/>
              <a:gd name="connsiteX59" fmla="*/ 1620317 w 1631290"/>
              <a:gd name="connsiteY59" fmla="*/ 442570 h 1419149"/>
              <a:gd name="connsiteX60" fmla="*/ 1587399 w 1631290"/>
              <a:gd name="connsiteY60" fmla="*/ 442570 h 1419149"/>
              <a:gd name="connsiteX61" fmla="*/ 1587399 w 1631290"/>
              <a:gd name="connsiteY61" fmla="*/ 475488 h 1419149"/>
              <a:gd name="connsiteX62" fmla="*/ 1561796 w 1631290"/>
              <a:gd name="connsiteY62" fmla="*/ 482804 h 1419149"/>
              <a:gd name="connsiteX63" fmla="*/ 1561796 w 1631290"/>
              <a:gd name="connsiteY63" fmla="*/ 526695 h 1419149"/>
              <a:gd name="connsiteX64" fmla="*/ 1510589 w 1631290"/>
              <a:gd name="connsiteY64" fmla="*/ 526695 h 1419149"/>
              <a:gd name="connsiteX65" fmla="*/ 1470356 w 1631290"/>
              <a:gd name="connsiteY65" fmla="*/ 519380 h 1419149"/>
              <a:gd name="connsiteX66" fmla="*/ 1455725 w 1631290"/>
              <a:gd name="connsiteY66" fmla="*/ 771754 h 1419149"/>
              <a:gd name="connsiteX67" fmla="*/ 1495959 w 1631290"/>
              <a:gd name="connsiteY67" fmla="*/ 771754 h 1419149"/>
              <a:gd name="connsiteX68" fmla="*/ 1484986 w 1631290"/>
              <a:gd name="connsiteY68" fmla="*/ 830276 h 1419149"/>
              <a:gd name="connsiteX69" fmla="*/ 1452068 w 1631290"/>
              <a:gd name="connsiteY69" fmla="*/ 874167 h 1419149"/>
              <a:gd name="connsiteX70" fmla="*/ 1411834 w 1631290"/>
              <a:gd name="connsiteY70" fmla="*/ 885140 h 1419149"/>
              <a:gd name="connsiteX71" fmla="*/ 1415492 w 1631290"/>
              <a:gd name="connsiteY71" fmla="*/ 954634 h 1419149"/>
              <a:gd name="connsiteX72" fmla="*/ 1411834 w 1631290"/>
              <a:gd name="connsiteY72" fmla="*/ 987552 h 1419149"/>
              <a:gd name="connsiteX73" fmla="*/ 1455725 w 1631290"/>
              <a:gd name="connsiteY73" fmla="*/ 958292 h 1419149"/>
              <a:gd name="connsiteX74" fmla="*/ 1558138 w 1631290"/>
              <a:gd name="connsiteY74" fmla="*/ 1009498 h 1419149"/>
              <a:gd name="connsiteX75" fmla="*/ 1558138 w 1631290"/>
              <a:gd name="connsiteY75" fmla="*/ 1009498 h 1419149"/>
              <a:gd name="connsiteX76" fmla="*/ 1598372 w 1631290"/>
              <a:gd name="connsiteY76" fmla="*/ 980237 h 1419149"/>
              <a:gd name="connsiteX77" fmla="*/ 1598372 w 1631290"/>
              <a:gd name="connsiteY77" fmla="*/ 1027786 h 1419149"/>
              <a:gd name="connsiteX78" fmla="*/ 1587399 w 1631290"/>
              <a:gd name="connsiteY78" fmla="*/ 1071677 h 1419149"/>
              <a:gd name="connsiteX79" fmla="*/ 1591056 w 1631290"/>
              <a:gd name="connsiteY79" fmla="*/ 1199693 h 1419149"/>
              <a:gd name="connsiteX80" fmla="*/ 1569111 w 1631290"/>
              <a:gd name="connsiteY80" fmla="*/ 1232612 h 1419149"/>
              <a:gd name="connsiteX81" fmla="*/ 1536192 w 1631290"/>
              <a:gd name="connsiteY81" fmla="*/ 1236269 h 1419149"/>
              <a:gd name="connsiteX82" fmla="*/ 1547165 w 1631290"/>
              <a:gd name="connsiteY82" fmla="*/ 1305764 h 1419149"/>
              <a:gd name="connsiteX83" fmla="*/ 1536192 w 1631290"/>
              <a:gd name="connsiteY83" fmla="*/ 1335024 h 1419149"/>
              <a:gd name="connsiteX84" fmla="*/ 1481328 w 1631290"/>
              <a:gd name="connsiteY84" fmla="*/ 1364285 h 1419149"/>
              <a:gd name="connsiteX85" fmla="*/ 1415492 w 1631290"/>
              <a:gd name="connsiteY85" fmla="*/ 1349655 h 1419149"/>
              <a:gd name="connsiteX86" fmla="*/ 1345997 w 1631290"/>
              <a:gd name="connsiteY86" fmla="*/ 1345997 h 1419149"/>
              <a:gd name="connsiteX87" fmla="*/ 1302106 w 1631290"/>
              <a:gd name="connsiteY87" fmla="*/ 1342340 h 1419149"/>
              <a:gd name="connsiteX88" fmla="*/ 1269188 w 1631290"/>
              <a:gd name="connsiteY88" fmla="*/ 1313079 h 1419149"/>
              <a:gd name="connsiteX89" fmla="*/ 1236269 w 1631290"/>
              <a:gd name="connsiteY89" fmla="*/ 1313079 h 1419149"/>
              <a:gd name="connsiteX90" fmla="*/ 1243584 w 1631290"/>
              <a:gd name="connsiteY90" fmla="*/ 1360628 h 1419149"/>
              <a:gd name="connsiteX91" fmla="*/ 1254557 w 1631290"/>
              <a:gd name="connsiteY91" fmla="*/ 1393546 h 1419149"/>
              <a:gd name="connsiteX92" fmla="*/ 1232612 w 1631290"/>
              <a:gd name="connsiteY92" fmla="*/ 1419149 h 1419149"/>
              <a:gd name="connsiteX93" fmla="*/ 1177748 w 1631290"/>
              <a:gd name="connsiteY93" fmla="*/ 1419149 h 1419149"/>
              <a:gd name="connsiteX94" fmla="*/ 1108253 w 1631290"/>
              <a:gd name="connsiteY94" fmla="*/ 1349655 h 1419149"/>
              <a:gd name="connsiteX95" fmla="*/ 1057047 w 1631290"/>
              <a:gd name="connsiteY95" fmla="*/ 1338682 h 1419149"/>
              <a:gd name="connsiteX96" fmla="*/ 1020471 w 1631290"/>
              <a:gd name="connsiteY96" fmla="*/ 1294791 h 1419149"/>
              <a:gd name="connsiteX97" fmla="*/ 991210 w 1631290"/>
              <a:gd name="connsiteY97" fmla="*/ 1239927 h 1419149"/>
              <a:gd name="connsiteX98" fmla="*/ 943661 w 1631290"/>
              <a:gd name="connsiteY98" fmla="*/ 1225296 h 1419149"/>
              <a:gd name="connsiteX99" fmla="*/ 881482 w 1631290"/>
              <a:gd name="connsiteY99" fmla="*/ 1283818 h 1419149"/>
              <a:gd name="connsiteX100" fmla="*/ 811988 w 1631290"/>
              <a:gd name="connsiteY100" fmla="*/ 1302106 h 1419149"/>
              <a:gd name="connsiteX101" fmla="*/ 716890 w 1631290"/>
              <a:gd name="connsiteY101" fmla="*/ 1313079 h 1419149"/>
              <a:gd name="connsiteX102" fmla="*/ 669341 w 1631290"/>
              <a:gd name="connsiteY102" fmla="*/ 1298448 h 1419149"/>
              <a:gd name="connsiteX103" fmla="*/ 636423 w 1631290"/>
              <a:gd name="connsiteY103" fmla="*/ 1291133 h 1419149"/>
              <a:gd name="connsiteX104" fmla="*/ 610820 w 1631290"/>
              <a:gd name="connsiteY104" fmla="*/ 1353312 h 1419149"/>
              <a:gd name="connsiteX105" fmla="*/ 577901 w 1631290"/>
              <a:gd name="connsiteY105" fmla="*/ 1302106 h 1419149"/>
              <a:gd name="connsiteX106" fmla="*/ 541325 w 1631290"/>
              <a:gd name="connsiteY106" fmla="*/ 1283818 h 1419149"/>
              <a:gd name="connsiteX107" fmla="*/ 548640 w 1631290"/>
              <a:gd name="connsiteY107" fmla="*/ 1338682 h 1419149"/>
              <a:gd name="connsiteX108" fmla="*/ 555956 w 1631290"/>
              <a:gd name="connsiteY108" fmla="*/ 1389888 h 1419149"/>
              <a:gd name="connsiteX109" fmla="*/ 508407 w 1631290"/>
              <a:gd name="connsiteY109" fmla="*/ 1397204 h 1419149"/>
              <a:gd name="connsiteX110" fmla="*/ 475488 w 1631290"/>
              <a:gd name="connsiteY110" fmla="*/ 1375258 h 1419149"/>
              <a:gd name="connsiteX111" fmla="*/ 420624 w 1631290"/>
              <a:gd name="connsiteY111" fmla="*/ 1404519 h 1419149"/>
              <a:gd name="connsiteX112" fmla="*/ 431597 w 1631290"/>
              <a:gd name="connsiteY112" fmla="*/ 1338682 h 1419149"/>
              <a:gd name="connsiteX113" fmla="*/ 442570 w 1631290"/>
              <a:gd name="connsiteY113" fmla="*/ 1276503 h 1419149"/>
              <a:gd name="connsiteX114" fmla="*/ 384048 w 1631290"/>
              <a:gd name="connsiteY114" fmla="*/ 1287476 h 1419149"/>
              <a:gd name="connsiteX115" fmla="*/ 325527 w 1631290"/>
              <a:gd name="connsiteY115" fmla="*/ 1298448 h 1419149"/>
              <a:gd name="connsiteX116" fmla="*/ 321869 w 1631290"/>
              <a:gd name="connsiteY116" fmla="*/ 1324052 h 1419149"/>
              <a:gd name="connsiteX117" fmla="*/ 340157 w 1631290"/>
              <a:gd name="connsiteY117" fmla="*/ 1349655 h 1419149"/>
              <a:gd name="connsiteX118" fmla="*/ 336500 w 1631290"/>
              <a:gd name="connsiteY118" fmla="*/ 1375258 h 1419149"/>
              <a:gd name="connsiteX119" fmla="*/ 259690 w 1631290"/>
              <a:gd name="connsiteY119" fmla="*/ 1360628 h 1419149"/>
              <a:gd name="connsiteX120" fmla="*/ 73152 w 1631290"/>
              <a:gd name="connsiteY120" fmla="*/ 1397204 h 1419149"/>
              <a:gd name="connsiteX121" fmla="*/ 40234 w 1631290"/>
              <a:gd name="connsiteY121" fmla="*/ 1349655 h 1419149"/>
              <a:gd name="connsiteX122" fmla="*/ 0 w 1631290"/>
              <a:gd name="connsiteY122" fmla="*/ 1313079 h 1419149"/>
              <a:gd name="connsiteX123" fmla="*/ 36576 w 1631290"/>
              <a:gd name="connsiteY123" fmla="*/ 1188720 h 1419149"/>
              <a:gd name="connsiteX124" fmla="*/ 36576 w 1631290"/>
              <a:gd name="connsiteY124" fmla="*/ 1188720 h 1419149"/>
              <a:gd name="connsiteX125" fmla="*/ 29261 w 1631290"/>
              <a:gd name="connsiteY125" fmla="*/ 1126541 h 1419149"/>
              <a:gd name="connsiteX126" fmla="*/ 95098 w 1631290"/>
              <a:gd name="connsiteY126" fmla="*/ 1082650 h 1419149"/>
              <a:gd name="connsiteX127" fmla="*/ 84125 w 1631290"/>
              <a:gd name="connsiteY127" fmla="*/ 1031444 h 1419149"/>
              <a:gd name="connsiteX128" fmla="*/ 149962 w 1631290"/>
              <a:gd name="connsiteY128" fmla="*/ 1046074 h 1419149"/>
              <a:gd name="connsiteX129" fmla="*/ 171908 w 1631290"/>
              <a:gd name="connsiteY129" fmla="*/ 1093623 h 1419149"/>
              <a:gd name="connsiteX130" fmla="*/ 241402 w 1631290"/>
              <a:gd name="connsiteY130" fmla="*/ 1089965 h 1419149"/>
              <a:gd name="connsiteX131" fmla="*/ 274320 w 1631290"/>
              <a:gd name="connsiteY131" fmla="*/ 1053389 h 1419149"/>
              <a:gd name="connsiteX132" fmla="*/ 336500 w 1631290"/>
              <a:gd name="connsiteY132" fmla="*/ 1031444 h 1419149"/>
              <a:gd name="connsiteX133" fmla="*/ 336500 w 1631290"/>
              <a:gd name="connsiteY133" fmla="*/ 881482 h 1419149"/>
              <a:gd name="connsiteX134" fmla="*/ 369418 w 1631290"/>
              <a:gd name="connsiteY134" fmla="*/ 859536 h 1419149"/>
              <a:gd name="connsiteX135" fmla="*/ 380391 w 1631290"/>
              <a:gd name="connsiteY135" fmla="*/ 782727 h 1419149"/>
              <a:gd name="connsiteX136" fmla="*/ 310896 w 1631290"/>
              <a:gd name="connsiteY136" fmla="*/ 702260 h 1419149"/>
              <a:gd name="connsiteX137" fmla="*/ 347472 w 1631290"/>
              <a:gd name="connsiteY137" fmla="*/ 683972 h 1419149"/>
              <a:gd name="connsiteX138" fmla="*/ 343815 w 1631290"/>
              <a:gd name="connsiteY138" fmla="*/ 632765 h 1419149"/>
              <a:gd name="connsiteX139" fmla="*/ 307239 w 1631290"/>
              <a:gd name="connsiteY139" fmla="*/ 607162 h 1419149"/>
              <a:gd name="connsiteX140" fmla="*/ 277978 w 1631290"/>
              <a:gd name="connsiteY140" fmla="*/ 541325 h 141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1631290" h="1419149">
                <a:moveTo>
                  <a:pt x="277978" y="541325"/>
                </a:moveTo>
                <a:lnTo>
                  <a:pt x="314554" y="501092"/>
                </a:lnTo>
                <a:lnTo>
                  <a:pt x="365760" y="563271"/>
                </a:lnTo>
                <a:lnTo>
                  <a:pt x="431597" y="544983"/>
                </a:lnTo>
                <a:lnTo>
                  <a:pt x="486461" y="552298"/>
                </a:lnTo>
                <a:lnTo>
                  <a:pt x="501092" y="526695"/>
                </a:lnTo>
                <a:lnTo>
                  <a:pt x="479146" y="490119"/>
                </a:lnTo>
                <a:lnTo>
                  <a:pt x="416967" y="427940"/>
                </a:lnTo>
                <a:lnTo>
                  <a:pt x="384048" y="413309"/>
                </a:lnTo>
                <a:lnTo>
                  <a:pt x="351130" y="413309"/>
                </a:lnTo>
                <a:lnTo>
                  <a:pt x="354788" y="358445"/>
                </a:lnTo>
                <a:lnTo>
                  <a:pt x="329184" y="318212"/>
                </a:lnTo>
                <a:lnTo>
                  <a:pt x="332842" y="296266"/>
                </a:lnTo>
                <a:lnTo>
                  <a:pt x="362103" y="310896"/>
                </a:lnTo>
                <a:lnTo>
                  <a:pt x="395021" y="285293"/>
                </a:lnTo>
                <a:lnTo>
                  <a:pt x="416967" y="259690"/>
                </a:lnTo>
                <a:lnTo>
                  <a:pt x="501092" y="296266"/>
                </a:lnTo>
                <a:lnTo>
                  <a:pt x="512064" y="332842"/>
                </a:lnTo>
                <a:lnTo>
                  <a:pt x="555956" y="336500"/>
                </a:lnTo>
                <a:lnTo>
                  <a:pt x="596189" y="354788"/>
                </a:lnTo>
                <a:lnTo>
                  <a:pt x="625450" y="340157"/>
                </a:lnTo>
                <a:lnTo>
                  <a:pt x="618135" y="310896"/>
                </a:lnTo>
                <a:lnTo>
                  <a:pt x="665684" y="310896"/>
                </a:lnTo>
                <a:lnTo>
                  <a:pt x="680314" y="296266"/>
                </a:lnTo>
                <a:lnTo>
                  <a:pt x="698602" y="259690"/>
                </a:lnTo>
                <a:lnTo>
                  <a:pt x="720548" y="219456"/>
                </a:lnTo>
                <a:lnTo>
                  <a:pt x="768096" y="204826"/>
                </a:lnTo>
                <a:lnTo>
                  <a:pt x="757124" y="175565"/>
                </a:lnTo>
                <a:lnTo>
                  <a:pt x="746151" y="128016"/>
                </a:lnTo>
                <a:lnTo>
                  <a:pt x="753466" y="84125"/>
                </a:lnTo>
                <a:lnTo>
                  <a:pt x="830276" y="102413"/>
                </a:lnTo>
                <a:lnTo>
                  <a:pt x="943661" y="102413"/>
                </a:lnTo>
                <a:lnTo>
                  <a:pt x="940004" y="157277"/>
                </a:lnTo>
                <a:lnTo>
                  <a:pt x="910743" y="197511"/>
                </a:lnTo>
                <a:lnTo>
                  <a:pt x="925373" y="226772"/>
                </a:lnTo>
                <a:lnTo>
                  <a:pt x="972922" y="234087"/>
                </a:lnTo>
                <a:lnTo>
                  <a:pt x="998525" y="219456"/>
                </a:lnTo>
                <a:lnTo>
                  <a:pt x="994868" y="182880"/>
                </a:lnTo>
                <a:lnTo>
                  <a:pt x="1020471" y="175565"/>
                </a:lnTo>
                <a:lnTo>
                  <a:pt x="1020471" y="146304"/>
                </a:lnTo>
                <a:lnTo>
                  <a:pt x="1064362" y="135332"/>
                </a:lnTo>
                <a:lnTo>
                  <a:pt x="1126541" y="157277"/>
                </a:lnTo>
                <a:lnTo>
                  <a:pt x="1152144" y="128016"/>
                </a:lnTo>
                <a:lnTo>
                  <a:pt x="1214324" y="131674"/>
                </a:lnTo>
                <a:lnTo>
                  <a:pt x="1247242" y="109728"/>
                </a:lnTo>
                <a:lnTo>
                  <a:pt x="1217981" y="80468"/>
                </a:lnTo>
                <a:lnTo>
                  <a:pt x="1185063" y="73152"/>
                </a:lnTo>
                <a:lnTo>
                  <a:pt x="1177748" y="58522"/>
                </a:lnTo>
                <a:lnTo>
                  <a:pt x="1177748" y="36576"/>
                </a:lnTo>
                <a:lnTo>
                  <a:pt x="1258215" y="29261"/>
                </a:lnTo>
                <a:lnTo>
                  <a:pt x="1294791" y="40234"/>
                </a:lnTo>
                <a:lnTo>
                  <a:pt x="1386231" y="0"/>
                </a:lnTo>
                <a:lnTo>
                  <a:pt x="1433780" y="14631"/>
                </a:lnTo>
                <a:lnTo>
                  <a:pt x="1484986" y="128016"/>
                </a:lnTo>
                <a:lnTo>
                  <a:pt x="1536192" y="212141"/>
                </a:lnTo>
                <a:lnTo>
                  <a:pt x="1565453" y="263348"/>
                </a:lnTo>
                <a:lnTo>
                  <a:pt x="1539850" y="285293"/>
                </a:lnTo>
                <a:lnTo>
                  <a:pt x="1569111" y="321869"/>
                </a:lnTo>
                <a:lnTo>
                  <a:pt x="1631290" y="405994"/>
                </a:lnTo>
                <a:lnTo>
                  <a:pt x="1620317" y="442570"/>
                </a:lnTo>
                <a:lnTo>
                  <a:pt x="1587399" y="442570"/>
                </a:lnTo>
                <a:lnTo>
                  <a:pt x="1587399" y="475488"/>
                </a:lnTo>
                <a:lnTo>
                  <a:pt x="1561796" y="482804"/>
                </a:lnTo>
                <a:lnTo>
                  <a:pt x="1561796" y="526695"/>
                </a:lnTo>
                <a:lnTo>
                  <a:pt x="1510589" y="526695"/>
                </a:lnTo>
                <a:lnTo>
                  <a:pt x="1470356" y="519380"/>
                </a:lnTo>
                <a:lnTo>
                  <a:pt x="1455725" y="771754"/>
                </a:lnTo>
                <a:lnTo>
                  <a:pt x="1495959" y="771754"/>
                </a:lnTo>
                <a:lnTo>
                  <a:pt x="1484986" y="830276"/>
                </a:lnTo>
                <a:lnTo>
                  <a:pt x="1452068" y="874167"/>
                </a:lnTo>
                <a:lnTo>
                  <a:pt x="1411834" y="885140"/>
                </a:lnTo>
                <a:lnTo>
                  <a:pt x="1415492" y="954634"/>
                </a:lnTo>
                <a:lnTo>
                  <a:pt x="1411834" y="987552"/>
                </a:lnTo>
                <a:lnTo>
                  <a:pt x="1455725" y="958292"/>
                </a:lnTo>
                <a:lnTo>
                  <a:pt x="1558138" y="1009498"/>
                </a:lnTo>
                <a:lnTo>
                  <a:pt x="1558138" y="1009498"/>
                </a:lnTo>
                <a:lnTo>
                  <a:pt x="1598372" y="980237"/>
                </a:lnTo>
                <a:lnTo>
                  <a:pt x="1598372" y="1027786"/>
                </a:lnTo>
                <a:lnTo>
                  <a:pt x="1587399" y="1071677"/>
                </a:lnTo>
                <a:lnTo>
                  <a:pt x="1591056" y="1199693"/>
                </a:lnTo>
                <a:lnTo>
                  <a:pt x="1569111" y="1232612"/>
                </a:lnTo>
                <a:lnTo>
                  <a:pt x="1536192" y="1236269"/>
                </a:lnTo>
                <a:lnTo>
                  <a:pt x="1547165" y="1305764"/>
                </a:lnTo>
                <a:lnTo>
                  <a:pt x="1536192" y="1335024"/>
                </a:lnTo>
                <a:lnTo>
                  <a:pt x="1481328" y="1364285"/>
                </a:lnTo>
                <a:lnTo>
                  <a:pt x="1415492" y="1349655"/>
                </a:lnTo>
                <a:lnTo>
                  <a:pt x="1345997" y="1345997"/>
                </a:lnTo>
                <a:lnTo>
                  <a:pt x="1302106" y="1342340"/>
                </a:lnTo>
                <a:lnTo>
                  <a:pt x="1269188" y="1313079"/>
                </a:lnTo>
                <a:lnTo>
                  <a:pt x="1236269" y="1313079"/>
                </a:lnTo>
                <a:lnTo>
                  <a:pt x="1243584" y="1360628"/>
                </a:lnTo>
                <a:lnTo>
                  <a:pt x="1254557" y="1393546"/>
                </a:lnTo>
                <a:lnTo>
                  <a:pt x="1232612" y="1419149"/>
                </a:lnTo>
                <a:lnTo>
                  <a:pt x="1177748" y="1419149"/>
                </a:lnTo>
                <a:lnTo>
                  <a:pt x="1108253" y="1349655"/>
                </a:lnTo>
                <a:lnTo>
                  <a:pt x="1057047" y="1338682"/>
                </a:lnTo>
                <a:lnTo>
                  <a:pt x="1020471" y="1294791"/>
                </a:lnTo>
                <a:lnTo>
                  <a:pt x="991210" y="1239927"/>
                </a:lnTo>
                <a:lnTo>
                  <a:pt x="943661" y="1225296"/>
                </a:lnTo>
                <a:lnTo>
                  <a:pt x="881482" y="1283818"/>
                </a:lnTo>
                <a:lnTo>
                  <a:pt x="811988" y="1302106"/>
                </a:lnTo>
                <a:lnTo>
                  <a:pt x="716890" y="1313079"/>
                </a:lnTo>
                <a:lnTo>
                  <a:pt x="669341" y="1298448"/>
                </a:lnTo>
                <a:lnTo>
                  <a:pt x="636423" y="1291133"/>
                </a:lnTo>
                <a:lnTo>
                  <a:pt x="610820" y="1353312"/>
                </a:lnTo>
                <a:lnTo>
                  <a:pt x="577901" y="1302106"/>
                </a:lnTo>
                <a:lnTo>
                  <a:pt x="541325" y="1283818"/>
                </a:lnTo>
                <a:lnTo>
                  <a:pt x="548640" y="1338682"/>
                </a:lnTo>
                <a:lnTo>
                  <a:pt x="555956" y="1389888"/>
                </a:lnTo>
                <a:lnTo>
                  <a:pt x="508407" y="1397204"/>
                </a:lnTo>
                <a:lnTo>
                  <a:pt x="475488" y="1375258"/>
                </a:lnTo>
                <a:lnTo>
                  <a:pt x="420624" y="1404519"/>
                </a:lnTo>
                <a:lnTo>
                  <a:pt x="431597" y="1338682"/>
                </a:lnTo>
                <a:lnTo>
                  <a:pt x="442570" y="1276503"/>
                </a:lnTo>
                <a:lnTo>
                  <a:pt x="384048" y="1287476"/>
                </a:lnTo>
                <a:lnTo>
                  <a:pt x="325527" y="1298448"/>
                </a:lnTo>
                <a:lnTo>
                  <a:pt x="321869" y="1324052"/>
                </a:lnTo>
                <a:lnTo>
                  <a:pt x="340157" y="1349655"/>
                </a:lnTo>
                <a:lnTo>
                  <a:pt x="336500" y="1375258"/>
                </a:lnTo>
                <a:lnTo>
                  <a:pt x="259690" y="1360628"/>
                </a:lnTo>
                <a:lnTo>
                  <a:pt x="73152" y="1397204"/>
                </a:lnTo>
                <a:lnTo>
                  <a:pt x="40234" y="1349655"/>
                </a:lnTo>
                <a:lnTo>
                  <a:pt x="0" y="1313079"/>
                </a:lnTo>
                <a:lnTo>
                  <a:pt x="36576" y="1188720"/>
                </a:lnTo>
                <a:lnTo>
                  <a:pt x="36576" y="1188720"/>
                </a:lnTo>
                <a:lnTo>
                  <a:pt x="29261" y="1126541"/>
                </a:lnTo>
                <a:lnTo>
                  <a:pt x="95098" y="1082650"/>
                </a:lnTo>
                <a:lnTo>
                  <a:pt x="84125" y="1031444"/>
                </a:lnTo>
                <a:lnTo>
                  <a:pt x="149962" y="1046074"/>
                </a:lnTo>
                <a:lnTo>
                  <a:pt x="171908" y="1093623"/>
                </a:lnTo>
                <a:lnTo>
                  <a:pt x="241402" y="1089965"/>
                </a:lnTo>
                <a:lnTo>
                  <a:pt x="274320" y="1053389"/>
                </a:lnTo>
                <a:lnTo>
                  <a:pt x="336500" y="1031444"/>
                </a:lnTo>
                <a:lnTo>
                  <a:pt x="336500" y="881482"/>
                </a:lnTo>
                <a:lnTo>
                  <a:pt x="369418" y="859536"/>
                </a:lnTo>
                <a:lnTo>
                  <a:pt x="380391" y="782727"/>
                </a:lnTo>
                <a:lnTo>
                  <a:pt x="310896" y="702260"/>
                </a:lnTo>
                <a:lnTo>
                  <a:pt x="347472" y="683972"/>
                </a:lnTo>
                <a:lnTo>
                  <a:pt x="343815" y="632765"/>
                </a:lnTo>
                <a:lnTo>
                  <a:pt x="307239" y="607162"/>
                </a:lnTo>
                <a:lnTo>
                  <a:pt x="277978" y="541325"/>
                </a:lnTo>
                <a:close/>
              </a:path>
            </a:pathLst>
          </a:custGeom>
          <a:solidFill>
            <a:srgbClr val="FDA403">
              <a:alpha val="50000"/>
            </a:srgbClr>
          </a:solidFill>
          <a:ln>
            <a:solidFill>
              <a:srgbClr val="FFC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TextBox 14"/>
          <p:cNvSpPr txBox="1"/>
          <p:nvPr/>
        </p:nvSpPr>
        <p:spPr>
          <a:xfrm>
            <a:off x="4361954" y="449567"/>
            <a:ext cx="478204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Municipalité de Shanghai en </a:t>
            </a:r>
            <a:r>
              <a:rPr lang="fr-FR" sz="2000" b="1" dirty="0" smtClean="0">
                <a:solidFill>
                  <a:srgbClr val="FF0000"/>
                </a:solidFill>
              </a:rPr>
              <a:t>2013 </a:t>
            </a:r>
            <a:r>
              <a:rPr lang="fr-FR" sz="2000" b="1" dirty="0" smtClean="0"/>
              <a:t>et</a:t>
            </a:r>
            <a:r>
              <a:rPr lang="fr-FR" sz="2000" b="1" dirty="0" smtClean="0">
                <a:solidFill>
                  <a:srgbClr val="FF0000"/>
                </a:solidFill>
              </a:rPr>
              <a:t> 2017</a:t>
            </a:r>
          </a:p>
          <a:p>
            <a:r>
              <a:rPr lang="fr-FR" sz="2000" b="1" dirty="0" smtClean="0"/>
              <a:t>3,9 -&gt; </a:t>
            </a:r>
            <a:r>
              <a:rPr lang="fr-FR" sz="2000" b="1" dirty="0" smtClean="0">
                <a:solidFill>
                  <a:srgbClr val="FF0000"/>
                </a:solidFill>
              </a:rPr>
              <a:t>4,8 millions </a:t>
            </a:r>
            <a:r>
              <a:rPr lang="fr-FR" sz="2000" b="1" dirty="0" smtClean="0"/>
              <a:t>de </a:t>
            </a:r>
            <a:r>
              <a:rPr lang="fr-FR" sz="2000" b="1" dirty="0" smtClean="0">
                <a:solidFill>
                  <a:srgbClr val="FF0000"/>
                </a:solidFill>
              </a:rPr>
              <a:t>plus de 60 ans</a:t>
            </a:r>
          </a:p>
          <a:p>
            <a:r>
              <a:rPr lang="fr-FR" sz="2000" b="1" dirty="0" smtClean="0"/>
              <a:t>27% -&gt; </a:t>
            </a:r>
            <a:r>
              <a:rPr lang="fr-FR" sz="2000" b="1" dirty="0" smtClean="0">
                <a:solidFill>
                  <a:srgbClr val="FF0000"/>
                </a:solidFill>
              </a:rPr>
              <a:t>33 %</a:t>
            </a:r>
            <a:r>
              <a:rPr lang="fr-FR" sz="2000" b="1" dirty="0" smtClean="0"/>
              <a:t> de la pop résidante perm. </a:t>
            </a:r>
          </a:p>
          <a:p>
            <a:r>
              <a:rPr lang="fr-FR" sz="2000" b="1" dirty="0" smtClean="0"/>
              <a:t>(/14,55 millions de </a:t>
            </a:r>
            <a:r>
              <a:rPr lang="fr-FR" sz="2000" b="1" i="1" dirty="0" err="1" smtClean="0"/>
              <a:t>hukou</a:t>
            </a:r>
            <a:r>
              <a:rPr lang="fr-FR" sz="2000" b="1" dirty="0" smtClean="0"/>
              <a:t>)</a:t>
            </a:r>
            <a:endParaRPr lang="fr-FR" sz="2000" b="1" dirty="0"/>
          </a:p>
        </p:txBody>
      </p:sp>
      <p:sp>
        <p:nvSpPr>
          <p:cNvPr id="55" name="TextBox 12"/>
          <p:cNvSpPr txBox="1"/>
          <p:nvPr/>
        </p:nvSpPr>
        <p:spPr>
          <a:xfrm>
            <a:off x="1154229" y="5044561"/>
            <a:ext cx="2384102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Songjiang</a:t>
            </a:r>
            <a:endParaRPr lang="fr-FR" b="1" dirty="0" smtClean="0"/>
          </a:p>
          <a:p>
            <a:r>
              <a:rPr lang="fr-FR" b="1" dirty="0" smtClean="0">
                <a:solidFill>
                  <a:srgbClr val="FF0000"/>
                </a:solidFill>
              </a:rPr>
              <a:t>28,2 % de + de 60 ans</a:t>
            </a:r>
          </a:p>
        </p:txBody>
      </p:sp>
      <p:sp>
        <p:nvSpPr>
          <p:cNvPr id="56" name="TextBox 12"/>
          <p:cNvSpPr txBox="1"/>
          <p:nvPr/>
        </p:nvSpPr>
        <p:spPr>
          <a:xfrm>
            <a:off x="5409762" y="2667000"/>
            <a:ext cx="3662676" cy="1477328"/>
          </a:xfrm>
          <a:prstGeom prst="rect">
            <a:avLst/>
          </a:prstGeom>
          <a:solidFill>
            <a:schemeClr val="bg1">
              <a:alpha val="94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 smtClean="0"/>
              <a:t>+ de 60 ans en ville-centre en 2017</a:t>
            </a:r>
          </a:p>
          <a:p>
            <a:r>
              <a:rPr lang="fr-FR" b="1" dirty="0">
                <a:solidFill>
                  <a:srgbClr val="FF0000"/>
                </a:solidFill>
              </a:rPr>
              <a:t>37,7 %</a:t>
            </a:r>
            <a:r>
              <a:rPr lang="fr-FR" b="1" dirty="0"/>
              <a:t> à </a:t>
            </a:r>
            <a:r>
              <a:rPr lang="fr-FR" b="1" dirty="0" err="1" smtClean="0">
                <a:solidFill>
                  <a:srgbClr val="FF0000"/>
                </a:solidFill>
              </a:rPr>
              <a:t>Hongkou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37,1 % </a:t>
            </a:r>
            <a:r>
              <a:rPr lang="fr-FR" b="1" dirty="0" smtClean="0"/>
              <a:t>à</a:t>
            </a:r>
            <a:r>
              <a:rPr lang="fr-FR" b="1" dirty="0" smtClean="0">
                <a:solidFill>
                  <a:srgbClr val="FF0000"/>
                </a:solidFill>
              </a:rPr>
              <a:t> Huangpu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36,8 % </a:t>
            </a:r>
            <a:r>
              <a:rPr lang="fr-FR" b="1" dirty="0" smtClean="0"/>
              <a:t>à </a:t>
            </a:r>
            <a:r>
              <a:rPr lang="fr-FR" b="1" dirty="0" err="1" smtClean="0">
                <a:solidFill>
                  <a:srgbClr val="FF0000"/>
                </a:solidFill>
              </a:rPr>
              <a:t>Putuo</a:t>
            </a:r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36,3 %</a:t>
            </a:r>
            <a:r>
              <a:rPr lang="fr-FR" b="1" dirty="0" smtClean="0"/>
              <a:t> à </a:t>
            </a:r>
            <a:r>
              <a:rPr lang="fr-FR" b="1" dirty="0" err="1" smtClean="0">
                <a:solidFill>
                  <a:srgbClr val="FF0000"/>
                </a:solidFill>
              </a:rPr>
              <a:t>Jing’an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585779" y="5495102"/>
            <a:ext cx="1558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http://www.stats-sh.gov.cn/tjnj/nje18.htm?d1=2018tjnje/E0206.htm</a:t>
            </a:r>
          </a:p>
        </p:txBody>
      </p:sp>
    </p:spTree>
    <p:extLst>
      <p:ext uri="{BB962C8B-B14F-4D97-AF65-F5344CB8AC3E}">
        <p14:creationId xmlns:p14="http://schemas.microsoft.com/office/powerpoint/2010/main" val="342040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3" grpId="0" animBg="1"/>
      <p:bldP spid="55" grpId="0" animBg="1"/>
      <p:bldP spid="5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ZoneTexte 4"/>
          <p:cNvSpPr txBox="1"/>
          <p:nvPr/>
        </p:nvSpPr>
        <p:spPr>
          <a:xfrm>
            <a:off x="779228" y="6559826"/>
            <a:ext cx="815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Zone des meilleures pratiques urbaines, C. Henriot, avril 2019.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297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659" cy="6899744"/>
          </a:xfrm>
        </p:spPr>
      </p:pic>
      <p:sp>
        <p:nvSpPr>
          <p:cNvPr id="5" name="ZoneTexte 4"/>
          <p:cNvSpPr txBox="1"/>
          <p:nvPr/>
        </p:nvSpPr>
        <p:spPr>
          <a:xfrm>
            <a:off x="981985" y="6530412"/>
            <a:ext cx="7235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Centre commercial Wanda </a:t>
            </a:r>
            <a:r>
              <a:rPr lang="fr-FR" dirty="0" err="1" smtClean="0">
                <a:solidFill>
                  <a:schemeClr val="bg1"/>
                </a:solidFill>
              </a:rPr>
              <a:t>guangchang</a:t>
            </a:r>
            <a:r>
              <a:rPr lang="fr-FR" dirty="0" smtClean="0">
                <a:solidFill>
                  <a:schemeClr val="bg1"/>
                </a:solidFill>
              </a:rPr>
              <a:t>, </a:t>
            </a:r>
            <a:r>
              <a:rPr lang="fr-FR" dirty="0" err="1" smtClean="0">
                <a:solidFill>
                  <a:schemeClr val="bg1"/>
                </a:solidFill>
              </a:rPr>
              <a:t>Songjiang</a:t>
            </a:r>
            <a:r>
              <a:rPr lang="fr-FR" dirty="0" smtClean="0">
                <a:solidFill>
                  <a:schemeClr val="bg1"/>
                </a:solidFill>
              </a:rPr>
              <a:t> - C. Henriot, août 2016.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66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068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10242" name="Picture 2" descr="H:\TERRAIN\201508 TERRAIN Shanghai-Xian\Terrain SH Tianzifang\150821_TZF_Relevé5_PartieOuest_Limites_Centre commercial_Carine\DSCN3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5960"/>
            <a:ext cx="914400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2"/>
          <p:cNvSpPr txBox="1"/>
          <p:nvPr/>
        </p:nvSpPr>
        <p:spPr>
          <a:xfrm>
            <a:off x="1134882" y="6356351"/>
            <a:ext cx="7297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« Food </a:t>
            </a:r>
            <a:r>
              <a:rPr lang="fr-FR" dirty="0" err="1" smtClean="0"/>
              <a:t>street</a:t>
            </a:r>
            <a:r>
              <a:rPr lang="fr-FR" dirty="0" smtClean="0"/>
              <a:t> » dans un centre commercial - C. Henriot, août 2015.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79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TERRAIN\201508 TERRAIN Shanghai-Xian\Terrain SH Xintiandi\150823_SH_Xintiandi_Carine\DSCN357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44946" cy="693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6" name="TextBox 12"/>
          <p:cNvSpPr txBox="1"/>
          <p:nvPr/>
        </p:nvSpPr>
        <p:spPr>
          <a:xfrm>
            <a:off x="1742153" y="6527561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Ville-centre, </a:t>
            </a:r>
            <a:r>
              <a:rPr lang="fr-FR" dirty="0" err="1" smtClean="0">
                <a:solidFill>
                  <a:schemeClr val="bg1"/>
                </a:solidFill>
              </a:rPr>
              <a:t>Xintiandi</a:t>
            </a:r>
            <a:r>
              <a:rPr lang="fr-FR" dirty="0" smtClean="0">
                <a:solidFill>
                  <a:schemeClr val="bg1"/>
                </a:solidFill>
              </a:rPr>
              <a:t> - C. Henriot, août 2015.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12"/>
          <p:cNvSpPr txBox="1"/>
          <p:nvPr/>
        </p:nvSpPr>
        <p:spPr>
          <a:xfrm>
            <a:off x="-104931" y="6416806"/>
            <a:ext cx="9353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Centre commercial de Wanda </a:t>
            </a:r>
            <a:r>
              <a:rPr lang="fr-FR" dirty="0" err="1" smtClean="0">
                <a:solidFill>
                  <a:schemeClr val="bg1"/>
                </a:solidFill>
              </a:rPr>
              <a:t>guangchang</a:t>
            </a:r>
            <a:r>
              <a:rPr lang="fr-FR" dirty="0" smtClean="0">
                <a:solidFill>
                  <a:schemeClr val="bg1"/>
                </a:solidFill>
              </a:rPr>
              <a:t>, ville nouvelle de </a:t>
            </a:r>
            <a:r>
              <a:rPr lang="fr-FR" dirty="0" err="1" smtClean="0">
                <a:solidFill>
                  <a:schemeClr val="bg1"/>
                </a:solidFill>
              </a:rPr>
              <a:t>Songjiang</a:t>
            </a:r>
            <a:r>
              <a:rPr lang="fr-FR" dirty="0" smtClean="0">
                <a:solidFill>
                  <a:schemeClr val="bg1"/>
                </a:solidFill>
              </a:rPr>
              <a:t> - C. Henriot, août 2016.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714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57188" y="2780675"/>
            <a:ext cx="8429625" cy="33808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000" b="1" dirty="0" smtClean="0"/>
              <a:t>Une ville monde en héritage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sz="3600" dirty="0" smtClean="0"/>
              <a:t>Un « </a:t>
            </a:r>
            <a:r>
              <a:rPr lang="fr-FR" sz="3600" dirty="0"/>
              <a:t>p</a:t>
            </a:r>
            <a:r>
              <a:rPr lang="fr-FR" sz="3600" dirty="0" smtClean="0"/>
              <a:t>aysage gelé » </a:t>
            </a:r>
            <a:r>
              <a:rPr lang="fr-FR" sz="3600" dirty="0" smtClean="0">
                <a:solidFill>
                  <a:schemeClr val="accent4"/>
                </a:solidFill>
              </a:rPr>
              <a:t>(Bergère, 2001)</a:t>
            </a:r>
            <a:endParaRPr lang="fr-FR" sz="3600" dirty="0">
              <a:solidFill>
                <a:schemeClr val="accent4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2978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2" y="-74544"/>
            <a:ext cx="9243392" cy="6932544"/>
          </a:xfr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70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>
          <a:xfrm>
            <a:off x="101600" y="32067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Shanghai</a:t>
            </a:r>
          </a:p>
          <a:p>
            <a:r>
              <a:rPr lang="fr-FR" b="1" dirty="0" smtClean="0">
                <a:solidFill>
                  <a:schemeClr val="bg1"/>
                </a:solidFill>
                <a:latin typeface="+mn-lt"/>
              </a:rPr>
              <a:t>ville monde</a:t>
            </a:r>
            <a:endParaRPr lang="fr-FR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anose="05050102010706020507" pitchFamily="18" charset="2"/>
              <a:buChar char="Þ"/>
            </a:pPr>
            <a:endParaRPr lang="fr-FR" sz="5400" dirty="0">
              <a:solidFill>
                <a:schemeClr val="bg1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01600" y="6353490"/>
            <a:ext cx="87745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solidFill>
                  <a:schemeClr val="bg1"/>
                </a:solidFill>
              </a:rPr>
              <a:t>Le centre d’affaires de </a:t>
            </a:r>
            <a:r>
              <a:rPr lang="fr-FR" sz="1600" dirty="0" err="1" smtClean="0">
                <a:solidFill>
                  <a:schemeClr val="bg1"/>
                </a:solidFill>
              </a:rPr>
              <a:t>Lujiazui</a:t>
            </a:r>
            <a:r>
              <a:rPr lang="fr-FR" sz="1600" dirty="0">
                <a:solidFill>
                  <a:schemeClr val="bg1"/>
                </a:solidFill>
              </a:rPr>
              <a:t> </a:t>
            </a:r>
            <a:r>
              <a:rPr lang="fr-FR" sz="1600" dirty="0" smtClean="0">
                <a:solidFill>
                  <a:schemeClr val="bg1"/>
                </a:solidFill>
              </a:rPr>
              <a:t>à </a:t>
            </a:r>
            <a:r>
              <a:rPr lang="fr-FR" sz="1600" dirty="0" err="1" smtClean="0">
                <a:solidFill>
                  <a:schemeClr val="bg1"/>
                </a:solidFill>
              </a:rPr>
              <a:t>Pudong</a:t>
            </a:r>
            <a:r>
              <a:rPr lang="fr-FR" sz="1600" dirty="0" smtClean="0">
                <a:solidFill>
                  <a:schemeClr val="bg1"/>
                </a:solidFill>
              </a:rPr>
              <a:t>, vu depuis la rivière Suzhou – C. Henriot, avril 2018.</a:t>
            </a:r>
            <a:endParaRPr lang="fr-F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b="1" dirty="0" smtClean="0"/>
              <a:t>Pour aller plus loin : </a:t>
            </a:r>
          </a:p>
          <a:p>
            <a:endParaRPr lang="fr-FR" dirty="0" smtClean="0"/>
          </a:p>
          <a:p>
            <a:r>
              <a:rPr lang="fr-FR" b="1" dirty="0" smtClean="0"/>
              <a:t>Sur la Chine urbaine</a:t>
            </a:r>
          </a:p>
          <a:p>
            <a:pPr lvl="1"/>
            <a:r>
              <a:rPr lang="en-GB" dirty="0"/>
              <a:t>WU </a:t>
            </a:r>
            <a:r>
              <a:rPr lang="en-GB" dirty="0" err="1"/>
              <a:t>Fulong</a:t>
            </a:r>
            <a:r>
              <a:rPr lang="en-GB" dirty="0"/>
              <a:t>, 2015. </a:t>
            </a:r>
            <a:r>
              <a:rPr lang="en-GB" i="1" dirty="0"/>
              <a:t>Planning for Growth : Urban and Regional Planning in China</a:t>
            </a:r>
            <a:r>
              <a:rPr lang="en-GB" dirty="0"/>
              <a:t>. Routledge, 230 pages.</a:t>
            </a:r>
            <a:endParaRPr lang="fr-FR" dirty="0"/>
          </a:p>
          <a:p>
            <a:endParaRPr lang="fr-FR" dirty="0"/>
          </a:p>
          <a:p>
            <a:r>
              <a:rPr lang="fr-FR" b="1" dirty="0" smtClean="0"/>
              <a:t>Sur Shanghai</a:t>
            </a:r>
          </a:p>
          <a:p>
            <a:pPr lvl="1"/>
            <a:r>
              <a:rPr lang="fr-FR" dirty="0" smtClean="0"/>
              <a:t>B</a:t>
            </a:r>
            <a:r>
              <a:rPr lang="fr-FR" cap="all" dirty="0" smtClean="0"/>
              <a:t>ergère</a:t>
            </a:r>
            <a:r>
              <a:rPr lang="fr-FR" dirty="0" smtClean="0"/>
              <a:t> Marie-Claire, </a:t>
            </a:r>
            <a:r>
              <a:rPr lang="fr-FR" dirty="0"/>
              <a:t>2002, </a:t>
            </a:r>
            <a:r>
              <a:rPr lang="fr-FR" i="1" dirty="0"/>
              <a:t>Histoire de Shanghai</a:t>
            </a:r>
            <a:r>
              <a:rPr lang="fr-FR" dirty="0"/>
              <a:t>, </a:t>
            </a:r>
            <a:r>
              <a:rPr lang="da-DK" dirty="0"/>
              <a:t>Paris, Fayard, 520 p</a:t>
            </a:r>
            <a:r>
              <a:rPr lang="da-DK" dirty="0" smtClean="0"/>
              <a:t>.</a:t>
            </a:r>
          </a:p>
          <a:p>
            <a:pPr lvl="1"/>
            <a:r>
              <a:rPr lang="da-DK" dirty="0" smtClean="0"/>
              <a:t>HENRIOT Carine, 2013, Villes nouvelles et redéploiement métropolitain à Shanghai, thèse de géographie, Paris 1.</a:t>
            </a:r>
            <a:endParaRPr lang="fr-FR" dirty="0"/>
          </a:p>
          <a:p>
            <a:pPr lvl="1"/>
            <a:r>
              <a:rPr lang="fr-FR" dirty="0" err="1" smtClean="0"/>
              <a:t>S</a:t>
            </a:r>
            <a:r>
              <a:rPr lang="fr-FR" cap="all" dirty="0" err="1" smtClean="0"/>
              <a:t>anjuan</a:t>
            </a:r>
            <a:r>
              <a:rPr lang="fr-FR" dirty="0" smtClean="0"/>
              <a:t> Thierry, 2009, </a:t>
            </a:r>
            <a:r>
              <a:rPr lang="fr-FR" i="1" dirty="0" smtClean="0"/>
              <a:t>Atlas de Shanghai</a:t>
            </a:r>
            <a:r>
              <a:rPr lang="fr-FR" dirty="0" smtClean="0"/>
              <a:t>, Autrement, 88 p.</a:t>
            </a:r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87464-FE9C-4972-8268-0A736E1CEA31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819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2A5EE-FF7B-48F1-AB68-43746181183F}" type="slidenum">
              <a:rPr lang="fr-FR" smtClean="0"/>
              <a:t>72</a:t>
            </a:fld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654175"/>
            <a:ext cx="9296400" cy="2819400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fr-FR" sz="2800" b="1" cap="all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FR" sz="2400" b="1" dirty="0">
                <a:solidFill>
                  <a:schemeClr val="tx1"/>
                </a:solidFill>
              </a:rPr>
              <a:t>		</a:t>
            </a:r>
            <a:r>
              <a:rPr lang="fr-FR" sz="2400" b="1" dirty="0" smtClean="0">
                <a:solidFill>
                  <a:schemeClr val="tx1"/>
                </a:solidFill>
              </a:rPr>
              <a:t>Carine </a:t>
            </a:r>
            <a:r>
              <a:rPr lang="fr-FR" sz="2400" b="1" dirty="0">
                <a:solidFill>
                  <a:schemeClr val="tx1"/>
                </a:solidFill>
              </a:rPr>
              <a:t>HENRIOT</a:t>
            </a:r>
          </a:p>
          <a:p>
            <a:pPr>
              <a:buNone/>
            </a:pPr>
            <a:endParaRPr lang="fr-FR" sz="1050" b="1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fr-FR" sz="2000" b="1" dirty="0"/>
              <a:t>		</a:t>
            </a:r>
            <a:r>
              <a:rPr lang="fr-FR" sz="2000" dirty="0" smtClean="0"/>
              <a:t>Maître de conférences en aménagement de l’espace et urbanisme</a:t>
            </a:r>
            <a:br>
              <a:rPr lang="fr-FR" sz="2000" dirty="0" smtClean="0"/>
            </a:br>
            <a:r>
              <a:rPr lang="fr-FR" sz="2000" dirty="0"/>
              <a:t>	</a:t>
            </a:r>
            <a:r>
              <a:rPr lang="fr-FR" sz="2000" dirty="0" smtClean="0"/>
              <a:t>Sorbonne </a:t>
            </a:r>
            <a:r>
              <a:rPr lang="fr-FR" sz="2000" dirty="0"/>
              <a:t>Universités, Université de technologie de </a:t>
            </a:r>
            <a:r>
              <a:rPr lang="fr-FR" sz="2000" dirty="0" smtClean="0"/>
              <a:t>Compiègne, France</a:t>
            </a:r>
            <a:r>
              <a:rPr lang="fr-FR" sz="2000" dirty="0"/>
              <a:t>	</a:t>
            </a:r>
            <a:r>
              <a:rPr lang="fr-FR" sz="2000" dirty="0" smtClean="0"/>
              <a:t>EA </a:t>
            </a:r>
            <a:r>
              <a:rPr lang="fr-FR" sz="2000" dirty="0"/>
              <a:t>7284 </a:t>
            </a:r>
            <a:r>
              <a:rPr lang="fr-FR" sz="2000" dirty="0" smtClean="0"/>
              <a:t>AVENUES </a:t>
            </a:r>
            <a:r>
              <a:rPr lang="fr-FR" sz="2000" dirty="0"/>
              <a:t>	</a:t>
            </a:r>
            <a:r>
              <a:rPr lang="fr-FR" sz="2000" dirty="0" smtClean="0"/>
              <a:t/>
            </a:r>
            <a:br>
              <a:rPr lang="fr-FR" sz="2000" dirty="0" smtClean="0"/>
            </a:br>
            <a:r>
              <a:rPr lang="fr-FR" sz="2000" dirty="0" smtClean="0"/>
              <a:t>	| </a:t>
            </a:r>
            <a:r>
              <a:rPr lang="fr-FR" sz="2000" b="1" dirty="0" smtClean="0">
                <a:hlinkClick r:id="rId3"/>
              </a:rPr>
              <a:t>carine.henriot@utc.fr</a:t>
            </a:r>
            <a:endParaRPr lang="fr-FR" sz="2000" b="1" dirty="0"/>
          </a:p>
          <a:p>
            <a:pPr>
              <a:buNone/>
            </a:pPr>
            <a:r>
              <a:rPr lang="fr-FR" sz="2000" dirty="0"/>
              <a:t>		</a:t>
            </a:r>
            <a:endParaRPr lang="fr-FR" sz="2000" dirty="0">
              <a:solidFill>
                <a:schemeClr val="tx1"/>
              </a:solidFill>
            </a:endParaRPr>
          </a:p>
        </p:txBody>
      </p:sp>
      <p:pic>
        <p:nvPicPr>
          <p:cNvPr id="7" name="Image 6" descr="https://webapplis.utc.fr/webdocuments/ent3/1000/SU-UTC18-complet-7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71" y="4761856"/>
            <a:ext cx="3881042" cy="995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6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 altLang="fr-FR"/>
          </a:p>
        </p:txBody>
      </p:sp>
      <p:sp>
        <p:nvSpPr>
          <p:cNvPr id="71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/>
            <a:fld id="{E5C3F54E-87FA-45CF-BAB6-F02F375D5EDA}" type="slidenum">
              <a:rPr lang="fr-FR" altLang="fr-FR" sz="1400" b="0"/>
              <a:pPr eaLnBrk="1" hangingPunct="1"/>
              <a:t>8</a:t>
            </a:fld>
            <a:endParaRPr lang="fr-FR" altLang="fr-FR" sz="1400" b="0"/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755650" y="6400800"/>
            <a:ext cx="7772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fr-FR" altLang="fr-FR" sz="1800" b="0" dirty="0">
                <a:latin typeface="+mn-lt"/>
              </a:rPr>
              <a:t>Source : Thierry </a:t>
            </a:r>
            <a:r>
              <a:rPr lang="fr-FR" altLang="fr-FR" sz="1800" b="0" dirty="0" err="1">
                <a:latin typeface="+mn-lt"/>
              </a:rPr>
              <a:t>Sanjuan</a:t>
            </a:r>
            <a:r>
              <a:rPr lang="fr-FR" altLang="fr-FR" sz="1800" b="0" dirty="0">
                <a:latin typeface="+mn-lt"/>
              </a:rPr>
              <a:t>, 2009. </a:t>
            </a:r>
            <a:r>
              <a:rPr lang="fr-FR" altLang="fr-FR" sz="1800" b="0" i="1" dirty="0">
                <a:latin typeface="+mn-lt"/>
              </a:rPr>
              <a:t>Atlas de Shanghai</a:t>
            </a:r>
            <a:r>
              <a:rPr lang="fr-FR" altLang="fr-FR" sz="1800" b="0" dirty="0">
                <a:latin typeface="+mn-lt"/>
              </a:rPr>
              <a:t>, Autrement. </a:t>
            </a:r>
          </a:p>
        </p:txBody>
      </p:sp>
      <p:pic>
        <p:nvPicPr>
          <p:cNvPr id="1027" name="Picture 3" descr="12-13Concession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4529" r="3125" b="4780"/>
          <a:stretch/>
        </p:blipFill>
        <p:spPr bwMode="auto">
          <a:xfrm>
            <a:off x="263233" y="172877"/>
            <a:ext cx="8502074" cy="629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0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E:\IMAGES ACTIVES\Mes escapades\2010 Shanghai\Shanghai la ville\P11301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7886700" cy="683811"/>
          </a:xfrm>
        </p:spPr>
        <p:txBody>
          <a:bodyPr>
            <a:normAutofit/>
          </a:bodyPr>
          <a:lstStyle/>
          <a:p>
            <a:r>
              <a:rPr lang="fr-FR" sz="2800" b="1" dirty="0">
                <a:latin typeface="+mn-lt"/>
              </a:rPr>
              <a:t>Le </a:t>
            </a:r>
            <a:r>
              <a:rPr lang="fr-FR" sz="2800" b="1" dirty="0" smtClean="0">
                <a:latin typeface="+mn-lt"/>
              </a:rPr>
              <a:t>Bund</a:t>
            </a:r>
            <a:endParaRPr lang="fr-FR" sz="2800" b="1" dirty="0">
              <a:latin typeface="+mn-lt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12"/>
          <p:cNvSpPr txBox="1"/>
          <p:nvPr/>
        </p:nvSpPr>
        <p:spPr>
          <a:xfrm>
            <a:off x="-646003" y="6532868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C. Henriot, mai </a:t>
            </a:r>
            <a:r>
              <a:rPr lang="fr-FR" dirty="0" smtClean="0">
                <a:solidFill>
                  <a:schemeClr val="bg1"/>
                </a:solidFill>
              </a:rPr>
              <a:t>2010.</a:t>
            </a:r>
            <a:r>
              <a:rPr lang="fr-FR" dirty="0" smtClean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267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2938</TotalTime>
  <Words>2292</Words>
  <Application>Microsoft Office PowerPoint</Application>
  <PresentationFormat>Affichage à l'écran (4:3)</PresentationFormat>
  <Paragraphs>533</Paragraphs>
  <Slides>72</Slides>
  <Notes>72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72</vt:i4>
      </vt:variant>
    </vt:vector>
  </HeadingPairs>
  <TitlesOfParts>
    <vt:vector size="73" baseType="lpstr">
      <vt:lpstr>Office Theme</vt:lpstr>
      <vt:lpstr>Présentation PowerPoint</vt:lpstr>
      <vt:lpstr>Qu’est-ce que la ville de Shanghai?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Bund</vt:lpstr>
      <vt:lpstr>Le pont Waibaidu (1908) L’hôtel Broadway Mansion (1934) L’hôtel Astor (1858-2018) Le consulat général de Russie (1896)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Shanghai  s’inscrit-elle dans le monde?</vt:lpstr>
      <vt:lpstr>Présentation PowerPoint</vt:lpstr>
      <vt:lpstr>Shanghai, les chiffres de son économie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Quelles sont les mutations?</vt:lpstr>
      <vt:lpstr>Mutations urbaines</vt:lpstr>
      <vt:lpstr>Une trajectoire urbaine chinoise saccadée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L’ampleur du réseau ferré léger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Motorisation</vt:lpstr>
      <vt:lpstr>Les risques d’inondation  liés à la montée du niveau de la mer</vt:lpstr>
      <vt:lpstr>Présentation PowerPoint</vt:lpstr>
      <vt:lpstr>Mutations sociales</vt:lpstr>
      <vt:lpstr>Shanghai, les chiffres de sa population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Université de Technologie de Compiègne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Carine HENRIOT</dc:creator>
  <cp:lastModifiedBy>ALG</cp:lastModifiedBy>
  <cp:revision>215</cp:revision>
  <dcterms:created xsi:type="dcterms:W3CDTF">2019-10-05T12:25:35Z</dcterms:created>
  <dcterms:modified xsi:type="dcterms:W3CDTF">2019-10-10T17:14:37Z</dcterms:modified>
</cp:coreProperties>
</file>