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1"/>
  </p:handoutMasterIdLst>
  <p:sldIdLst>
    <p:sldId id="256" r:id="rId2"/>
    <p:sldId id="257" r:id="rId3"/>
    <p:sldId id="259" r:id="rId4"/>
    <p:sldId id="264" r:id="rId5"/>
    <p:sldId id="260" r:id="rId6"/>
    <p:sldId id="258" r:id="rId7"/>
    <p:sldId id="262" r:id="rId8"/>
    <p:sldId id="265" r:id="rId9"/>
    <p:sldId id="263" r:id="rId1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99CC00"/>
    <a:srgbClr val="FF6600"/>
    <a:srgbClr val="A4C01A"/>
    <a:srgbClr val="00CC00"/>
    <a:srgbClr val="FFCC00"/>
    <a:srgbClr val="FF0066"/>
    <a:srgbClr val="669900"/>
    <a:srgbClr val="99F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>
        <p:scale>
          <a:sx n="50" d="100"/>
          <a:sy n="50" d="100"/>
        </p:scale>
        <p:origin x="-1002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8799A-8232-4DE9-BB71-CF73F0171627}" type="datetimeFigureOut">
              <a:rPr lang="fr-FR" smtClean="0"/>
              <a:t>24/06/2013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D5CBF-0388-4367-BC62-152883E6A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913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59DB-C1C5-454B-8F38-8DA6C907AEEF}" type="datetimeFigureOut">
              <a:rPr lang="fr-FR" smtClean="0"/>
              <a:t>24/06/2013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DB8F-806A-4BCC-A083-0E89DDB418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65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59DB-C1C5-454B-8F38-8DA6C907AEEF}" type="datetimeFigureOut">
              <a:rPr lang="fr-FR" smtClean="0"/>
              <a:t>24/06/2013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DB8F-806A-4BCC-A083-0E89DDB418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18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59DB-C1C5-454B-8F38-8DA6C907AEEF}" type="datetimeFigureOut">
              <a:rPr lang="fr-FR" smtClean="0"/>
              <a:t>24/06/2013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DB8F-806A-4BCC-A083-0E89DDB418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89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59DB-C1C5-454B-8F38-8DA6C907AEEF}" type="datetimeFigureOut">
              <a:rPr lang="fr-FR" smtClean="0"/>
              <a:t>24/06/2013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DB8F-806A-4BCC-A083-0E89DDB418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91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59DB-C1C5-454B-8F38-8DA6C907AEEF}" type="datetimeFigureOut">
              <a:rPr lang="fr-FR" smtClean="0"/>
              <a:t>24/06/2013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DB8F-806A-4BCC-A083-0E89DDB418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51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59DB-C1C5-454B-8F38-8DA6C907AEEF}" type="datetimeFigureOut">
              <a:rPr lang="fr-FR" smtClean="0"/>
              <a:t>24/06/2013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DB8F-806A-4BCC-A083-0E89DDB418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23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59DB-C1C5-454B-8F38-8DA6C907AEEF}" type="datetimeFigureOut">
              <a:rPr lang="fr-FR" smtClean="0"/>
              <a:t>24/06/2013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DB8F-806A-4BCC-A083-0E89DDB418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77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59DB-C1C5-454B-8F38-8DA6C907AEEF}" type="datetimeFigureOut">
              <a:rPr lang="fr-FR" smtClean="0"/>
              <a:t>24/06/2013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DB8F-806A-4BCC-A083-0E89DDB418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91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59DB-C1C5-454B-8F38-8DA6C907AEEF}" type="datetimeFigureOut">
              <a:rPr lang="fr-FR" smtClean="0"/>
              <a:t>24/06/2013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DB8F-806A-4BCC-A083-0E89DDB418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80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59DB-C1C5-454B-8F38-8DA6C907AEEF}" type="datetimeFigureOut">
              <a:rPr lang="fr-FR" smtClean="0"/>
              <a:t>24/06/2013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DB8F-806A-4BCC-A083-0E89DDB418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07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59DB-C1C5-454B-8F38-8DA6C907AEEF}" type="datetimeFigureOut">
              <a:rPr lang="fr-FR" smtClean="0"/>
              <a:t>24/06/2013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DB8F-806A-4BCC-A083-0E89DDB418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62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859DB-C1C5-454B-8F38-8DA6C907AEEF}" type="datetimeFigureOut">
              <a:rPr lang="fr-FR" smtClean="0"/>
              <a:t>24/06/2013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BDB8F-806A-4BCC-A083-0E89DDB418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48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yceedadultes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08512" y="2708920"/>
            <a:ext cx="4572000" cy="1296144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 smtClean="0">
                <a:latin typeface="Arial Rounded MT Bold" pitchFamily="34" charset="0"/>
              </a:rPr>
              <a:t>U</a:t>
            </a:r>
            <a:r>
              <a:rPr lang="fr-FR" sz="5400" b="1" dirty="0" smtClean="0">
                <a:latin typeface="Arial Rounded MT Bold" pitchFamily="34" charset="0"/>
              </a:rPr>
              <a:t>nique</a:t>
            </a:r>
            <a:r>
              <a:rPr lang="fr-FR" sz="2800" b="1" dirty="0" smtClean="0">
                <a:latin typeface="Arial Rounded MT Bold" pitchFamily="34" charset="0"/>
              </a:rPr>
              <a:t/>
            </a:r>
            <a:br>
              <a:rPr lang="fr-FR" sz="2800" b="1" dirty="0" smtClean="0">
                <a:latin typeface="Arial Rounded MT Bold" pitchFamily="34" charset="0"/>
              </a:rPr>
            </a:br>
            <a:r>
              <a:rPr lang="fr-FR" sz="2800" b="1" dirty="0" smtClean="0">
                <a:latin typeface="Arial Rounded MT Bold" pitchFamily="34" charset="0"/>
              </a:rPr>
              <a:t>en son genre</a:t>
            </a:r>
            <a:r>
              <a:rPr lang="fr-FR" sz="2800" b="1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fr-FR" sz="2800" b="1" dirty="0" smtClean="0">
                <a:solidFill>
                  <a:schemeClr val="bg1"/>
                </a:solidFill>
                <a:latin typeface="Arial Rounded MT Bold" pitchFamily="34" charset="0"/>
              </a:rPr>
            </a:br>
            <a:endParaRPr lang="fr-FR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00092" y="0"/>
            <a:ext cx="3168351" cy="280831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fr-FR" sz="6000" b="1" dirty="0" smtClean="0">
                <a:solidFill>
                  <a:schemeClr val="tx1"/>
                </a:solidFill>
                <a:latin typeface="Arial Rounded MT Bold" pitchFamily="34" charset="0"/>
              </a:rPr>
              <a:t>Lycée</a:t>
            </a:r>
            <a:r>
              <a:rPr lang="fr-FR" sz="4800" b="1" dirty="0" smtClean="0">
                <a:latin typeface="Arial Rounded MT Bold" pitchFamily="34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fr-FR" sz="3600" b="1" dirty="0" smtClean="0">
                <a:solidFill>
                  <a:srgbClr val="99CC00"/>
                </a:solidFill>
                <a:latin typeface="Arial Rounded MT Bold" pitchFamily="34" charset="0"/>
              </a:rPr>
              <a:t>Municipal</a:t>
            </a:r>
          </a:p>
          <a:p>
            <a:pPr algn="l">
              <a:spcBef>
                <a:spcPts val="0"/>
              </a:spcBef>
            </a:pPr>
            <a:r>
              <a:rPr lang="fr-FR" b="1" dirty="0" smtClean="0">
                <a:solidFill>
                  <a:schemeClr val="bg1"/>
                </a:solidFill>
                <a:latin typeface="Arial Rounded MT Bold" pitchFamily="34" charset="0"/>
              </a:rPr>
              <a:t>d’</a:t>
            </a:r>
            <a:r>
              <a:rPr lang="fr-FR" sz="4800" b="1" dirty="0" smtClean="0">
                <a:solidFill>
                  <a:schemeClr val="bg1"/>
                </a:solidFill>
                <a:latin typeface="Arial Rounded MT Bold" pitchFamily="34" charset="0"/>
              </a:rPr>
              <a:t>Adultes</a:t>
            </a:r>
            <a:endParaRPr lang="fr-FR" sz="48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8274"/>
            <a:ext cx="4427985" cy="5714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23528" y="3862789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b="1" dirty="0" smtClean="0">
                <a:latin typeface="Century Gothic" pitchFamily="34" charset="0"/>
              </a:rPr>
              <a:t>Présenté par</a:t>
            </a:r>
            <a:br>
              <a:rPr lang="fr-FR" b="1" dirty="0" smtClean="0">
                <a:latin typeface="Century Gothic" pitchFamily="34" charset="0"/>
              </a:rPr>
            </a:br>
            <a:r>
              <a:rPr lang="fr-FR" dirty="0" smtClean="0">
                <a:latin typeface="Century Gothic" pitchFamily="34" charset="0"/>
              </a:rPr>
              <a:t>François </a:t>
            </a:r>
            <a:r>
              <a:rPr lang="fr-FR" dirty="0" err="1" smtClean="0">
                <a:latin typeface="Century Gothic" pitchFamily="34" charset="0"/>
              </a:rPr>
              <a:t>Noël-Jothy</a:t>
            </a:r>
            <a:r>
              <a:rPr lang="fr-FR" dirty="0" smtClean="0">
                <a:latin typeface="Century Gothic" pitchFamily="34" charset="0"/>
              </a:rPr>
              <a:t> – Proviseur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4798893"/>
            <a:ext cx="3468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latin typeface="Century Gothic" pitchFamily="34" charset="0"/>
              </a:rPr>
              <a:t>Samedi 09 février 2013</a:t>
            </a:r>
            <a:br>
              <a:rPr lang="fr-FR" sz="2000" b="1" dirty="0" smtClean="0">
                <a:latin typeface="Century Gothic" pitchFamily="34" charset="0"/>
              </a:rPr>
            </a:br>
            <a:r>
              <a:rPr lang="fr-FR" sz="2000" dirty="0" smtClean="0">
                <a:latin typeface="Century Gothic" pitchFamily="34" charset="0"/>
              </a:rPr>
              <a:t>Pour l’Université populaire</a:t>
            </a:r>
            <a:endParaRPr lang="fr-FR" sz="2000" dirty="0">
              <a:latin typeface="Century Gothic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83" y="4182350"/>
            <a:ext cx="2952328" cy="15509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5004048" y="5949280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atin typeface="Century Gothic" pitchFamily="34" charset="0"/>
              </a:rPr>
              <a:t>132, rue d’Alésia</a:t>
            </a:r>
          </a:p>
          <a:p>
            <a:pPr algn="ctr"/>
            <a:r>
              <a:rPr lang="fr-FR" dirty="0" smtClean="0">
                <a:latin typeface="Century Gothic" pitchFamily="34" charset="0"/>
              </a:rPr>
              <a:t>75014 PARIS</a:t>
            </a:r>
            <a:endParaRPr lang="fr-FR" dirty="0">
              <a:latin typeface="Century Gothic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-126268" y="2351079"/>
            <a:ext cx="23042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[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779912" y="2204864"/>
            <a:ext cx="230425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]</a:t>
            </a:r>
            <a:endParaRPr lang="fr-FR" sz="27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50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16200000">
            <a:off x="3488650" y="1211421"/>
            <a:ext cx="2141627" cy="9169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899592" y="2656727"/>
            <a:ext cx="4392488" cy="556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dirty="0"/>
          </a:p>
        </p:txBody>
      </p:sp>
      <p:pic>
        <p:nvPicPr>
          <p:cNvPr id="17" name="Picture 7" descr="lma_old_2"/>
          <p:cNvPicPr>
            <a:picLocks noChangeAspect="1" noChangeArrowheads="1"/>
          </p:cNvPicPr>
          <p:nvPr/>
        </p:nvPicPr>
        <p:blipFill>
          <a:blip r:embed="rId2">
            <a:lum bright="-2000" contrast="3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4465">
            <a:off x="387280" y="2852500"/>
            <a:ext cx="4785338" cy="3043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3948274" y="0"/>
            <a:ext cx="5175832" cy="5175832"/>
          </a:xfrm>
          <a:prstGeom prst="ellipse">
            <a:avLst/>
          </a:prstGeom>
          <a:noFill/>
          <a:ln w="76200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99CC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3409" y="1365191"/>
            <a:ext cx="40853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CC00CC"/>
                </a:solidFill>
                <a:latin typeface="Arial Rounded MT Bold" pitchFamily="34" charset="0"/>
              </a:rPr>
              <a:t>Une vocation</a:t>
            </a:r>
          </a:p>
          <a:p>
            <a:pPr algn="ctr"/>
            <a:r>
              <a:rPr lang="fr-FR" sz="4800" b="1" dirty="0" smtClean="0">
                <a:solidFill>
                  <a:srgbClr val="CC00CC"/>
                </a:solidFill>
                <a:latin typeface="Arial Rounded MT Bold" pitchFamily="34" charset="0"/>
              </a:rPr>
              <a:t>spécifique</a:t>
            </a:r>
            <a:endParaRPr lang="fr-FR" sz="4800" b="1" dirty="0">
              <a:solidFill>
                <a:srgbClr val="CC00CC"/>
              </a:solidFill>
              <a:latin typeface="Arial Rounded MT Bold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864362" y="3225974"/>
            <a:ext cx="3259744" cy="3441204"/>
          </a:xfrm>
          <a:prstGeom prst="ellipse">
            <a:avLst/>
          </a:prstGeom>
          <a:solidFill>
            <a:schemeClr val="bg1"/>
          </a:solidFill>
          <a:ln w="76200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99CC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22939" y="4306291"/>
            <a:ext cx="31221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latin typeface="Arial Rounded MT Bold" pitchFamily="34" charset="0"/>
              </a:rPr>
              <a:t>Une tradition de la Ville de Paris</a:t>
            </a:r>
            <a:endParaRPr lang="fr-FR" sz="32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3734132" y="-3734133"/>
            <a:ext cx="1700809" cy="9169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51520" y="550421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99CC00"/>
                </a:solidFill>
                <a:latin typeface="Arial Rounded MT Bold" pitchFamily="34" charset="0"/>
              </a:rPr>
              <a:t>Un public motivé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12360" y="277480"/>
            <a:ext cx="230425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0" dirty="0" smtClean="0">
                <a:solidFill>
                  <a:srgbClr val="99CC00"/>
                </a:solidFill>
                <a:latin typeface="Century Gothic" pitchFamily="34" charset="0"/>
              </a:rPr>
              <a:t>]</a:t>
            </a:r>
            <a:endParaRPr lang="fr-FR" sz="40000" dirty="0">
              <a:solidFill>
                <a:srgbClr val="99CC00"/>
              </a:solidFill>
              <a:latin typeface="Century Gothic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586930" y="4348708"/>
            <a:ext cx="4752527" cy="235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4100" dirty="0" smtClean="0">
                <a:solidFill>
                  <a:schemeClr val="tx1"/>
                </a:solidFill>
                <a:latin typeface="Viner Hand ITC" pitchFamily="66" charset="0"/>
              </a:rPr>
              <a:t>« le lycée d’adultes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4100" dirty="0" smtClean="0">
                <a:solidFill>
                  <a:schemeClr val="tx1"/>
                </a:solidFill>
                <a:latin typeface="Viner Hand ITC" pitchFamily="66" charset="0"/>
              </a:rPr>
              <a:t>me pousse à l’effort quotidien »</a:t>
            </a:r>
            <a:endParaRPr lang="fr-FR" sz="2600" dirty="0">
              <a:solidFill>
                <a:schemeClr val="tx1"/>
              </a:solidFill>
              <a:latin typeface="Viner Hand ITC" pitchFamily="66" charset="0"/>
            </a:endParaRPr>
          </a:p>
          <a:p>
            <a:pPr marL="68580" indent="0">
              <a:buNone/>
            </a:pPr>
            <a:endParaRPr lang="fr-FR" b="1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-684584" y="205472"/>
            <a:ext cx="230425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[</a:t>
            </a:r>
            <a:endParaRPr lang="fr-FR" sz="40000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Picture 12" descr="Sans tit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60040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4788024" y="2179906"/>
            <a:ext cx="4320480" cy="1753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fr-FR" sz="4000" b="1" dirty="0" smtClean="0">
                <a:solidFill>
                  <a:schemeClr val="tx1"/>
                </a:solidFill>
                <a:latin typeface="Bradley Hand ITC" pitchFamily="66" charset="0"/>
              </a:rPr>
              <a:t>« Le bac : un manque majeur dans ma vie »</a:t>
            </a:r>
          </a:p>
        </p:txBody>
      </p:sp>
    </p:spTree>
    <p:extLst>
      <p:ext uri="{BB962C8B-B14F-4D97-AF65-F5344CB8AC3E}">
        <p14:creationId xmlns:p14="http://schemas.microsoft.com/office/powerpoint/2010/main" val="312762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3734132" y="-3734133"/>
            <a:ext cx="1700809" cy="9169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51520" y="44624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99CC00"/>
                </a:solidFill>
                <a:latin typeface="Arial Rounded MT Bold" pitchFamily="34" charset="0"/>
              </a:rPr>
              <a:t>Un lieu d’apprentissage </a:t>
            </a:r>
          </a:p>
          <a:p>
            <a:pPr algn="ctr"/>
            <a:r>
              <a:rPr lang="fr-FR" sz="4800" b="1" dirty="0" smtClean="0">
                <a:solidFill>
                  <a:srgbClr val="99CC00"/>
                </a:solidFill>
                <a:latin typeface="Arial Rounded MT Bold" pitchFamily="34" charset="0"/>
              </a:rPr>
              <a:t>et de vie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956376" y="-171400"/>
            <a:ext cx="230425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0" dirty="0" smtClean="0">
                <a:solidFill>
                  <a:srgbClr val="99CC00"/>
                </a:solidFill>
                <a:latin typeface="Century Gothic" pitchFamily="34" charset="0"/>
              </a:rPr>
              <a:t>]</a:t>
            </a:r>
            <a:endParaRPr lang="fr-FR" sz="40000" dirty="0">
              <a:solidFill>
                <a:srgbClr val="99CC00"/>
              </a:solidFill>
              <a:latin typeface="Century Gothi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756592" y="109334"/>
            <a:ext cx="230425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[</a:t>
            </a:r>
            <a:endParaRPr lang="fr-FR" sz="40000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54" name="Picture 6" descr="\\lmawebserver\LMA_CMA\COMMUNICATION\PHOTOS VIDEOS Images\PHOTOS\2012\fete_bac_galerie_site\gal_fete_bac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76872"/>
            <a:ext cx="4268961" cy="240129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lmawebserver\LMA_CMA\COMMUNICATION\PHOTOS VIDEOS Images\PHOTOS\IMAGES_PHOTOS\Sophie Robichon\DSC_19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6" y="2260946"/>
            <a:ext cx="2018048" cy="3040262"/>
          </a:xfrm>
          <a:prstGeom prst="rect">
            <a:avLst/>
          </a:prstGeom>
          <a:noFill/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llipse 16"/>
          <p:cNvSpPr/>
          <p:nvPr/>
        </p:nvSpPr>
        <p:spPr>
          <a:xfrm>
            <a:off x="2425156" y="3084140"/>
            <a:ext cx="3259744" cy="3441204"/>
          </a:xfrm>
          <a:prstGeom prst="ellipse">
            <a:avLst/>
          </a:prstGeom>
          <a:solidFill>
            <a:schemeClr val="bg1"/>
          </a:solidFill>
          <a:ln w="76200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99CC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2267744" y="4147613"/>
            <a:ext cx="3528392" cy="1393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fr-FR" sz="3800" b="1" dirty="0" smtClean="0">
                <a:solidFill>
                  <a:srgbClr val="CC00CC"/>
                </a:solidFill>
                <a:latin typeface="Arial Rounded MT Bold" pitchFamily="34" charset="0"/>
              </a:rPr>
              <a:t>Un parcours solide</a:t>
            </a:r>
          </a:p>
        </p:txBody>
      </p:sp>
    </p:spTree>
    <p:extLst>
      <p:ext uri="{BB962C8B-B14F-4D97-AF65-F5344CB8AC3E}">
        <p14:creationId xmlns:p14="http://schemas.microsoft.com/office/powerpoint/2010/main" val="32701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4005245" y="1728012"/>
            <a:ext cx="1133513" cy="9143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87138" y="5976845"/>
            <a:ext cx="8096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latin typeface="Arial Rounded MT Bold" pitchFamily="34" charset="0"/>
              </a:rPr>
              <a:t>Le</a:t>
            </a:r>
            <a:r>
              <a:rPr lang="fr-FR" sz="2400" b="1" dirty="0" smtClean="0">
                <a:latin typeface="Arial Rounded MT Bold" pitchFamily="34" charset="0"/>
              </a:rPr>
              <a:t> </a:t>
            </a:r>
            <a:r>
              <a:rPr lang="fr-FR" sz="3600" b="1" dirty="0" smtClean="0">
                <a:latin typeface="Arial Rounded MT Bold" pitchFamily="34" charset="0"/>
              </a:rPr>
              <a:t>BAC, une déclaration d’avenir ?</a:t>
            </a:r>
            <a:endParaRPr lang="fr-FR" sz="2400" b="1" dirty="0" smtClean="0">
              <a:latin typeface="Arial Rounded MT Bold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01601"/>
            <a:ext cx="2880320" cy="20476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ZoneTexte 8"/>
          <p:cNvSpPr txBox="1"/>
          <p:nvPr/>
        </p:nvSpPr>
        <p:spPr>
          <a:xfrm>
            <a:off x="107504" y="2933328"/>
            <a:ext cx="4295913" cy="5232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ekton Pro" pitchFamily="34" charset="0"/>
              </a:rPr>
              <a:t>La validation d’un parcours?</a:t>
            </a:r>
            <a:endParaRPr lang="fr-FR" sz="2800" dirty="0">
              <a:solidFill>
                <a:schemeClr val="bg1"/>
              </a:solidFill>
              <a:latin typeface="Tekton Pro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03848" y="3573070"/>
            <a:ext cx="4032449" cy="523220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chemeClr val="bg1"/>
                </a:solidFill>
                <a:latin typeface="Tekton Pro" pitchFamily="34" charset="0"/>
              </a:rPr>
              <a:t>Un monstre à l’agonie ?</a:t>
            </a:r>
            <a:endParaRPr lang="fr-FR" sz="2800" i="1" dirty="0">
              <a:solidFill>
                <a:schemeClr val="bg1"/>
              </a:solidFill>
              <a:latin typeface="Tekton Pro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31084" y="2225936"/>
            <a:ext cx="4032449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latin typeface="Tekton Pro" pitchFamily="34" charset="0"/>
              </a:rPr>
              <a:t>Un diplôme indispensable ?</a:t>
            </a:r>
            <a:endParaRPr lang="fr-FR" sz="2800" i="1" dirty="0">
              <a:latin typeface="Tekton Pro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403417" y="5058762"/>
            <a:ext cx="4687782" cy="52322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ekton Pro" pitchFamily="34" charset="0"/>
              </a:rPr>
              <a:t>Un</a:t>
            </a:r>
            <a:r>
              <a:rPr lang="fr-FR" sz="2800" dirty="0" smtClean="0">
                <a:latin typeface="Tekton Pro" pitchFamily="34" charset="0"/>
              </a:rPr>
              <a:t> </a:t>
            </a:r>
            <a:r>
              <a:rPr lang="fr-FR" sz="2800" dirty="0" smtClean="0">
                <a:solidFill>
                  <a:schemeClr val="bg1"/>
                </a:solidFill>
                <a:latin typeface="Tekton Pro" pitchFamily="34" charset="0"/>
              </a:rPr>
              <a:t>symbole</a:t>
            </a:r>
            <a:r>
              <a:rPr lang="fr-FR" sz="2800" dirty="0" smtClean="0">
                <a:latin typeface="Tekton Pro" pitchFamily="34" charset="0"/>
              </a:rPr>
              <a:t> </a:t>
            </a:r>
            <a:r>
              <a:rPr lang="fr-FR" sz="2800" dirty="0" smtClean="0">
                <a:solidFill>
                  <a:schemeClr val="bg1"/>
                </a:solidFill>
                <a:latin typeface="Tekton Pro" pitchFamily="34" charset="0"/>
              </a:rPr>
              <a:t>d’appartenance?</a:t>
            </a:r>
            <a:endParaRPr lang="fr-FR" sz="2800" dirty="0">
              <a:solidFill>
                <a:schemeClr val="bg1"/>
              </a:solidFill>
              <a:latin typeface="Tekton Pro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443750" y="4275574"/>
            <a:ext cx="2016224" cy="5232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Tekton Pro" pitchFamily="34" charset="0"/>
              </a:rPr>
              <a:t>Un totem?</a:t>
            </a:r>
            <a:endParaRPr lang="fr-FR" sz="2800" dirty="0">
              <a:latin typeface="Tekton Pro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528848" y="1560928"/>
            <a:ext cx="3234685" cy="5232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chemeClr val="bg1"/>
                </a:solidFill>
                <a:latin typeface="Tekton Pro" pitchFamily="34" charset="0"/>
              </a:rPr>
              <a:t>Un rite social?</a:t>
            </a:r>
            <a:endParaRPr lang="fr-FR" sz="2800" i="1" dirty="0">
              <a:solidFill>
                <a:schemeClr val="bg1"/>
              </a:solidFill>
              <a:latin typeface="Tekton Pro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868144" y="857457"/>
            <a:ext cx="3127763" cy="523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chemeClr val="bg1"/>
                </a:solidFill>
                <a:latin typeface="Tekton Pro" pitchFamily="34" charset="0"/>
              </a:rPr>
              <a:t>Un laisser passer?</a:t>
            </a:r>
            <a:endParaRPr lang="fr-FR" sz="2800" i="1" dirty="0">
              <a:solidFill>
                <a:schemeClr val="bg1"/>
              </a:solidFill>
              <a:latin typeface="Tekton Pro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31084" y="2933328"/>
            <a:ext cx="4032449" cy="52322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latin typeface="Tekton Pro" pitchFamily="34" charset="0"/>
              </a:rPr>
              <a:t>Un monument national ?</a:t>
            </a:r>
            <a:endParaRPr lang="fr-FR" sz="2800" i="1" dirty="0">
              <a:latin typeface="Tekton Pro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439755" y="857457"/>
            <a:ext cx="210019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latin typeface="Tekton Pro" pitchFamily="34" charset="0"/>
              </a:rPr>
              <a:t>Un sésame?</a:t>
            </a:r>
            <a:endParaRPr lang="fr-FR" sz="2800" i="1" dirty="0">
              <a:latin typeface="Tekton Pro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41273" y="1578434"/>
            <a:ext cx="4032449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latin typeface="Tekton Pro" pitchFamily="34" charset="0"/>
              </a:rPr>
              <a:t>Un plancher scolaire?</a:t>
            </a:r>
            <a:endParaRPr lang="fr-FR" sz="2800" i="1" dirty="0">
              <a:latin typeface="Tekton Pro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885197" y="4360034"/>
            <a:ext cx="2100199" cy="52322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latin typeface="Tekton Pro" pitchFamily="34" charset="0"/>
              </a:rPr>
              <a:t>Une étape?</a:t>
            </a:r>
            <a:endParaRPr lang="fr-FR" sz="2800" i="1" dirty="0">
              <a:latin typeface="Tekton Pro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51519" y="169476"/>
            <a:ext cx="4032449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latin typeface="Tekton Pro" pitchFamily="34" charset="0"/>
              </a:rPr>
              <a:t>Une institution sociale ?</a:t>
            </a:r>
            <a:endParaRPr lang="fr-FR" sz="2800" i="1" dirty="0">
              <a:latin typeface="Tekton Pro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248250" y="169476"/>
            <a:ext cx="3127763" cy="52322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latin typeface="Tekton Pro" pitchFamily="34" charset="0"/>
              </a:rPr>
              <a:t>Un rite de passage?</a:t>
            </a:r>
            <a:endParaRPr lang="fr-FR" sz="2800" i="1" dirty="0">
              <a:latin typeface="Tekton Pro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7617" y="838545"/>
            <a:ext cx="3127763" cy="5232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latin typeface="Tekton Pro" pitchFamily="34" charset="0"/>
              </a:rPr>
              <a:t>Une référence ?</a:t>
            </a:r>
            <a:endParaRPr lang="fr-FR" sz="2800" i="1" dirty="0">
              <a:latin typeface="Tekton Pro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19478" y="2225936"/>
            <a:ext cx="4096530" cy="5232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latin typeface="Tekton Pro" pitchFamily="34" charset="0"/>
              </a:rPr>
              <a:t>Une fierté personnelle?</a:t>
            </a:r>
            <a:endParaRPr lang="fr-FR" sz="2800" i="1" dirty="0">
              <a:latin typeface="Tekton Pro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23963" y="2933328"/>
            <a:ext cx="4295913" cy="5232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ekton Pro" pitchFamily="34" charset="0"/>
              </a:rPr>
              <a:t>La validation d’un parcours?</a:t>
            </a:r>
            <a:endParaRPr lang="fr-FR" sz="2800" dirty="0">
              <a:solidFill>
                <a:schemeClr val="bg1"/>
              </a:solidFill>
              <a:latin typeface="Tekton Pro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320307" y="3573070"/>
            <a:ext cx="4032449" cy="523220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ekton Pro" pitchFamily="34" charset="0"/>
              </a:rPr>
              <a:t>Un monstre à l’agonie ?</a:t>
            </a:r>
            <a:endParaRPr lang="fr-FR" sz="2800" dirty="0">
              <a:solidFill>
                <a:schemeClr val="bg1"/>
              </a:solidFill>
              <a:latin typeface="Tekton Pro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847543" y="2225936"/>
            <a:ext cx="4032449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Tekton Pro" pitchFamily="34" charset="0"/>
              </a:rPr>
              <a:t>Un diplôme indispensable ?</a:t>
            </a:r>
            <a:endParaRPr lang="fr-FR" sz="2800" dirty="0">
              <a:latin typeface="Tekton Pro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645307" y="1560928"/>
            <a:ext cx="3234685" cy="5232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ekton Pro" pitchFamily="34" charset="0"/>
              </a:rPr>
              <a:t>Un rite social?</a:t>
            </a:r>
            <a:endParaRPr lang="fr-FR" sz="2800" dirty="0">
              <a:solidFill>
                <a:schemeClr val="bg1"/>
              </a:solidFill>
              <a:latin typeface="Tekton Pro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984603" y="857457"/>
            <a:ext cx="3127763" cy="52322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ekton Pro" pitchFamily="34" charset="0"/>
              </a:rPr>
              <a:t>Un laisser passer?</a:t>
            </a:r>
            <a:endParaRPr lang="fr-FR" sz="2800" dirty="0">
              <a:solidFill>
                <a:schemeClr val="bg1"/>
              </a:solidFill>
              <a:latin typeface="Tekton Pro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847543" y="2933328"/>
            <a:ext cx="4032449" cy="52322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Tekton Pro" pitchFamily="34" charset="0"/>
              </a:rPr>
              <a:t>Un monument national ?</a:t>
            </a:r>
            <a:endParaRPr lang="fr-FR" sz="2800" dirty="0">
              <a:latin typeface="Tekton Pro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556214" y="857457"/>
            <a:ext cx="210019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Tekton Pro" pitchFamily="34" charset="0"/>
              </a:rPr>
              <a:t>Un sésame?</a:t>
            </a:r>
            <a:endParaRPr lang="fr-FR" sz="2800" dirty="0">
              <a:latin typeface="Tekton Pro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57732" y="1578434"/>
            <a:ext cx="4032449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Tekton Pro" pitchFamily="34" charset="0"/>
              </a:rPr>
              <a:t>Un plancher scolaire?</a:t>
            </a:r>
            <a:endParaRPr lang="fr-FR" sz="2800" dirty="0">
              <a:latin typeface="Tekton Pro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001656" y="4360034"/>
            <a:ext cx="2100199" cy="52322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Tekton Pro" pitchFamily="34" charset="0"/>
              </a:rPr>
              <a:t>Une étape?</a:t>
            </a:r>
            <a:endParaRPr lang="fr-FR" sz="2800" dirty="0">
              <a:latin typeface="Tekton Pro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67978" y="169476"/>
            <a:ext cx="4032449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Tekton Pro" pitchFamily="34" charset="0"/>
              </a:rPr>
              <a:t>Une institution sociale ?</a:t>
            </a:r>
            <a:endParaRPr lang="fr-FR" sz="2800" dirty="0">
              <a:latin typeface="Tekton Pro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364709" y="169476"/>
            <a:ext cx="3127763" cy="523220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Tekton Pro" pitchFamily="34" charset="0"/>
              </a:rPr>
              <a:t>Un rite de passage?</a:t>
            </a:r>
            <a:endParaRPr lang="fr-FR" sz="2800" dirty="0">
              <a:latin typeface="Tekton Pro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84076" y="838545"/>
            <a:ext cx="3127763" cy="5232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Tekton Pro" pitchFamily="34" charset="0"/>
              </a:rPr>
              <a:t>Une référence ?</a:t>
            </a:r>
            <a:endParaRPr lang="fr-FR" sz="2800" dirty="0">
              <a:latin typeface="Tekton Pro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35937" y="2225936"/>
            <a:ext cx="4096530" cy="5232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Tekton Pro" pitchFamily="34" charset="0"/>
              </a:rPr>
              <a:t>Une fierté personnelle?</a:t>
            </a:r>
            <a:endParaRPr lang="fr-FR" sz="2800" dirty="0"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6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16200000">
            <a:off x="-67265" y="58494"/>
            <a:ext cx="6866772" cy="67322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A4C01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95536" y="1042184"/>
            <a:ext cx="5059944" cy="3898984"/>
          </a:xfrm>
          <a:prstGeom prst="ellipse">
            <a:avLst/>
          </a:prstGeom>
          <a:solidFill>
            <a:schemeClr val="bg1"/>
          </a:solidFill>
          <a:ln w="76200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99CC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9672" y="1916832"/>
            <a:ext cx="25109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 smtClean="0">
                <a:solidFill>
                  <a:srgbClr val="CC00CC"/>
                </a:solidFill>
                <a:latin typeface="Arial Rounded MT Bold" pitchFamily="34" charset="0"/>
              </a:rPr>
              <a:t>Un état d’esprit</a:t>
            </a:r>
            <a:endParaRPr lang="fr-FR" sz="4400" b="1" dirty="0">
              <a:solidFill>
                <a:srgbClr val="CC00CC"/>
              </a:solidFill>
              <a:latin typeface="Arial Rounded MT Bol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58364" y="3684785"/>
            <a:ext cx="57900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fr-FR" sz="3200" b="1" dirty="0" smtClean="0">
              <a:solidFill>
                <a:srgbClr val="99CC00"/>
              </a:solidFill>
              <a:latin typeface="Arial Rounded MT Bold" pitchFamily="34" charset="0"/>
            </a:endParaRPr>
          </a:p>
          <a:p>
            <a:pPr algn="ctr">
              <a:lnSpc>
                <a:spcPct val="150000"/>
              </a:lnSpc>
            </a:pPr>
            <a:endParaRPr lang="fr-FR" sz="3200" b="1" dirty="0">
              <a:solidFill>
                <a:srgbClr val="99CC00"/>
              </a:solidFill>
              <a:latin typeface="Arial Rounded MT Bold" pitchFamily="34" charset="0"/>
            </a:endParaRPr>
          </a:p>
        </p:txBody>
      </p:sp>
      <p:sp>
        <p:nvSpPr>
          <p:cNvPr id="2" name="Chevron 1"/>
          <p:cNvSpPr/>
          <p:nvPr/>
        </p:nvSpPr>
        <p:spPr>
          <a:xfrm>
            <a:off x="5853413" y="250096"/>
            <a:ext cx="584523" cy="792088"/>
          </a:xfrm>
          <a:prstGeom prst="chevron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9CC00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5858476" y="2208570"/>
            <a:ext cx="584523" cy="792088"/>
          </a:xfrm>
          <a:prstGeom prst="chevron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9CC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732241" y="116632"/>
            <a:ext cx="241175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 Rounded MT Bold" pitchFamily="34" charset="0"/>
              </a:rPr>
              <a:t>Référence </a:t>
            </a:r>
            <a:endParaRPr lang="fr-FR" sz="2400" dirty="0" smtClean="0">
              <a:latin typeface="Arial Rounded MT Bold" pitchFamily="34" charset="0"/>
            </a:endParaRPr>
          </a:p>
          <a:p>
            <a:r>
              <a:rPr lang="fr-FR" sz="2400" dirty="0" smtClean="0">
                <a:latin typeface="Arial Rounded MT Bold" pitchFamily="34" charset="0"/>
              </a:rPr>
              <a:t>à </a:t>
            </a:r>
            <a:r>
              <a:rPr lang="fr-FR" sz="2400" dirty="0">
                <a:latin typeface="Arial Rounded MT Bold" pitchFamily="34" charset="0"/>
              </a:rPr>
              <a:t>des valeurs</a:t>
            </a:r>
          </a:p>
          <a:p>
            <a:r>
              <a:rPr lang="fr-FR" sz="2400" dirty="0">
                <a:latin typeface="Arial Rounded MT Bold" pitchFamily="34" charset="0"/>
              </a:rPr>
              <a:t>vs absence de </a:t>
            </a:r>
            <a:r>
              <a:rPr lang="fr-FR" sz="2400" dirty="0" smtClean="0">
                <a:latin typeface="Arial Rounded MT Bold" pitchFamily="34" charset="0"/>
              </a:rPr>
              <a:t>déontologie</a:t>
            </a:r>
          </a:p>
          <a:p>
            <a:endParaRPr lang="fr-FR" sz="2400" dirty="0">
              <a:latin typeface="Arial Rounded MT Bold" pitchFamily="34" charset="0"/>
            </a:endParaRPr>
          </a:p>
          <a:p>
            <a:r>
              <a:rPr lang="fr-FR" sz="2400" dirty="0" smtClean="0">
                <a:latin typeface="Arial Rounded MT Bold" pitchFamily="34" charset="0"/>
              </a:rPr>
              <a:t>Bienveillance, </a:t>
            </a:r>
          </a:p>
          <a:p>
            <a:r>
              <a:rPr lang="fr-FR" sz="2400" dirty="0" smtClean="0">
                <a:latin typeface="Arial Rounded MT Bold" pitchFamily="34" charset="0"/>
              </a:rPr>
              <a:t>écoute</a:t>
            </a:r>
          </a:p>
          <a:p>
            <a:r>
              <a:rPr lang="fr-FR" sz="2400" dirty="0" smtClean="0">
                <a:latin typeface="Arial Rounded MT Bold" pitchFamily="34" charset="0"/>
              </a:rPr>
              <a:t>considération</a:t>
            </a:r>
          </a:p>
          <a:p>
            <a:r>
              <a:rPr lang="fr-FR" sz="2400" dirty="0">
                <a:latin typeface="Arial Rounded MT Bold" pitchFamily="34" charset="0"/>
              </a:rPr>
              <a:t>v</a:t>
            </a:r>
            <a:r>
              <a:rPr lang="fr-FR" sz="2400" dirty="0" smtClean="0">
                <a:latin typeface="Arial Rounded MT Bold" pitchFamily="34" charset="0"/>
              </a:rPr>
              <a:t>s dépréciation</a:t>
            </a:r>
          </a:p>
          <a:p>
            <a:endParaRPr lang="fr-FR" sz="2400" dirty="0">
              <a:latin typeface="Arial Rounded MT Bold" pitchFamily="34" charset="0"/>
            </a:endParaRPr>
          </a:p>
          <a:p>
            <a:r>
              <a:rPr lang="fr-FR" sz="2400" dirty="0" smtClean="0">
                <a:latin typeface="Arial Rounded MT Bold" pitchFamily="34" charset="0"/>
              </a:rPr>
              <a:t>Pédagogie </a:t>
            </a:r>
          </a:p>
          <a:p>
            <a:r>
              <a:rPr lang="fr-FR" sz="2400" dirty="0" smtClean="0">
                <a:latin typeface="Arial Rounded MT Bold" pitchFamily="34" charset="0"/>
              </a:rPr>
              <a:t>de la confiance</a:t>
            </a:r>
          </a:p>
          <a:p>
            <a:r>
              <a:rPr lang="fr-FR" sz="2400" dirty="0">
                <a:latin typeface="Arial Rounded MT Bold" pitchFamily="34" charset="0"/>
              </a:rPr>
              <a:t>v</a:t>
            </a:r>
            <a:r>
              <a:rPr lang="fr-FR" sz="2400" dirty="0" smtClean="0">
                <a:latin typeface="Arial Rounded MT Bold" pitchFamily="34" charset="0"/>
              </a:rPr>
              <a:t>s inconfort </a:t>
            </a:r>
          </a:p>
          <a:p>
            <a:r>
              <a:rPr lang="fr-FR" sz="2400" dirty="0" smtClean="0">
                <a:latin typeface="Arial Rounded MT Bold" pitchFamily="34" charset="0"/>
              </a:rPr>
              <a:t>et adversité</a:t>
            </a:r>
            <a:endParaRPr lang="fr-FR" dirty="0" smtClean="0">
              <a:latin typeface="Arial Rounded MT Bold" pitchFamily="34" charset="0"/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5858476" y="4212577"/>
            <a:ext cx="584523" cy="792088"/>
          </a:xfrm>
          <a:prstGeom prst="chevron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-1699790" y="1675007"/>
            <a:ext cx="6866772" cy="35167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202" y="908720"/>
            <a:ext cx="3376787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endParaRPr lang="fr-FR" sz="2800" b="1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marL="68580" indent="0">
              <a:buNone/>
            </a:pPr>
            <a:endParaRPr lang="fr-FR" sz="2800" b="1" dirty="0">
              <a:solidFill>
                <a:schemeClr val="tx1"/>
              </a:solidFill>
              <a:latin typeface="Arial Rounded MT Bold" pitchFamily="34" charset="0"/>
            </a:endParaRPr>
          </a:p>
          <a:p>
            <a:pPr marL="68580" indent="0" algn="ctr">
              <a:buNone/>
            </a:pPr>
            <a:r>
              <a:rPr lang="fr-FR" sz="3600" b="1" dirty="0" smtClean="0">
                <a:solidFill>
                  <a:schemeClr val="tx1"/>
                </a:solidFill>
                <a:latin typeface="Arial Rounded MT Bold" pitchFamily="34" charset="0"/>
              </a:rPr>
              <a:t>Échanges</a:t>
            </a:r>
          </a:p>
          <a:p>
            <a:pPr marL="68580" indent="0" algn="ctr">
              <a:buNone/>
            </a:pPr>
            <a:r>
              <a:rPr lang="fr-FR" sz="3600" b="1" dirty="0">
                <a:solidFill>
                  <a:schemeClr val="tx1"/>
                </a:solidFill>
                <a:latin typeface="Arial Rounded MT Bold" pitchFamily="34" charset="0"/>
              </a:rPr>
              <a:t>Analyse des </a:t>
            </a:r>
            <a:r>
              <a:rPr lang="fr-FR" sz="3600" b="1" dirty="0" smtClean="0">
                <a:solidFill>
                  <a:schemeClr val="tx1"/>
                </a:solidFill>
                <a:latin typeface="Arial Rounded MT Bold" pitchFamily="34" charset="0"/>
              </a:rPr>
              <a:t>pratiques</a:t>
            </a:r>
          </a:p>
          <a:p>
            <a:pPr marL="68580" indent="0" algn="ctr">
              <a:buNone/>
            </a:pPr>
            <a:r>
              <a:rPr lang="fr-FR" sz="3600" b="1" dirty="0" smtClean="0">
                <a:solidFill>
                  <a:schemeClr val="tx1"/>
                </a:solidFill>
                <a:latin typeface="Arial Rounded MT Bold" pitchFamily="34" charset="0"/>
              </a:rPr>
              <a:t>Réflexion</a:t>
            </a:r>
          </a:p>
          <a:p>
            <a:pPr marL="68580" indent="0" algn="ctr">
              <a:buNone/>
            </a:pPr>
            <a:r>
              <a:rPr lang="fr-FR" sz="3600" b="1" dirty="0" smtClean="0">
                <a:solidFill>
                  <a:schemeClr val="tx1"/>
                </a:solidFill>
                <a:latin typeface="Arial Rounded MT Bold" pitchFamily="34" charset="0"/>
              </a:rPr>
              <a:t>Ouverture</a:t>
            </a:r>
            <a:endParaRPr lang="fr-FR" sz="36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866542" y="620688"/>
            <a:ext cx="5097946" cy="5733259"/>
          </a:xfrm>
          <a:prstGeom prst="ellipse">
            <a:avLst/>
          </a:prstGeom>
          <a:solidFill>
            <a:schemeClr val="bg1"/>
          </a:solidFill>
          <a:ln w="76200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99CC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9515" y="137689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C00CC"/>
                </a:solidFill>
                <a:latin typeface="Arial Rounded MT Bold" pitchFamily="34" charset="0"/>
              </a:rPr>
              <a:t>Quelques éclairages</a:t>
            </a:r>
          </a:p>
          <a:p>
            <a:pPr marL="68580" indent="0" algn="ctr">
              <a:buNone/>
            </a:pPr>
            <a:r>
              <a:rPr lang="fr-FR" sz="2800" b="1" dirty="0" smtClean="0">
                <a:latin typeface="Arial Rounded MT Bold" pitchFamily="34" charset="0"/>
              </a:rPr>
              <a:t>Rapport </a:t>
            </a:r>
            <a:r>
              <a:rPr lang="fr-FR" sz="2800" b="1" dirty="0">
                <a:latin typeface="Arial Rounded MT Bold" pitchFamily="34" charset="0"/>
              </a:rPr>
              <a:t>au </a:t>
            </a:r>
            <a:r>
              <a:rPr lang="fr-FR" sz="2800" b="1" dirty="0" smtClean="0">
                <a:latin typeface="Arial Rounded MT Bold" pitchFamily="34" charset="0"/>
              </a:rPr>
              <a:t>savoir</a:t>
            </a:r>
          </a:p>
          <a:p>
            <a:pPr marL="68580" indent="0" algn="ctr">
              <a:buNone/>
            </a:pPr>
            <a:r>
              <a:rPr lang="fr-FR" sz="2800" b="1" dirty="0" smtClean="0">
                <a:latin typeface="Arial Rounded MT Bold" pitchFamily="34" charset="0"/>
              </a:rPr>
              <a:t>Représentations</a:t>
            </a:r>
            <a:endParaRPr lang="fr-FR" sz="2800" b="1" dirty="0">
              <a:latin typeface="Arial Rounded MT Bold" pitchFamily="34" charset="0"/>
            </a:endParaRPr>
          </a:p>
          <a:p>
            <a:pPr marL="68580" indent="0" algn="ctr">
              <a:buNone/>
            </a:pPr>
            <a:r>
              <a:rPr lang="fr-FR" sz="2800" b="1" dirty="0" smtClean="0">
                <a:latin typeface="Arial Rounded MT Bold" pitchFamily="34" charset="0"/>
              </a:rPr>
              <a:t>Confrontation altérité</a:t>
            </a:r>
            <a:endParaRPr lang="fr-FR" sz="2800" b="1" dirty="0">
              <a:latin typeface="Arial Rounded MT Bold" pitchFamily="34" charset="0"/>
            </a:endParaRPr>
          </a:p>
          <a:p>
            <a:pPr marL="68580" indent="0" algn="ctr">
              <a:buNone/>
            </a:pPr>
            <a:r>
              <a:rPr lang="fr-FR" sz="2800" b="1" dirty="0" smtClean="0">
                <a:latin typeface="Arial Rounded MT Bold" pitchFamily="34" charset="0"/>
              </a:rPr>
              <a:t>Dimension collective</a:t>
            </a:r>
          </a:p>
          <a:p>
            <a:pPr marL="68580" indent="0" algn="ctr">
              <a:buNone/>
            </a:pPr>
            <a:r>
              <a:rPr lang="fr-FR" sz="2800" b="1" dirty="0" smtClean="0">
                <a:latin typeface="Arial Rounded MT Bold" pitchFamily="34" charset="0"/>
              </a:rPr>
              <a:t>Image de soi</a:t>
            </a:r>
            <a:endParaRPr lang="fr-FR" sz="2800" b="1" dirty="0">
              <a:latin typeface="Arial Rounded MT Bold" pitchFamily="34" charset="0"/>
            </a:endParaRPr>
          </a:p>
          <a:p>
            <a:pPr marL="68580" indent="0" algn="ctr">
              <a:buNone/>
            </a:pPr>
            <a:r>
              <a:rPr lang="fr-FR" sz="2800" b="1" dirty="0" smtClean="0">
                <a:latin typeface="Arial Rounded MT Bold" pitchFamily="34" charset="0"/>
              </a:rPr>
              <a:t>(</a:t>
            </a:r>
            <a:r>
              <a:rPr lang="fr-FR" sz="2800" b="1" dirty="0" err="1" smtClean="0">
                <a:latin typeface="Arial Rounded MT Bold" pitchFamily="34" charset="0"/>
              </a:rPr>
              <a:t>Trans</a:t>
            </a:r>
            <a:r>
              <a:rPr lang="fr-FR" sz="2800" b="1" dirty="0" smtClean="0">
                <a:latin typeface="Arial Rounded MT Bold" pitchFamily="34" charset="0"/>
              </a:rPr>
              <a:t>)formation </a:t>
            </a:r>
            <a:endParaRPr lang="fr-FR" sz="3600" b="1" dirty="0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6200000">
            <a:off x="3734132" y="-3734133"/>
            <a:ext cx="1700809" cy="91690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24780" y="1412776"/>
            <a:ext cx="3376787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endParaRPr lang="fr-FR" sz="2800" b="1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marL="68580" indent="0">
              <a:buNone/>
            </a:pPr>
            <a:endParaRPr lang="fr-FR" sz="28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082566" y="1148423"/>
            <a:ext cx="5097946" cy="57332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99CC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365755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99CC00"/>
                </a:solidFill>
                <a:latin typeface="Arial Rounded MT Bold" pitchFamily="34" charset="0"/>
              </a:rPr>
              <a:t>L’avenir du Lycée d’Adultes</a:t>
            </a:r>
          </a:p>
        </p:txBody>
      </p:sp>
      <p:sp>
        <p:nvSpPr>
          <p:cNvPr id="10" name="Ellipse 9"/>
          <p:cNvSpPr/>
          <p:nvPr/>
        </p:nvSpPr>
        <p:spPr>
          <a:xfrm>
            <a:off x="2339752" y="1515477"/>
            <a:ext cx="4929758" cy="534252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99CC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506066" y="1667878"/>
            <a:ext cx="4506094" cy="5190122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99CC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39552" y="1996106"/>
            <a:ext cx="3536826" cy="4169198"/>
          </a:xfrm>
          <a:prstGeom prst="ellipse">
            <a:avLst/>
          </a:prstGeom>
          <a:solidFill>
            <a:schemeClr val="bg1"/>
          </a:solidFill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99CC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234" y="3014161"/>
            <a:ext cx="2259510" cy="2575079"/>
          </a:xfrm>
          <a:prstGeom prst="ellipse">
            <a:avLst/>
          </a:prstGeom>
          <a:solidFill>
            <a:schemeClr val="bg1"/>
          </a:solidFill>
          <a:ln w="76200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8415" cmpd="sng">
                <a:solidFill>
                  <a:srgbClr val="FFFFFF"/>
                </a:solidFill>
                <a:prstDash val="solid"/>
              </a:ln>
              <a:solidFill>
                <a:srgbClr val="99CC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38994" y="3076505"/>
            <a:ext cx="1800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latin typeface="Arial Rounded MT Bold" pitchFamily="34" charset="0"/>
              </a:rPr>
              <a:t>P</a:t>
            </a:r>
            <a:r>
              <a:rPr lang="fr-FR" sz="1600" dirty="0" smtClean="0">
                <a:latin typeface="Arial Rounded MT Bold" pitchFamily="34" charset="0"/>
              </a:rPr>
              <a:t>érennité</a:t>
            </a:r>
          </a:p>
          <a:p>
            <a:r>
              <a:rPr lang="fr-FR" sz="7200" dirty="0" smtClean="0">
                <a:latin typeface="Arial Rounded MT Bold" pitchFamily="34" charset="0"/>
              </a:rPr>
              <a:t>P</a:t>
            </a:r>
            <a:r>
              <a:rPr lang="fr-FR" sz="1600" dirty="0" smtClean="0">
                <a:latin typeface="Arial Rounded MT Bold" pitchFamily="34" charset="0"/>
              </a:rPr>
              <a:t>ublic cible</a:t>
            </a:r>
            <a:endParaRPr lang="fr-FR" sz="400" dirty="0">
              <a:latin typeface="Arial Rounded MT Bold" pitchFamily="34" charset="0"/>
            </a:endParaRPr>
          </a:p>
          <a:p>
            <a:endParaRPr lang="fr-FR" sz="1600" dirty="0" smtClean="0">
              <a:latin typeface="Arial Rounded MT Bold" pitchFamily="34" charset="0"/>
            </a:endParaRPr>
          </a:p>
          <a:p>
            <a:endParaRPr lang="fr-FR" sz="1600" dirty="0">
              <a:latin typeface="Arial Rounded MT Bold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195736" y="3648577"/>
            <a:ext cx="1952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latin typeface="Arial Rounded MT Bold" pitchFamily="34" charset="0"/>
              </a:rPr>
              <a:t>A</a:t>
            </a:r>
            <a:r>
              <a:rPr lang="fr-FR" dirty="0" smtClean="0">
                <a:latin typeface="Arial Rounded MT Bold" pitchFamily="34" charset="0"/>
              </a:rPr>
              <a:t>mplitude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985202" y="3668831"/>
            <a:ext cx="1954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latin typeface="Arial Rounded MT Bold" pitchFamily="34" charset="0"/>
              </a:rPr>
              <a:t>D</a:t>
            </a:r>
            <a:r>
              <a:rPr lang="fr-FR" sz="1600" dirty="0" smtClean="0">
                <a:latin typeface="Arial Rounded MT Bold" pitchFamily="34" charset="0"/>
              </a:rPr>
              <a:t>éploiement</a:t>
            </a:r>
            <a:endParaRPr lang="fr-FR" sz="1600" dirty="0">
              <a:latin typeface="Arial Rounded MT Bold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012160" y="3668831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>
                <a:latin typeface="Arial Rounded MT Bold" pitchFamily="34" charset="0"/>
              </a:rPr>
              <a:t>L</a:t>
            </a:r>
            <a:r>
              <a:rPr lang="fr-FR" dirty="0" smtClean="0">
                <a:latin typeface="Arial Rounded MT Bold" pitchFamily="34" charset="0"/>
              </a:rPr>
              <a:t>abo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236296" y="2593540"/>
            <a:ext cx="17281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err="1" smtClean="0">
                <a:latin typeface="Arial Rounded MT Bold" pitchFamily="34" charset="0"/>
              </a:rPr>
              <a:t>P</a:t>
            </a:r>
            <a:r>
              <a:rPr lang="fr-FR" sz="2000" dirty="0" err="1" smtClean="0">
                <a:latin typeface="Arial Rounded MT Bold" pitchFamily="34" charset="0"/>
              </a:rPr>
              <a:t>ôle</a:t>
            </a:r>
            <a:r>
              <a:rPr lang="fr-FR" sz="7200" dirty="0" err="1" smtClean="0">
                <a:latin typeface="Arial Rounded MT Bold" pitchFamily="34" charset="0"/>
              </a:rPr>
              <a:t>R</a:t>
            </a:r>
            <a:r>
              <a:rPr lang="fr-FR" dirty="0" err="1" smtClean="0">
                <a:latin typeface="Arial Rounded MT Bold" pitchFamily="34" charset="0"/>
              </a:rPr>
              <a:t>eprise</a:t>
            </a:r>
            <a:endParaRPr lang="fr-FR" dirty="0" smtClean="0">
              <a:latin typeface="Arial Rounded MT Bold" pitchFamily="34" charset="0"/>
            </a:endParaRPr>
          </a:p>
          <a:p>
            <a:r>
              <a:rPr lang="fr-FR" sz="7200" dirty="0" smtClean="0">
                <a:latin typeface="Arial Rounded MT Bold" pitchFamily="34" charset="0"/>
              </a:rPr>
              <a:t>E</a:t>
            </a:r>
            <a:r>
              <a:rPr lang="fr-FR" sz="2000" dirty="0" smtClean="0">
                <a:latin typeface="Arial Rounded MT Bold" pitchFamily="34" charset="0"/>
              </a:rPr>
              <a:t>tudes</a:t>
            </a:r>
            <a:endParaRPr lang="fr-FR" sz="2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82350"/>
            <a:ext cx="2952328" cy="15509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61461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rgbClr val="CC00CC"/>
                </a:solidFill>
                <a:latin typeface="Arial Rounded MT Bold" pitchFamily="34" charset="0"/>
              </a:rPr>
              <a:t>132</a:t>
            </a:r>
            <a:r>
              <a:rPr lang="fr-FR" sz="2800" dirty="0" smtClean="0">
                <a:solidFill>
                  <a:srgbClr val="CC00CC"/>
                </a:solidFill>
                <a:latin typeface="Arial Rounded MT Bold" pitchFamily="34" charset="0"/>
              </a:rPr>
              <a:t>, rue d’Alésia PARIS 14</a:t>
            </a:r>
            <a:endParaRPr lang="fr-FR" sz="2800" dirty="0">
              <a:solidFill>
                <a:srgbClr val="CC00CC"/>
              </a:solidFill>
              <a:latin typeface="Arial Rounded MT Bol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44624"/>
            <a:ext cx="23042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[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326455" y="-581387"/>
            <a:ext cx="230425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]</a:t>
            </a:r>
            <a:endParaRPr lang="fr-FR" sz="27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49661" y="1537315"/>
            <a:ext cx="34428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99CC00"/>
                </a:solidFill>
                <a:latin typeface="Arial Rounded MT Bold" pitchFamily="34" charset="0"/>
              </a:rPr>
              <a:t>Merci </a:t>
            </a:r>
          </a:p>
          <a:p>
            <a:pPr algn="ctr"/>
            <a:r>
              <a:rPr lang="fr-FR" sz="3600" b="1" dirty="0" smtClean="0">
                <a:solidFill>
                  <a:srgbClr val="99CC00"/>
                </a:solidFill>
                <a:latin typeface="Arial Rounded MT Bold" pitchFamily="34" charset="0"/>
              </a:rPr>
              <a:t>de votre attention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55" y="322789"/>
            <a:ext cx="36274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9512" y="3782741"/>
            <a:ext cx="5270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CC00CC"/>
                </a:solidFill>
                <a:latin typeface="Arial Rounded MT Bold" pitchFamily="34" charset="0"/>
                <a:hlinkClick r:id="rId4"/>
              </a:rPr>
              <a:t>www.lyceedadultes.fr</a:t>
            </a:r>
            <a:endParaRPr lang="fr-FR" sz="3600" b="1" dirty="0" smtClean="0">
              <a:solidFill>
                <a:srgbClr val="99CC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3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</TotalTime>
  <Words>235</Words>
  <Application>Microsoft Office PowerPoint</Application>
  <PresentationFormat>Affichage à l'écran (4:3)</PresentationFormat>
  <Paragraphs>94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Unique en son genre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Marie de Paris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LMA c’est quoi ?</dc:title>
  <dc:creator>Lobertreau, Anaelle</dc:creator>
  <cp:lastModifiedBy>Noel-jothy, Françoise</cp:lastModifiedBy>
  <cp:revision>62</cp:revision>
  <cp:lastPrinted>2013-02-05T19:23:25Z</cp:lastPrinted>
  <dcterms:created xsi:type="dcterms:W3CDTF">2013-01-31T09:45:12Z</dcterms:created>
  <dcterms:modified xsi:type="dcterms:W3CDTF">2013-06-24T07:51:39Z</dcterms:modified>
</cp:coreProperties>
</file>