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4" r:id="rId1"/>
  </p:sldMasterIdLst>
  <p:notesMasterIdLst>
    <p:notesMasterId r:id="rId27"/>
  </p:notesMasterIdLst>
  <p:handoutMasterIdLst>
    <p:handoutMasterId r:id="rId28"/>
  </p:handoutMasterIdLst>
  <p:sldIdLst>
    <p:sldId id="361" r:id="rId2"/>
    <p:sldId id="402" r:id="rId3"/>
    <p:sldId id="362" r:id="rId4"/>
    <p:sldId id="373" r:id="rId5"/>
    <p:sldId id="378" r:id="rId6"/>
    <p:sldId id="379" r:id="rId7"/>
    <p:sldId id="381" r:id="rId8"/>
    <p:sldId id="406" r:id="rId9"/>
    <p:sldId id="385" r:id="rId10"/>
    <p:sldId id="387" r:id="rId11"/>
    <p:sldId id="389" r:id="rId12"/>
    <p:sldId id="408" r:id="rId13"/>
    <p:sldId id="391" r:id="rId14"/>
    <p:sldId id="392" r:id="rId15"/>
    <p:sldId id="393" r:id="rId16"/>
    <p:sldId id="409" r:id="rId17"/>
    <p:sldId id="394" r:id="rId18"/>
    <p:sldId id="395" r:id="rId19"/>
    <p:sldId id="410" r:id="rId20"/>
    <p:sldId id="412" r:id="rId21"/>
    <p:sldId id="414" r:id="rId22"/>
    <p:sldId id="419" r:id="rId23"/>
    <p:sldId id="417" r:id="rId24"/>
    <p:sldId id="420" r:id="rId25"/>
    <p:sldId id="405" r:id="rId26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EF3"/>
    <a:srgbClr val="FFFF99"/>
    <a:srgbClr val="FFFF00"/>
    <a:srgbClr val="33CCFF"/>
    <a:srgbClr val="DDDDDD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6224" autoAdjust="0"/>
  </p:normalViewPr>
  <p:slideViewPr>
    <p:cSldViewPr>
      <p:cViewPr>
        <p:scale>
          <a:sx n="100" d="100"/>
          <a:sy n="100" d="100"/>
        </p:scale>
        <p:origin x="-124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"/>
    </p:cViewPr>
  </p:sorterViewPr>
  <p:notesViewPr>
    <p:cSldViewPr>
      <p:cViewPr varScale="1">
        <p:scale>
          <a:sx n="77" d="100"/>
          <a:sy n="77" d="100"/>
        </p:scale>
        <p:origin x="-2130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lang="fr-BE"/>
            </a:pPr>
            <a:r>
              <a:t>Répartition des </a:t>
            </a:r>
            <a:r>
              <a:rPr/>
              <a:t>richesses </a:t>
            </a:r>
            <a:r>
              <a:rPr smtClean="0"/>
              <a:t>(PIB) en </a:t>
            </a:r>
            <a:r>
              <a:t>1973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Répartition des richesses en 1973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fr-BE"/>
                </a:pPr>
                <a:endParaRPr lang="fr-FR"/>
              </a:p>
            </c:txPr>
            <c:dLblPos val="ctr"/>
            <c:showPercent val="1"/>
            <c:showLeaderLines val="1"/>
          </c:dLbls>
          <c:cat>
            <c:strRef>
              <c:f>Feuil1!$A$2:$A$3</c:f>
              <c:strCache>
                <c:ptCount val="2"/>
                <c:pt idx="0">
                  <c:v>Capital</c:v>
                </c:pt>
                <c:pt idx="1">
                  <c:v>Travail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28</c:v>
                </c:pt>
                <c:pt idx="1">
                  <c:v>72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fr-BE"/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lang="fr-BE"/>
            </a:pPr>
            <a:r>
              <a:t>Répartition des </a:t>
            </a:r>
            <a:r>
              <a:rPr/>
              <a:t>richesses </a:t>
            </a:r>
            <a:r>
              <a:rPr smtClean="0"/>
              <a:t>(PIB) en 1980</a:t>
            </a:r>
            <a:endParaRPr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Répartition des richesses en 1980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fr-BE"/>
                </a:pPr>
                <a:endParaRPr lang="fr-FR"/>
              </a:p>
            </c:txPr>
            <c:dLblPos val="ctr"/>
            <c:showPercent val="1"/>
            <c:showLeaderLines val="1"/>
          </c:dLbls>
          <c:cat>
            <c:strRef>
              <c:f>Feuil1!$A$2:$A$3</c:f>
              <c:strCache>
                <c:ptCount val="2"/>
                <c:pt idx="0">
                  <c:v>Capital</c:v>
                </c:pt>
                <c:pt idx="1">
                  <c:v>Travail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42</c:v>
                </c:pt>
                <c:pt idx="1">
                  <c:v>58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fr-BE"/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lang="fr-BE"/>
            </a:pPr>
            <a:r>
              <a:t>Répartition des </a:t>
            </a:r>
            <a:r>
              <a:rPr/>
              <a:t>richesses </a:t>
            </a:r>
            <a:r>
              <a:rPr smtClean="0"/>
              <a:t>(PIB) en </a:t>
            </a:r>
            <a:r>
              <a:t>2008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Répartition des richesses en 2008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fr-BE"/>
                </a:pPr>
                <a:endParaRPr lang="fr-FR"/>
              </a:p>
            </c:txPr>
            <c:dLblPos val="ctr"/>
            <c:showPercent val="1"/>
            <c:showLeaderLines val="1"/>
          </c:dLbls>
          <c:cat>
            <c:strRef>
              <c:f>Feuil1!$A$2:$A$3</c:f>
              <c:strCache>
                <c:ptCount val="2"/>
                <c:pt idx="0">
                  <c:v>Capital</c:v>
                </c:pt>
                <c:pt idx="1">
                  <c:v>Travail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52</c:v>
                </c:pt>
                <c:pt idx="1">
                  <c:v>48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fr-BE"/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>
              <a:defRPr/>
            </a:pPr>
            <a:fld id="{92DB3E83-730F-4FBD-918A-BF8A5054F7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>
              <a:defRPr/>
            </a:pPr>
            <a:fld id="{C7422A85-854C-43EF-8027-14CC916B42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75F9F-9408-46C8-A2D8-E59117044035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2FA3A-F571-4C0C-B684-2EFAE4B7E440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81BBC0-10B2-4070-B836-AEE986119B42}" type="slidenum">
              <a:rPr lang="fr-FR" smtClean="0"/>
              <a:pPr/>
              <a:t>13</a:t>
            </a:fld>
            <a:endParaRPr lang="fr-F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120DC0-D5AC-4999-B6DC-4E722629D748}" type="slidenum">
              <a:rPr lang="fr-FR" smtClean="0"/>
              <a:pPr/>
              <a:t>14</a:t>
            </a:fld>
            <a:endParaRPr lang="fr-FR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18C99F-A7CE-4330-83B6-77FF8869EC22}" type="slidenum">
              <a:rPr lang="fr-FR" smtClean="0"/>
              <a:pPr/>
              <a:t>15</a:t>
            </a:fld>
            <a:endParaRPr lang="fr-F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88EA4-93D8-4679-B34E-6BFA738E95CF}" type="slidenum">
              <a:rPr lang="fr-FR" smtClean="0"/>
              <a:pPr/>
              <a:t>17</a:t>
            </a:fld>
            <a:endParaRPr lang="fr-F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FA3A1-F8A2-477E-8514-E58C78F25D38}" type="slidenum">
              <a:rPr lang="fr-FR" smtClean="0"/>
              <a:pPr/>
              <a:t>18</a:t>
            </a:fld>
            <a:endParaRPr lang="fr-FR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AD1512-94FF-43E3-B9FD-4EB03C8A890F}" type="datetime1">
              <a:rPr lang="fr-FR" smtClean="0"/>
              <a:pPr>
                <a:defRPr/>
              </a:pPr>
              <a:t>19/06/2011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00312-2EDF-450E-BB70-BA52CFF75BA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CFB96D-E8A3-43ED-A630-C674C80C40E0}" type="datetime1">
              <a:rPr lang="fr-FR" smtClean="0"/>
              <a:pPr>
                <a:defRPr/>
              </a:pPr>
              <a:t>19/06/2011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4317F-D00E-4BE2-A520-2E72DAA3145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A5B937-5352-4B5F-ADF9-9305FED43CBE}" type="datetime1">
              <a:rPr lang="fr-FR" smtClean="0"/>
              <a:pPr>
                <a:defRPr/>
              </a:pPr>
              <a:t>19/06/2011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323D1-67BC-455C-BDAD-FBD0150CD1D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5DFD3-704C-4CFE-976F-ACFD0EBE7972}" type="datetime1">
              <a:rPr lang="fr-FR" smtClean="0"/>
              <a:pPr>
                <a:defRPr/>
              </a:pPr>
              <a:t>19/06/2011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4D647-AC7D-46E5-82C4-DF721D5D85F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F427E7-1F7E-4586-9D62-515CB857B129}" type="datetime1">
              <a:rPr lang="fr-FR" smtClean="0"/>
              <a:pPr>
                <a:defRPr/>
              </a:pPr>
              <a:t>19/06/2011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67778-474B-4808-ADA8-ED808D1DA3E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2465A6-AF46-456D-A262-042B4FFCE256}" type="datetime1">
              <a:rPr lang="fr-FR" smtClean="0"/>
              <a:pPr>
                <a:defRPr/>
              </a:pPr>
              <a:t>19/06/2011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D31C-65A9-4253-9F1F-53B3FAB958F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B525E-6A90-4127-8D45-46DE3A279A47}" type="datetime1">
              <a:rPr lang="fr-FR" smtClean="0"/>
              <a:pPr>
                <a:defRPr/>
              </a:pPr>
              <a:t>19/06/2011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01E166-B237-4956-97B6-DAF9AB3ECF7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C6FF10-06A7-40EF-96C7-73A81E6DA998}" type="datetime1">
              <a:rPr lang="fr-FR" smtClean="0"/>
              <a:pPr>
                <a:defRPr/>
              </a:pPr>
              <a:t>19/06/2011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0B84F-D9A0-4721-8362-D580C01C2B4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7A31D-96DC-4DE3-880B-6D69ABA12DF0}" type="datetime1">
              <a:rPr lang="fr-FR" smtClean="0"/>
              <a:pPr>
                <a:defRPr/>
              </a:pPr>
              <a:t>19/06/2011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D131A-EF24-480D-B535-D319C67147E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34E6A5-3100-4CA8-AB45-C581FABA8785}" type="datetime1">
              <a:rPr lang="fr-FR" smtClean="0"/>
              <a:pPr>
                <a:defRPr/>
              </a:pPr>
              <a:t>19/06/2011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120D4-17DF-4461-8DA7-77B3EB4FD28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6DAA17-D797-4C52-B2C2-81CB8790D1E5}" type="datetime1">
              <a:rPr lang="fr-FR" smtClean="0"/>
              <a:pPr>
                <a:defRPr/>
              </a:pPr>
              <a:t>19/06/2011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2278E-9E3E-4BD7-B4B4-68F99B9D1F9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E31192-6AD4-45FE-86B0-6BA8BE3FDC98}" type="datetime1">
              <a:rPr lang="fr-FR" smtClean="0"/>
              <a:pPr>
                <a:defRPr/>
              </a:pPr>
              <a:t>19/06/2011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BF5A8D-C4D5-41D3-A8CF-E9E129C0D6C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365104"/>
            <a:ext cx="7704138" cy="21605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BE" sz="3600" b="1" dirty="0" smtClean="0"/>
              <a:t>Répartition contre capitalisation: un réel choix de société</a:t>
            </a:r>
            <a:endParaRPr lang="fr-FR" sz="3600" b="1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75656" y="2780928"/>
            <a:ext cx="6372225" cy="15113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BE" sz="6000" b="1" dirty="0" smtClean="0">
                <a:solidFill>
                  <a:srgbClr val="FF3300"/>
                </a:solidFill>
              </a:rPr>
              <a:t>Pensions</a:t>
            </a:r>
          </a:p>
        </p:txBody>
      </p:sp>
      <p:pic>
        <p:nvPicPr>
          <p:cNvPr id="4" name="Picture 16" descr="MWB-F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04664"/>
            <a:ext cx="4510825" cy="215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BE" sz="3200" dirty="0" smtClean="0"/>
              <a:t>Impact sur les allocations sociales</a:t>
            </a:r>
            <a:endParaRPr lang="fr-FR" sz="3200" dirty="0" smtClean="0"/>
          </a:p>
        </p:txBody>
      </p:sp>
      <p:sp>
        <p:nvSpPr>
          <p:cNvPr id="13315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Café Syndical Liège 18.2.11 - Pensions</a:t>
            </a:r>
          </a:p>
        </p:txBody>
      </p:sp>
      <p:pic>
        <p:nvPicPr>
          <p:cNvPr id="1331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196751"/>
            <a:ext cx="7416800" cy="4929411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Impact pour les pensionnés</a:t>
            </a:r>
            <a:endParaRPr lang="fr-FR" sz="3600" dirty="0" smtClean="0"/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r>
              <a:rPr lang="fr-BE" sz="2400" dirty="0" smtClean="0"/>
              <a:t>Belgique: retraites 1</a:t>
            </a:r>
            <a:r>
              <a:rPr lang="fr-BE" sz="2400" baseline="30000" dirty="0" smtClean="0"/>
              <a:t>er</a:t>
            </a:r>
            <a:r>
              <a:rPr lang="fr-BE" sz="2400" dirty="0" smtClean="0"/>
              <a:t> pilier régime salariés </a:t>
            </a:r>
          </a:p>
          <a:p>
            <a:endParaRPr lang="fr-BE" sz="2400" dirty="0" smtClean="0"/>
          </a:p>
          <a:p>
            <a:endParaRPr lang="fr-BE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12292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Café Syndical Liège 18.2.11 - Pensions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187624" y="2492896"/>
          <a:ext cx="6696744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/>
                <a:gridCol w="3348372"/>
              </a:tblGrid>
              <a:tr h="1116124">
                <a:tc>
                  <a:txBody>
                    <a:bodyPr/>
                    <a:lstStyle/>
                    <a:p>
                      <a:r>
                        <a:rPr lang="fr-BE" dirty="0" smtClean="0"/>
                        <a:t>Carrières complètes (45ans)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51% du salaire</a:t>
                      </a:r>
                      <a:endParaRPr lang="fr-FR" dirty="0"/>
                    </a:p>
                  </a:txBody>
                  <a:tcPr/>
                </a:tc>
              </a:tr>
              <a:tr h="1116124">
                <a:tc>
                  <a:txBody>
                    <a:bodyPr/>
                    <a:lstStyle/>
                    <a:p>
                      <a:r>
                        <a:rPr lang="fr-BE" dirty="0" smtClean="0"/>
                        <a:t>Carrières incomplètes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33% du salaire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fr-BE" dirty="0" smtClean="0"/>
          </a:p>
          <a:p>
            <a:pPr algn="ctr">
              <a:buFontTx/>
              <a:buNone/>
            </a:pPr>
            <a:r>
              <a:rPr lang="fr-BE" sz="4000" dirty="0" smtClean="0"/>
              <a:t>Pensions par Capitalisation: </a:t>
            </a:r>
          </a:p>
          <a:p>
            <a:pPr algn="ctr">
              <a:buFontTx/>
              <a:buNone/>
            </a:pPr>
            <a:endParaRPr lang="fr-BE" sz="4000" dirty="0" smtClean="0"/>
          </a:p>
          <a:p>
            <a:pPr algn="ctr">
              <a:buFontTx/>
              <a:buNone/>
            </a:pPr>
            <a:r>
              <a:rPr lang="fr-BE" sz="4000" dirty="0" smtClean="0"/>
              <a:t>Solution pour les travailleurs?</a:t>
            </a:r>
            <a:endParaRPr lang="fr-FR" sz="4000" dirty="0" smtClean="0"/>
          </a:p>
        </p:txBody>
      </p:sp>
      <p:sp>
        <p:nvSpPr>
          <p:cNvPr id="2355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Café Syndical Liège 18.2.11 - Pensions</a:t>
            </a:r>
          </a:p>
        </p:txBody>
      </p:sp>
      <p:sp>
        <p:nvSpPr>
          <p:cNvPr id="23557" name="Line 1028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57150">
            <a:solidFill>
              <a:srgbClr val="C30105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20725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sz="3200" b="1" dirty="0" smtClean="0"/>
              <a:t> </a:t>
            </a:r>
            <a:r>
              <a:rPr lang="fr-FR" sz="2800" b="1" dirty="0" smtClean="0"/>
              <a:t>Dépenses pour les retraites publiques pour les plus de 65 ans en UE</a:t>
            </a: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>(en % du PIB par tête d’habitant)</a:t>
            </a:r>
            <a:endParaRPr lang="fr-FR" sz="1800" dirty="0" smtClean="0">
              <a:solidFill>
                <a:schemeClr val="tx1"/>
              </a:solidFill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endParaRPr lang="fr-FR" sz="2800" dirty="0" smtClean="0"/>
          </a:p>
        </p:txBody>
      </p:sp>
      <p:sp>
        <p:nvSpPr>
          <p:cNvPr id="15364" name="Line 1028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57150">
            <a:solidFill>
              <a:srgbClr val="C30105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5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Café Syndical Liège 18.2.11 - Pensions</a:t>
            </a:r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25" y="2038350"/>
            <a:ext cx="6143625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6444208" y="5877272"/>
            <a:ext cx="1112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 smtClean="0"/>
              <a:t>Source: OCDE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smtClean="0">
                <a:solidFill>
                  <a:schemeClr val="tx1"/>
                </a:solidFill>
              </a:rPr>
              <a:t>Evolution Actifs pensions privées UE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endParaRPr lang="fr-FR" sz="2800" smtClean="0"/>
          </a:p>
        </p:txBody>
      </p:sp>
      <p:sp>
        <p:nvSpPr>
          <p:cNvPr id="16388" name="Line 1028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57150">
            <a:solidFill>
              <a:srgbClr val="C30105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6389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Café Syndical Liège 18.2.11 - Pensions</a:t>
            </a: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3" y="1981200"/>
            <a:ext cx="777240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>
              <a:solidFill>
                <a:schemeClr val="tx1"/>
              </a:solidFill>
            </a:endParaRP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fr-BE" sz="2400" dirty="0" smtClean="0"/>
              <a:t>Vases communicants pensions par répartition/pensions privées par capitalisation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endParaRPr lang="fr-BE" sz="2400" dirty="0" smtClean="0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fr-BE" sz="2400" dirty="0" smtClean="0"/>
              <a:t>L’expansion des fonds de pension a largement contribué à renforcer un capitalisme dirigé par les marchés financiers, creusant l’écart entre l’économie réelle et les marchés spéculatifs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fr-BE" sz="2400" dirty="0" smtClean="0"/>
              <a:t>	</a:t>
            </a:r>
            <a:endParaRPr lang="fr-FR" sz="2400" dirty="0" smtClean="0"/>
          </a:p>
        </p:txBody>
      </p:sp>
      <p:sp>
        <p:nvSpPr>
          <p:cNvPr id="17412" name="Line 1028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57150">
            <a:solidFill>
              <a:srgbClr val="C30105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Café Syndical Liège 18.2.11 - Pensions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547813" y="4581525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Rendements moyens escomptés</a:t>
                      </a:r>
                      <a:r>
                        <a:rPr lang="fr-BE" baseline="0" dirty="0" smtClean="0"/>
                        <a:t> Fonds de pension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Croissance moyenne de l’économie réelle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11</a:t>
                      </a:r>
                      <a:r>
                        <a:rPr lang="fr-BE" baseline="0" dirty="0" smtClean="0"/>
                        <a:t> à 15</a:t>
                      </a:r>
                      <a:r>
                        <a:rPr lang="fr-BE" dirty="0" smtClean="0"/>
                        <a:t>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3%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Capitalisation, solution pour les travailleurs?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Réponse au vieillissement?</a:t>
            </a:r>
          </a:p>
          <a:p>
            <a:pPr>
              <a:buNone/>
            </a:pPr>
            <a:r>
              <a:rPr lang="fr-BE" dirty="0" smtClean="0"/>
              <a:t>		OCDE: rapport intermédiaire de la 	conférence nationale des pensions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BE" dirty="0" smtClean="0"/>
              <a:t>		</a:t>
            </a:r>
            <a:r>
              <a:rPr lang="fr-BE" sz="2800" dirty="0" smtClean="0"/>
              <a:t>→ « le principe de l’offre et de la demande 	risque de mettre le système par capitalisation en 	difficultés lors de la revente d’actifs financiers 	permettant de couvrir les engagements de 	pension »</a:t>
            </a:r>
            <a:endParaRPr lang="fr-FR" sz="2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BE" dirty="0" smtClean="0">
                <a:solidFill>
                  <a:schemeClr val="tx1"/>
                </a:solidFill>
              </a:rPr>
              <a:t>Capitalisation, solution pour les travailleurs?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28625" y="157162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endParaRPr lang="fr-BE" sz="2400" dirty="0" smtClean="0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fr-BE" sz="2400" dirty="0" smtClean="0"/>
              <a:t>→ Résultats des fonds de pensions et organismes de retraites privées suite à la crise: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endParaRPr lang="fr-BE" sz="2400" dirty="0" smtClean="0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fr-BE" sz="2400" dirty="0" smtClean="0">
                <a:latin typeface="Arial"/>
                <a:cs typeface="Arial"/>
              </a:rPr>
              <a:t>►</a:t>
            </a:r>
            <a:r>
              <a:rPr lang="fr-BE" sz="2400" dirty="0" smtClean="0"/>
              <a:t>USA: perte de 35% des actifs des 100 + </a:t>
            </a:r>
            <a:r>
              <a:rPr lang="fr-BE" sz="2400" dirty="0" err="1" smtClean="0"/>
              <a:t>gds</a:t>
            </a:r>
            <a:r>
              <a:rPr lang="fr-BE" sz="2400" dirty="0" smtClean="0"/>
              <a:t> fonds de retraites d’entreprise entre octobre 07 et février 09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fr-BE" sz="2400" dirty="0" smtClean="0">
                <a:latin typeface="Arial"/>
                <a:cs typeface="Arial"/>
              </a:rPr>
              <a:t>►</a:t>
            </a:r>
            <a:r>
              <a:rPr lang="fr-BE" sz="2400" dirty="0" smtClean="0"/>
              <a:t>Europe occidentale: total actifs organismes de retraites privés: 90% PIB contre 111% en janvier 2008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fr-BE" sz="2400" dirty="0" smtClean="0">
                <a:latin typeface="Arial"/>
                <a:cs typeface="Arial"/>
              </a:rPr>
              <a:t>►</a:t>
            </a:r>
            <a:r>
              <a:rPr lang="fr-BE" sz="2400" dirty="0" smtClean="0"/>
              <a:t>Europe orientale: Bulgarie -22%; </a:t>
            </a:r>
            <a:r>
              <a:rPr lang="fr-BE" sz="2400" dirty="0" err="1" smtClean="0"/>
              <a:t>Lithuanie</a:t>
            </a:r>
            <a:r>
              <a:rPr lang="fr-BE" sz="2400" dirty="0" smtClean="0"/>
              <a:t> -19%; 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fr-BE" sz="2400" dirty="0" smtClean="0"/>
              <a:t>	Hongrie -18%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fr-BE" sz="2400" dirty="0" smtClean="0">
                <a:latin typeface="Arial"/>
                <a:cs typeface="Arial"/>
              </a:rPr>
              <a:t>►</a:t>
            </a:r>
            <a:r>
              <a:rPr lang="fr-BE" sz="2400" dirty="0" smtClean="0"/>
              <a:t>Belgique: - 107 fonds de pensions déclarés en difficulté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fr-BE" sz="2400" dirty="0" smtClean="0"/>
              <a:t>			         - perte de 40% du taux de couverture en 2008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endParaRPr lang="fr-BE" sz="2400" dirty="0" smtClean="0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endParaRPr lang="fr-FR" sz="2400" dirty="0" smtClean="0"/>
          </a:p>
        </p:txBody>
      </p:sp>
      <p:sp>
        <p:nvSpPr>
          <p:cNvPr id="18436" name="Line 1028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57150">
            <a:solidFill>
              <a:srgbClr val="C30105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437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Café Syndical Liège 18.2.11 - Pensions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smtClean="0">
                <a:solidFill>
                  <a:schemeClr val="tx1"/>
                </a:solidFill>
              </a:rPr>
              <a:t>Crise financière 2008</a:t>
            </a:r>
            <a:br>
              <a:rPr lang="fr-FR" smtClean="0">
                <a:solidFill>
                  <a:schemeClr val="tx1"/>
                </a:solidFill>
              </a:rPr>
            </a:br>
            <a:r>
              <a:rPr lang="fr-FR" sz="3200" smtClean="0">
                <a:solidFill>
                  <a:schemeClr val="tx1"/>
                </a:solidFill>
              </a:rPr>
              <a:t>Europe occidentale</a:t>
            </a:r>
            <a:endParaRPr lang="fr-FR" smtClean="0">
              <a:solidFill>
                <a:schemeClr val="tx1"/>
              </a:solidFill>
            </a:endParaRP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fr-FR" sz="1800" b="1" smtClean="0"/>
              <a:t>Europe occidentale : pertes des fonds de pension en 2008</a:t>
            </a:r>
            <a:endParaRPr lang="fr-FR" sz="1800" smtClean="0"/>
          </a:p>
        </p:txBody>
      </p:sp>
      <p:sp>
        <p:nvSpPr>
          <p:cNvPr id="19460" name="Line 1028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57150">
            <a:solidFill>
              <a:srgbClr val="C30105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461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Café Syndical Liège 18.2.11 - Pensions</a:t>
            </a:r>
          </a:p>
        </p:txBody>
      </p:sp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2143125"/>
            <a:ext cx="6929437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Crise financière et capitalisation</a:t>
            </a:r>
            <a:br>
              <a:rPr lang="fr-BE" dirty="0" smtClean="0"/>
            </a:br>
            <a:r>
              <a:rPr lang="fr-BE" sz="4000" dirty="0" smtClean="0"/>
              <a:t>Les travailleurs sont les grands perdants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Belgique: Secteur Métal</a:t>
            </a:r>
          </a:p>
          <a:p>
            <a:pPr>
              <a:buNone/>
            </a:pPr>
            <a:r>
              <a:rPr lang="fr-BE" dirty="0" smtClean="0"/>
              <a:t>	→ Fonds de pension Métal</a:t>
            </a:r>
          </a:p>
          <a:p>
            <a:pPr>
              <a:buNone/>
            </a:pPr>
            <a:r>
              <a:rPr lang="fr-BE" dirty="0" smtClean="0"/>
              <a:t>		- taux de couverture chute à 80,8% en 	mars 2009 (soit 100 millions€ qui 	s’envolent en fumée)</a:t>
            </a:r>
          </a:p>
          <a:p>
            <a:pPr>
              <a:buNone/>
            </a:pPr>
            <a:r>
              <a:rPr lang="fr-BE" dirty="0" smtClean="0"/>
              <a:t>		- Volonté de sortir les publics fragilisés 	(actifs dormants)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835150" y="3644900"/>
            <a:ext cx="1096963" cy="1554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BE" sz="1000" b="1">
                <a:ea typeface="Times New Roman" pitchFamily="18" charset="0"/>
                <a:cs typeface="Arial" charset="0"/>
              </a:rPr>
              <a:t>ONEM </a:t>
            </a:r>
          </a:p>
          <a:p>
            <a:pPr algn="ctr"/>
            <a:r>
              <a:rPr lang="fr-BE" sz="1000">
                <a:ea typeface="Times New Roman" pitchFamily="18" charset="0"/>
                <a:cs typeface="Arial" charset="0"/>
              </a:rPr>
              <a:t>(Office national de l’emploi)</a:t>
            </a:r>
            <a:endParaRPr lang="fr-FR">
              <a:ea typeface="Times New Roman" pitchFamily="18" charset="0"/>
              <a:cs typeface="Arial" charset="0"/>
            </a:endParaRPr>
          </a:p>
        </p:txBody>
      </p:sp>
      <p:pic>
        <p:nvPicPr>
          <p:cNvPr id="18435" name="Picture 4" descr="BD0516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4581525"/>
            <a:ext cx="4667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900113" y="115888"/>
            <a:ext cx="2743200" cy="14409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 sz="1200" dirty="0" smtClean="0"/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Cotisations </a:t>
            </a:r>
            <a:r>
              <a:rPr lang="fr-FR" sz="1200" dirty="0"/>
              <a:t>sociales</a:t>
            </a:r>
          </a:p>
          <a:p>
            <a:pPr algn="ctr" eaLnBrk="0" hangingPunct="0"/>
            <a:r>
              <a:rPr lang="fr-FR" sz="1200" dirty="0" smtClean="0"/>
              <a:t>Prélevées sur les salaires </a:t>
            </a:r>
          </a:p>
          <a:p>
            <a:pPr algn="ctr" eaLnBrk="0" hangingPunct="0"/>
            <a:r>
              <a:rPr lang="fr-FR" sz="1200" dirty="0" smtClean="0"/>
              <a:t>bruts  (+/-35%)</a:t>
            </a:r>
          </a:p>
          <a:p>
            <a:pPr algn="ctr" eaLnBrk="0" hangingPunct="0"/>
            <a:endParaRPr lang="fr-FR" sz="1200" dirty="0"/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6300788" y="115888"/>
            <a:ext cx="2651125" cy="1246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indent="3175" algn="ctr"/>
            <a:r>
              <a:rPr lang="fr-FR" sz="1200" dirty="0"/>
              <a:t>ÉTAT </a:t>
            </a:r>
            <a:endParaRPr lang="fr-FR" sz="1200" dirty="0" smtClean="0"/>
          </a:p>
          <a:p>
            <a:pPr indent="3175" algn="ctr"/>
            <a:r>
              <a:rPr lang="fr-FR" sz="1200" dirty="0" smtClean="0"/>
              <a:t>10% Subventions Etat      </a:t>
            </a:r>
            <a:endParaRPr lang="fr-FR" sz="1200" dirty="0"/>
          </a:p>
          <a:p>
            <a:pPr indent="3175" algn="ctr" eaLnBrk="0" hangingPunct="0"/>
            <a:r>
              <a:rPr lang="fr-FR" sz="1200" dirty="0"/>
              <a:t> </a:t>
            </a:r>
            <a:r>
              <a:rPr lang="fr-FR" sz="1200" dirty="0" smtClean="0"/>
              <a:t>     18% Financement alternatif</a:t>
            </a:r>
          </a:p>
          <a:p>
            <a:pPr indent="3175" algn="ctr" eaLnBrk="0" hangingPunct="0"/>
            <a:r>
              <a:rPr lang="fr-FR" sz="1200" dirty="0" smtClean="0"/>
              <a:t>       (dont 87% TVA + Accises)</a:t>
            </a:r>
          </a:p>
          <a:p>
            <a:pPr indent="3175" algn="ctr" eaLnBrk="0" hangingPunct="0"/>
            <a:r>
              <a:rPr lang="fr-BE" sz="1200" dirty="0" smtClean="0"/>
              <a:t>4% Recettes affectées</a:t>
            </a:r>
            <a:endParaRPr lang="fr-FR" sz="1200" dirty="0" smtClean="0"/>
          </a:p>
          <a:p>
            <a:pPr indent="3175" algn="ctr" eaLnBrk="0" hangingPunct="0"/>
            <a:r>
              <a:rPr lang="fr-FR" sz="1200" dirty="0" smtClean="0"/>
              <a:t>2% Autres sources  </a:t>
            </a:r>
            <a:endParaRPr lang="fr-FR" dirty="0"/>
          </a:p>
          <a:p>
            <a:pPr indent="3175" algn="ctr" eaLnBrk="0" hangingPunct="0"/>
            <a:endParaRPr lang="fr-FR" sz="900" dirty="0"/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3851275" y="1341438"/>
            <a:ext cx="2233613" cy="1438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 b="1">
              <a:cs typeface="Arial" charset="0"/>
            </a:endParaRPr>
          </a:p>
          <a:p>
            <a:pPr algn="ctr"/>
            <a:endParaRPr lang="fr-FR" b="1">
              <a:cs typeface="Arial" charset="0"/>
            </a:endParaRPr>
          </a:p>
          <a:p>
            <a:pPr algn="ctr"/>
            <a:r>
              <a:rPr lang="fr-FR" b="1">
                <a:cs typeface="Arial" charset="0"/>
              </a:rPr>
              <a:t>ONSS</a:t>
            </a:r>
            <a:endParaRPr lang="fr-FR" b="1"/>
          </a:p>
          <a:p>
            <a:pPr algn="ctr" eaLnBrk="0" hangingPunct="0"/>
            <a:r>
              <a:rPr lang="fr-FR" sz="1000">
                <a:ea typeface="Times New Roman" pitchFamily="18" charset="0"/>
                <a:cs typeface="Arial" charset="0"/>
              </a:rPr>
              <a:t>(Office national de sécurité sociale)</a:t>
            </a:r>
            <a:endParaRPr lang="fr-FR"/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5514975" y="3644900"/>
            <a:ext cx="1096963" cy="1554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000" b="1">
                <a:ea typeface="Times New Roman" pitchFamily="18" charset="0"/>
                <a:cs typeface="Arial" charset="0"/>
              </a:rPr>
              <a:t>FAT</a:t>
            </a:r>
            <a:r>
              <a:rPr lang="fr-FR" sz="1000">
                <a:ea typeface="Times New Roman" pitchFamily="18" charset="0"/>
                <a:cs typeface="Arial" charset="0"/>
              </a:rPr>
              <a:t> </a:t>
            </a:r>
          </a:p>
          <a:p>
            <a:pPr algn="ctr"/>
            <a:r>
              <a:rPr lang="fr-FR" sz="1000">
                <a:ea typeface="Times New Roman" pitchFamily="18" charset="0"/>
                <a:cs typeface="Arial" charset="0"/>
              </a:rPr>
              <a:t>(Fonds des accidents de travail)</a:t>
            </a:r>
            <a:endParaRPr lang="fr-FR">
              <a:ea typeface="Times New Roman" pitchFamily="18" charset="0"/>
              <a:cs typeface="Arial" charset="0"/>
            </a:endParaRPr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606425" y="3644900"/>
            <a:ext cx="1096963" cy="1554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000" b="1">
                <a:ea typeface="Times New Roman" pitchFamily="18" charset="0"/>
                <a:cs typeface="Arial" charset="0"/>
              </a:rPr>
              <a:t>INAMI</a:t>
            </a:r>
            <a:r>
              <a:rPr lang="fr-FR" sz="1000">
                <a:ea typeface="Times New Roman" pitchFamily="18" charset="0"/>
                <a:cs typeface="Arial" charset="0"/>
              </a:rPr>
              <a:t> </a:t>
            </a:r>
          </a:p>
          <a:p>
            <a:pPr algn="ctr"/>
            <a:r>
              <a:rPr lang="fr-FR" sz="1000">
                <a:ea typeface="Times New Roman" pitchFamily="18" charset="0"/>
                <a:cs typeface="Arial" charset="0"/>
              </a:rPr>
              <a:t>(Institut national d’assurance maladie – invalidité)</a:t>
            </a:r>
            <a:endParaRPr lang="fr-FR">
              <a:ea typeface="Times New Roman" pitchFamily="18" charset="0"/>
              <a:cs typeface="Arial" charset="0"/>
            </a:endParaRP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6754813" y="3644900"/>
            <a:ext cx="1096962" cy="1554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000" b="1">
                <a:ea typeface="Times New Roman" pitchFamily="18" charset="0"/>
                <a:cs typeface="Arial" charset="0"/>
              </a:rPr>
              <a:t>ONAFTS </a:t>
            </a:r>
            <a:r>
              <a:rPr lang="fr-FR" sz="1000">
                <a:ea typeface="Times New Roman" pitchFamily="18" charset="0"/>
                <a:cs typeface="Arial" charset="0"/>
              </a:rPr>
              <a:t>(Office national d’AF pour travailleurs salariés)</a:t>
            </a:r>
            <a:endParaRPr lang="fr-FR">
              <a:ea typeface="Times New Roman" pitchFamily="18" charset="0"/>
              <a:cs typeface="Arial" charset="0"/>
            </a:endParaRP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7974013" y="3644900"/>
            <a:ext cx="1096962" cy="1554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000" b="1">
                <a:ea typeface="Times New Roman" pitchFamily="18" charset="0"/>
                <a:cs typeface="Arial" charset="0"/>
              </a:rPr>
              <a:t>ONVA</a:t>
            </a:r>
            <a:r>
              <a:rPr lang="fr-FR" sz="1000">
                <a:ea typeface="Times New Roman" pitchFamily="18" charset="0"/>
                <a:cs typeface="Arial" charset="0"/>
              </a:rPr>
              <a:t> (Office national des vacances annuelles)</a:t>
            </a:r>
            <a:endParaRPr lang="fr-FR">
              <a:ea typeface="Times New Roman" pitchFamily="18" charset="0"/>
              <a:cs typeface="Arial" charset="0"/>
            </a:endParaRP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4298950" y="3644900"/>
            <a:ext cx="1096963" cy="1554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000" b="1">
                <a:ea typeface="Times New Roman" pitchFamily="18" charset="0"/>
                <a:cs typeface="Arial" charset="0"/>
              </a:rPr>
              <a:t>FMP</a:t>
            </a:r>
            <a:r>
              <a:rPr lang="fr-FR" sz="1000">
                <a:ea typeface="Times New Roman" pitchFamily="18" charset="0"/>
                <a:cs typeface="Arial" charset="0"/>
              </a:rPr>
              <a:t> </a:t>
            </a:r>
          </a:p>
          <a:p>
            <a:pPr algn="ctr"/>
            <a:r>
              <a:rPr lang="fr-FR" sz="1000">
                <a:ea typeface="Times New Roman" pitchFamily="18" charset="0"/>
                <a:cs typeface="Arial" charset="0"/>
              </a:rPr>
              <a:t>(Fonds des maladies profession- nelles)</a:t>
            </a:r>
            <a:endParaRPr lang="fr-FR">
              <a:ea typeface="Times New Roman" pitchFamily="18" charset="0"/>
              <a:cs typeface="Arial" charset="0"/>
            </a:endParaRP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1403350" y="6165850"/>
            <a:ext cx="6218238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400" b="1">
                <a:cs typeface="Arial" charset="0"/>
              </a:rPr>
              <a:t>BÉNÉFICIAIRES</a:t>
            </a:r>
            <a:endParaRPr lang="fr-FR" sz="1600" b="1"/>
          </a:p>
          <a:p>
            <a:pPr eaLnBrk="0" hangingPunct="0"/>
            <a:endParaRPr lang="fr-FR"/>
          </a:p>
        </p:txBody>
      </p:sp>
      <p:sp>
        <p:nvSpPr>
          <p:cNvPr id="18445" name="Line 15"/>
          <p:cNvSpPr>
            <a:spLocks noChangeShapeType="1"/>
          </p:cNvSpPr>
          <p:nvPr/>
        </p:nvSpPr>
        <p:spPr bwMode="auto">
          <a:xfrm>
            <a:off x="2339752" y="1556793"/>
            <a:ext cx="1517873" cy="6577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8446" name="Line 16"/>
          <p:cNvSpPr>
            <a:spLocks noChangeShapeType="1"/>
          </p:cNvSpPr>
          <p:nvPr/>
        </p:nvSpPr>
        <p:spPr bwMode="auto">
          <a:xfrm flipH="1">
            <a:off x="6084888" y="1360488"/>
            <a:ext cx="2016125" cy="935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8447" name="Line 17"/>
          <p:cNvSpPr>
            <a:spLocks noChangeShapeType="1"/>
          </p:cNvSpPr>
          <p:nvPr/>
        </p:nvSpPr>
        <p:spPr bwMode="auto">
          <a:xfrm flipH="1">
            <a:off x="1476375" y="2781300"/>
            <a:ext cx="2519363" cy="86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8448" name="Line 18"/>
          <p:cNvSpPr>
            <a:spLocks noChangeShapeType="1"/>
          </p:cNvSpPr>
          <p:nvPr/>
        </p:nvSpPr>
        <p:spPr bwMode="auto">
          <a:xfrm flipH="1">
            <a:off x="2771775" y="2781300"/>
            <a:ext cx="1655763" cy="86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8449" name="Line 19"/>
          <p:cNvSpPr>
            <a:spLocks noChangeShapeType="1"/>
          </p:cNvSpPr>
          <p:nvPr/>
        </p:nvSpPr>
        <p:spPr bwMode="auto">
          <a:xfrm>
            <a:off x="5940425" y="2781300"/>
            <a:ext cx="2303463" cy="86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8450" name="Line 20"/>
          <p:cNvSpPr>
            <a:spLocks noChangeShapeType="1"/>
          </p:cNvSpPr>
          <p:nvPr/>
        </p:nvSpPr>
        <p:spPr bwMode="auto">
          <a:xfrm>
            <a:off x="5435600" y="2781300"/>
            <a:ext cx="1651000" cy="86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8451" name="Line 21"/>
          <p:cNvSpPr>
            <a:spLocks noChangeShapeType="1"/>
          </p:cNvSpPr>
          <p:nvPr/>
        </p:nvSpPr>
        <p:spPr bwMode="auto">
          <a:xfrm>
            <a:off x="5076825" y="2781300"/>
            <a:ext cx="638175" cy="86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8452" name="Line 22"/>
          <p:cNvSpPr>
            <a:spLocks noChangeShapeType="1"/>
          </p:cNvSpPr>
          <p:nvPr/>
        </p:nvSpPr>
        <p:spPr bwMode="auto">
          <a:xfrm>
            <a:off x="4859338" y="2781300"/>
            <a:ext cx="0" cy="86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8453" name="Line 23"/>
          <p:cNvSpPr>
            <a:spLocks noChangeShapeType="1"/>
          </p:cNvSpPr>
          <p:nvPr/>
        </p:nvSpPr>
        <p:spPr bwMode="auto">
          <a:xfrm flipH="1">
            <a:off x="3924300" y="2781300"/>
            <a:ext cx="719138" cy="874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8454" name="Line 24"/>
          <p:cNvSpPr>
            <a:spLocks noChangeShapeType="1"/>
          </p:cNvSpPr>
          <p:nvPr/>
        </p:nvSpPr>
        <p:spPr bwMode="auto">
          <a:xfrm>
            <a:off x="1360488" y="5191125"/>
            <a:ext cx="719137" cy="971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8455" name="Line 25"/>
          <p:cNvSpPr>
            <a:spLocks noChangeShapeType="1"/>
          </p:cNvSpPr>
          <p:nvPr/>
        </p:nvSpPr>
        <p:spPr bwMode="auto">
          <a:xfrm>
            <a:off x="2339975" y="5195888"/>
            <a:ext cx="647700" cy="971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8456" name="Line 26"/>
          <p:cNvSpPr>
            <a:spLocks noChangeShapeType="1"/>
          </p:cNvSpPr>
          <p:nvPr/>
        </p:nvSpPr>
        <p:spPr bwMode="auto">
          <a:xfrm flipH="1">
            <a:off x="4427538" y="5200650"/>
            <a:ext cx="215900" cy="971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8457" name="Line 27"/>
          <p:cNvSpPr>
            <a:spLocks noChangeShapeType="1"/>
          </p:cNvSpPr>
          <p:nvPr/>
        </p:nvSpPr>
        <p:spPr bwMode="auto">
          <a:xfrm flipH="1">
            <a:off x="6372225" y="5200650"/>
            <a:ext cx="576263" cy="971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8458" name="Text Box 28"/>
          <p:cNvSpPr txBox="1">
            <a:spLocks noChangeArrowheads="1"/>
          </p:cNvSpPr>
          <p:nvPr/>
        </p:nvSpPr>
        <p:spPr bwMode="auto">
          <a:xfrm>
            <a:off x="827088" y="1844675"/>
            <a:ext cx="661987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18459" name="Text Box 29"/>
          <p:cNvSpPr txBox="1">
            <a:spLocks noChangeArrowheads="1"/>
          </p:cNvSpPr>
          <p:nvPr/>
        </p:nvSpPr>
        <p:spPr bwMode="auto">
          <a:xfrm>
            <a:off x="5949950" y="469900"/>
            <a:ext cx="66198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18460" name="Text Box 30"/>
          <p:cNvSpPr txBox="1">
            <a:spLocks noChangeArrowheads="1"/>
          </p:cNvSpPr>
          <p:nvPr/>
        </p:nvSpPr>
        <p:spPr bwMode="auto">
          <a:xfrm>
            <a:off x="3778250" y="1498600"/>
            <a:ext cx="76358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18461" name="Text Box 31"/>
          <p:cNvSpPr txBox="1">
            <a:spLocks noChangeArrowheads="1"/>
          </p:cNvSpPr>
          <p:nvPr/>
        </p:nvSpPr>
        <p:spPr bwMode="auto">
          <a:xfrm>
            <a:off x="120650" y="4470400"/>
            <a:ext cx="68738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18462" name="Text Box 32"/>
          <p:cNvSpPr txBox="1">
            <a:spLocks noChangeArrowheads="1"/>
          </p:cNvSpPr>
          <p:nvPr/>
        </p:nvSpPr>
        <p:spPr bwMode="auto">
          <a:xfrm>
            <a:off x="1492250" y="4699000"/>
            <a:ext cx="7635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18463" name="Text Box 33"/>
          <p:cNvSpPr txBox="1">
            <a:spLocks noChangeArrowheads="1"/>
          </p:cNvSpPr>
          <p:nvPr/>
        </p:nvSpPr>
        <p:spPr bwMode="auto">
          <a:xfrm>
            <a:off x="3419475" y="4581525"/>
            <a:ext cx="5730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18464" name="Text Box 34"/>
          <p:cNvSpPr txBox="1">
            <a:spLocks noChangeArrowheads="1"/>
          </p:cNvSpPr>
          <p:nvPr/>
        </p:nvSpPr>
        <p:spPr bwMode="auto">
          <a:xfrm>
            <a:off x="1763713" y="4581525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BE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8465" name="Text Box 35"/>
          <p:cNvSpPr txBox="1">
            <a:spLocks noChangeArrowheads="1"/>
          </p:cNvSpPr>
          <p:nvPr/>
        </p:nvSpPr>
        <p:spPr bwMode="auto">
          <a:xfrm>
            <a:off x="6864350" y="4584700"/>
            <a:ext cx="89058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18466" name="Text Box 36"/>
          <p:cNvSpPr txBox="1">
            <a:spLocks noChangeArrowheads="1"/>
          </p:cNvSpPr>
          <p:nvPr/>
        </p:nvSpPr>
        <p:spPr bwMode="auto">
          <a:xfrm>
            <a:off x="8350250" y="4470400"/>
            <a:ext cx="79851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18467" name="Line 39"/>
          <p:cNvSpPr>
            <a:spLocks noChangeShapeType="1"/>
          </p:cNvSpPr>
          <p:nvPr/>
        </p:nvSpPr>
        <p:spPr bwMode="auto">
          <a:xfrm flipH="1">
            <a:off x="5292725" y="5195888"/>
            <a:ext cx="647700" cy="971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8468" name="Line 41"/>
          <p:cNvSpPr>
            <a:spLocks noChangeShapeType="1"/>
          </p:cNvSpPr>
          <p:nvPr/>
        </p:nvSpPr>
        <p:spPr bwMode="auto">
          <a:xfrm>
            <a:off x="3708400" y="5195888"/>
            <a:ext cx="71438" cy="971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8469" name="Line 44"/>
          <p:cNvSpPr>
            <a:spLocks noChangeShapeType="1"/>
          </p:cNvSpPr>
          <p:nvPr/>
        </p:nvSpPr>
        <p:spPr bwMode="auto">
          <a:xfrm flipH="1">
            <a:off x="7235825" y="5195888"/>
            <a:ext cx="1008063" cy="971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8470" name="Rectangle 45"/>
          <p:cNvSpPr>
            <a:spLocks noChangeArrowheads="1"/>
          </p:cNvSpPr>
          <p:nvPr/>
        </p:nvSpPr>
        <p:spPr bwMode="auto">
          <a:xfrm>
            <a:off x="-22225" y="46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18471" name="Rectangle 46"/>
          <p:cNvSpPr>
            <a:spLocks noChangeArrowheads="1"/>
          </p:cNvSpPr>
          <p:nvPr/>
        </p:nvSpPr>
        <p:spPr bwMode="auto">
          <a:xfrm>
            <a:off x="-22225" y="16605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18472" name="Rectangle 47"/>
          <p:cNvSpPr>
            <a:spLocks noChangeArrowheads="1"/>
          </p:cNvSpPr>
          <p:nvPr/>
        </p:nvSpPr>
        <p:spPr bwMode="auto">
          <a:xfrm>
            <a:off x="-22225" y="26416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18473" name="Rectangle 48"/>
          <p:cNvSpPr>
            <a:spLocks noChangeArrowheads="1"/>
          </p:cNvSpPr>
          <p:nvPr/>
        </p:nvSpPr>
        <p:spPr bwMode="auto">
          <a:xfrm>
            <a:off x="-22225" y="30226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pic>
        <p:nvPicPr>
          <p:cNvPr id="18474" name="Picture 49" descr="BD0671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4581525"/>
            <a:ext cx="4857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75" name="Rectangle 50"/>
          <p:cNvSpPr>
            <a:spLocks noChangeArrowheads="1"/>
          </p:cNvSpPr>
          <p:nvPr/>
        </p:nvSpPr>
        <p:spPr bwMode="auto">
          <a:xfrm>
            <a:off x="-22225" y="35369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pic>
        <p:nvPicPr>
          <p:cNvPr id="18476" name="Picture 51" descr="HM0017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4652963"/>
            <a:ext cx="5619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77" name="Rectangle 52"/>
          <p:cNvSpPr>
            <a:spLocks noChangeArrowheads="1"/>
          </p:cNvSpPr>
          <p:nvPr/>
        </p:nvSpPr>
        <p:spPr bwMode="auto">
          <a:xfrm>
            <a:off x="-22225" y="38608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pic>
        <p:nvPicPr>
          <p:cNvPr id="18478" name="Picture 53" descr="HH01176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925" y="4581525"/>
            <a:ext cx="4968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79" name="Rectangle 54"/>
          <p:cNvSpPr>
            <a:spLocks noChangeArrowheads="1"/>
          </p:cNvSpPr>
          <p:nvPr/>
        </p:nvSpPr>
        <p:spPr bwMode="auto">
          <a:xfrm>
            <a:off x="-22225" y="42037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pic>
        <p:nvPicPr>
          <p:cNvPr id="18480" name="Picture 55" descr="BS00973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27988" y="4508500"/>
            <a:ext cx="666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81" name="Rectangle 56"/>
          <p:cNvSpPr>
            <a:spLocks noChangeArrowheads="1"/>
          </p:cNvSpPr>
          <p:nvPr/>
        </p:nvSpPr>
        <p:spPr bwMode="auto">
          <a:xfrm>
            <a:off x="-22225" y="47275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pic>
        <p:nvPicPr>
          <p:cNvPr id="18482" name="Picture 57" descr="HM00339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4508500"/>
            <a:ext cx="6000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3" name="Picture 58" descr="BS01178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37050" y="1433513"/>
            <a:ext cx="1079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4" name="Picture 59" descr="BD0516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88913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5" name="Picture 60" descr="TR00006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332656"/>
            <a:ext cx="43204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e 63"/>
          <p:cNvGrpSpPr>
            <a:grpSpLocks/>
          </p:cNvGrpSpPr>
          <p:nvPr/>
        </p:nvGrpSpPr>
        <p:grpSpPr bwMode="auto">
          <a:xfrm>
            <a:off x="307975" y="635000"/>
            <a:ext cx="1095375" cy="5759450"/>
            <a:chOff x="308670" y="635546"/>
            <a:chExt cx="1094680" cy="5759450"/>
          </a:xfrm>
        </p:grpSpPr>
        <p:sp>
          <p:nvSpPr>
            <p:cNvPr id="18490" name="Line 61"/>
            <p:cNvSpPr>
              <a:spLocks noChangeShapeType="1"/>
            </p:cNvSpPr>
            <p:nvPr/>
          </p:nvSpPr>
          <p:spPr bwMode="auto">
            <a:xfrm flipH="1">
              <a:off x="323528" y="6381328"/>
              <a:ext cx="107982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18491" name="Line 63"/>
            <p:cNvSpPr>
              <a:spLocks noChangeShapeType="1"/>
            </p:cNvSpPr>
            <p:nvPr/>
          </p:nvSpPr>
          <p:spPr bwMode="auto">
            <a:xfrm flipV="1">
              <a:off x="318195" y="635546"/>
              <a:ext cx="0" cy="575945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18492" name="Line 64"/>
            <p:cNvSpPr>
              <a:spLocks noChangeShapeType="1"/>
            </p:cNvSpPr>
            <p:nvPr/>
          </p:nvSpPr>
          <p:spPr bwMode="auto">
            <a:xfrm>
              <a:off x="308670" y="645071"/>
              <a:ext cx="5760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3" name="Groupe 64"/>
          <p:cNvGrpSpPr>
            <a:grpSpLocks/>
          </p:cNvGrpSpPr>
          <p:nvPr/>
        </p:nvGrpSpPr>
        <p:grpSpPr bwMode="auto">
          <a:xfrm>
            <a:off x="3078163" y="3644900"/>
            <a:ext cx="1103312" cy="1554163"/>
            <a:chOff x="3078882" y="3645024"/>
            <a:chExt cx="1101849" cy="1554163"/>
          </a:xfrm>
        </p:grpSpPr>
        <p:sp>
          <p:nvSpPr>
            <p:cNvPr id="18488" name="Text Box 2"/>
            <p:cNvSpPr txBox="1">
              <a:spLocks noChangeArrowheads="1"/>
            </p:cNvSpPr>
            <p:nvPr/>
          </p:nvSpPr>
          <p:spPr bwMode="auto">
            <a:xfrm>
              <a:off x="3078882" y="3645024"/>
              <a:ext cx="1096962" cy="15541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r-FR" sz="1000" b="1">
                  <a:ea typeface="Times New Roman" pitchFamily="18" charset="0"/>
                  <a:cs typeface="Arial" charset="0"/>
                </a:rPr>
                <a:t>ONP </a:t>
              </a:r>
            </a:p>
            <a:p>
              <a:pPr algn="ctr"/>
              <a:r>
                <a:rPr lang="fr-FR" sz="1000">
                  <a:ea typeface="Times New Roman" pitchFamily="18" charset="0"/>
                  <a:cs typeface="Arial" charset="0"/>
                </a:rPr>
                <a:t>(Office national des pensions)</a:t>
              </a:r>
              <a:endParaRPr lang="fr-FR">
                <a:ea typeface="Times New Roman" pitchFamily="18" charset="0"/>
                <a:cs typeface="Arial" charset="0"/>
              </a:endParaRPr>
            </a:p>
          </p:txBody>
        </p:sp>
        <p:pic>
          <p:nvPicPr>
            <p:cNvPr id="18489" name="Picture 5" descr="pe02622_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275856" y="4437112"/>
              <a:ext cx="90487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" name="ZoneTexte 60"/>
          <p:cNvSpPr txBox="1"/>
          <p:nvPr/>
        </p:nvSpPr>
        <p:spPr>
          <a:xfrm>
            <a:off x="2843808" y="191683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66%</a:t>
            </a:r>
            <a:endParaRPr lang="fr-FR" dirty="0"/>
          </a:p>
        </p:txBody>
      </p:sp>
      <p:sp>
        <p:nvSpPr>
          <p:cNvPr id="62" name="ZoneTexte 61"/>
          <p:cNvSpPr txBox="1"/>
          <p:nvPr/>
        </p:nvSpPr>
        <p:spPr>
          <a:xfrm>
            <a:off x="6804248" y="191683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34%</a:t>
            </a:r>
            <a:endParaRPr lang="fr-FR" dirty="0"/>
          </a:p>
        </p:txBody>
      </p:sp>
      <p:sp>
        <p:nvSpPr>
          <p:cNvPr id="63" name="Espace réservé du pied de page 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800" b="1" smtClean="0"/>
              <a:t>Crise financière et capitalisation</a:t>
            </a:r>
            <a:br>
              <a:rPr lang="fr-BE" sz="2800" b="1" smtClean="0"/>
            </a:br>
            <a:r>
              <a:rPr lang="fr-BE" sz="2800" b="1" smtClean="0"/>
              <a:t>Solutions libérales?</a:t>
            </a:r>
            <a:endParaRPr lang="fr-FR" sz="2800" b="1" smtClean="0"/>
          </a:p>
        </p:txBody>
      </p:sp>
      <p:sp>
        <p:nvSpPr>
          <p:cNvPr id="3379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fr-BE" sz="2800" b="1" u="sng" smtClean="0"/>
              <a:t>US</a:t>
            </a:r>
            <a:r>
              <a:rPr lang="fr-BE" sz="2800" smtClean="0"/>
              <a:t>: Programme TARP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endParaRPr lang="fr-FR" sz="2800" smtClean="0"/>
          </a:p>
          <a:p>
            <a:pPr>
              <a:buFontTx/>
              <a:buNone/>
              <a:tabLst>
                <a:tab pos="576263" algn="l"/>
              </a:tabLst>
            </a:pPr>
            <a:r>
              <a:rPr lang="fr-BE" sz="2800" smtClean="0"/>
              <a:t>    → 22 milliards de dollars consacrés au sauvetage de compagnies d’assurances privées afin de leur permettre de respecter leurs obligations en matière de retraite suite à la crise</a:t>
            </a:r>
          </a:p>
          <a:p>
            <a:pPr>
              <a:buFontTx/>
              <a:buNone/>
              <a:tabLst>
                <a:tab pos="576263" algn="l"/>
              </a:tabLst>
            </a:pPr>
            <a:endParaRPr lang="fr-FR" smtClean="0"/>
          </a:p>
        </p:txBody>
      </p:sp>
      <p:sp>
        <p:nvSpPr>
          <p:cNvPr id="3379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Café Syndical Liège 18.2.11 - Pensions</a:t>
            </a:r>
          </a:p>
        </p:txBody>
      </p:sp>
      <p:sp>
        <p:nvSpPr>
          <p:cNvPr id="33797" name="Line 1028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57150">
            <a:solidFill>
              <a:srgbClr val="C30105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200" smtClean="0"/>
              <a:t>Crise financière et capitalisation</a:t>
            </a:r>
            <a:br>
              <a:rPr lang="fr-BE" sz="3200" smtClean="0"/>
            </a:br>
            <a:r>
              <a:rPr lang="fr-BE" sz="3200" smtClean="0"/>
              <a:t>Solutions libérales?</a:t>
            </a:r>
            <a:endParaRPr lang="fr-FR" sz="3200" smtClean="0"/>
          </a:p>
        </p:txBody>
      </p:sp>
      <p:sp>
        <p:nvSpPr>
          <p:cNvPr id="358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b="1" u="sng" smtClean="0"/>
              <a:t>Belgique:</a:t>
            </a:r>
          </a:p>
          <a:p>
            <a:pPr>
              <a:buFontTx/>
              <a:buNone/>
            </a:pPr>
            <a:r>
              <a:rPr lang="fr-BE" smtClean="0"/>
              <a:t>	- Lobbying des compagnies d’assurance et des fonds de pensions (y compris métal) pour réduire voire supprimer l’obligation légale de rendement à 3,25%</a:t>
            </a:r>
            <a:endParaRPr lang="fr-FR" smtClean="0"/>
          </a:p>
        </p:txBody>
      </p:sp>
      <p:sp>
        <p:nvSpPr>
          <p:cNvPr id="35844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Café Syndical Liège 18.2.11 - Pensions</a:t>
            </a:r>
          </a:p>
        </p:txBody>
      </p:sp>
      <p:sp>
        <p:nvSpPr>
          <p:cNvPr id="35845" name="Line 1028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57150">
            <a:solidFill>
              <a:srgbClr val="C30105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800" b="1" smtClean="0"/>
              <a:t>Crise financière et capitalisation</a:t>
            </a:r>
            <a:br>
              <a:rPr lang="fr-BE" sz="2800" b="1" smtClean="0"/>
            </a:br>
            <a:r>
              <a:rPr lang="fr-BE" sz="2800" b="1" smtClean="0"/>
              <a:t>Solutions libérales?</a:t>
            </a:r>
            <a:endParaRPr lang="fr-FR" sz="2800" b="1" smtClean="0"/>
          </a:p>
        </p:txBody>
      </p:sp>
      <p:sp>
        <p:nvSpPr>
          <p:cNvPr id="3481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fr-FR" sz="2800" b="1" u="sng" smtClean="0"/>
              <a:t>Europe</a:t>
            </a:r>
            <a:r>
              <a:rPr lang="fr-FR" sz="2800" b="1" smtClean="0"/>
              <a:t>: </a:t>
            </a:r>
            <a:r>
              <a:rPr lang="fr-FR" sz="2400" smtClean="0"/>
              <a:t>ex: Allemagne : retraites d’entreprises sous capitalisées (obligations et actifs) (en milliards d’euros).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endParaRPr lang="fr-FR" sz="2800" smtClean="0"/>
          </a:p>
          <a:p>
            <a:pPr>
              <a:buFontTx/>
              <a:buNone/>
              <a:tabLst>
                <a:tab pos="576263" algn="l"/>
              </a:tabLst>
            </a:pPr>
            <a:r>
              <a:rPr lang="fr-BE" sz="2800" smtClean="0"/>
              <a:t>    </a:t>
            </a:r>
          </a:p>
          <a:p>
            <a:pPr>
              <a:buFontTx/>
              <a:buNone/>
              <a:tabLst>
                <a:tab pos="576263" algn="l"/>
              </a:tabLst>
            </a:pPr>
            <a:endParaRPr lang="fr-FR" smtClean="0"/>
          </a:p>
        </p:txBody>
      </p:sp>
      <p:sp>
        <p:nvSpPr>
          <p:cNvPr id="34820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Café Syndical Liège 18.2.11 - Pensions</a:t>
            </a:r>
          </a:p>
        </p:txBody>
      </p:sp>
      <p:sp>
        <p:nvSpPr>
          <p:cNvPr id="34821" name="Line 1028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57150">
            <a:solidFill>
              <a:srgbClr val="C30105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348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2428875"/>
            <a:ext cx="5572125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mtClean="0"/>
              <a:t>Actifs  - Pensionnés</a:t>
            </a:r>
            <a:br>
              <a:rPr lang="fr-BE" smtClean="0"/>
            </a:br>
            <a:r>
              <a:rPr lang="fr-BE" smtClean="0"/>
              <a:t>Même combat</a:t>
            </a:r>
            <a:endParaRPr lang="fr-FR" smtClean="0"/>
          </a:p>
        </p:txBody>
      </p:sp>
      <p:sp>
        <p:nvSpPr>
          <p:cNvPr id="368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Actifs d’aujourd’hui = pensionnés de demain</a:t>
            </a:r>
          </a:p>
          <a:p>
            <a:r>
              <a:rPr lang="fr-BE" smtClean="0"/>
              <a:t>Loi de 1996: augmentation des salaires belges liée à l’augmentation des salaires des 3 pays voisins</a:t>
            </a:r>
          </a:p>
          <a:p>
            <a:pPr>
              <a:buFontTx/>
              <a:buNone/>
            </a:pPr>
            <a:r>
              <a:rPr lang="fr-BE" smtClean="0"/>
              <a:t>		</a:t>
            </a:r>
            <a:r>
              <a:rPr lang="fr-BE" sz="2800" smtClean="0"/>
              <a:t>→ les modérations salariales allemandes 	pour réamorcer les pensions privées 	limitent les augmentations salariales en 	Belgique</a:t>
            </a:r>
            <a:endParaRPr lang="fr-FR" sz="2800" smtClean="0"/>
          </a:p>
        </p:txBody>
      </p:sp>
      <p:sp>
        <p:nvSpPr>
          <p:cNvPr id="36868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Café Syndical Liège 18.2.11 - Pensions</a:t>
            </a:r>
          </a:p>
        </p:txBody>
      </p:sp>
      <p:sp>
        <p:nvSpPr>
          <p:cNvPr id="36869" name="Line 1028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57150">
            <a:solidFill>
              <a:srgbClr val="C30105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sz="2800" dirty="0" smtClean="0"/>
              <a:t>La crise financière a clairement démontré les dangers des systèmes de pensions par capitalisation pour les travailleurs</a:t>
            </a:r>
          </a:p>
          <a:p>
            <a:r>
              <a:rPr lang="fr-BE" sz="2800" dirty="0" smtClean="0"/>
              <a:t>Les fondements mêmes des systèmes par capitalisation mènent à une impasse totale pour les travailleurs</a:t>
            </a:r>
          </a:p>
          <a:p>
            <a:r>
              <a:rPr lang="fr-BE" sz="2800" dirty="0" smtClean="0"/>
              <a:t>Le renforcement du 1</a:t>
            </a:r>
            <a:r>
              <a:rPr lang="fr-BE" sz="2800" baseline="30000" dirty="0" smtClean="0"/>
              <a:t>er</a:t>
            </a:r>
            <a:r>
              <a:rPr lang="fr-BE" sz="2800" dirty="0" smtClean="0"/>
              <a:t> pilier est un choix politique, un choix de société</a:t>
            </a:r>
          </a:p>
          <a:p>
            <a:r>
              <a:rPr lang="fr-BE" sz="2800" dirty="0" smtClean="0"/>
              <a:t>Le renforcement du 1</a:t>
            </a:r>
            <a:r>
              <a:rPr lang="fr-BE" sz="2800" baseline="30000" dirty="0" smtClean="0"/>
              <a:t>er</a:t>
            </a:r>
            <a:r>
              <a:rPr lang="fr-BE" sz="2800" dirty="0" smtClean="0"/>
              <a:t> pilier doit passer par un découragement (para)fiscal des systèmes par capitalisation</a:t>
            </a:r>
          </a:p>
          <a:p>
            <a:r>
              <a:rPr lang="fr-BE" sz="2800" dirty="0" smtClean="0"/>
              <a:t>Ré-inverser le rapport capital/travail en faveur des travailleurs</a:t>
            </a:r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pic>
        <p:nvPicPr>
          <p:cNvPr id="31747" name="Picture 6" descr="MWB-FR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92300"/>
            <a:ext cx="8229600" cy="3940175"/>
          </a:xfrm>
          <a:noFill/>
        </p:spPr>
      </p:pic>
      <p:sp>
        <p:nvSpPr>
          <p:cNvPr id="31748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Café Syndical Liège 18.2.11 - Pensions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à coins arrondis 4"/>
          <p:cNvSpPr>
            <a:spLocks noChangeArrowheads="1"/>
          </p:cNvSpPr>
          <p:nvPr/>
        </p:nvSpPr>
        <p:spPr bwMode="auto">
          <a:xfrm>
            <a:off x="1116013" y="260350"/>
            <a:ext cx="5549900" cy="18002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 sz="3600" b="1"/>
              <a:t>Système Belge de retraites</a:t>
            </a:r>
          </a:p>
        </p:txBody>
      </p:sp>
      <p:sp>
        <p:nvSpPr>
          <p:cNvPr id="16387" name="Rectangle à coins arrondis 7"/>
          <p:cNvSpPr>
            <a:spLocks noChangeArrowheads="1"/>
          </p:cNvSpPr>
          <p:nvPr/>
        </p:nvSpPr>
        <p:spPr bwMode="auto">
          <a:xfrm>
            <a:off x="395288" y="2465388"/>
            <a:ext cx="2952750" cy="18002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 sz="3600" b="1" dirty="0"/>
              <a:t>Répartition</a:t>
            </a:r>
          </a:p>
          <a:p>
            <a:pPr algn="ctr"/>
            <a:r>
              <a:rPr lang="fr-BE" sz="2000" b="1" dirty="0"/>
              <a:t>1</a:t>
            </a:r>
            <a:r>
              <a:rPr lang="fr-BE" sz="2000" b="1" baseline="30000" dirty="0"/>
              <a:t>er</a:t>
            </a:r>
            <a:r>
              <a:rPr lang="fr-BE" sz="2000" b="1" dirty="0"/>
              <a:t> pilier</a:t>
            </a:r>
          </a:p>
        </p:txBody>
      </p:sp>
      <p:sp>
        <p:nvSpPr>
          <p:cNvPr id="16388" name="Rectangle à coins arrondis 8"/>
          <p:cNvSpPr>
            <a:spLocks noChangeArrowheads="1"/>
          </p:cNvSpPr>
          <p:nvPr/>
        </p:nvSpPr>
        <p:spPr bwMode="auto">
          <a:xfrm>
            <a:off x="4500563" y="2454275"/>
            <a:ext cx="2951162" cy="18002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 sz="3600" b="1"/>
              <a:t>Capitalisation</a:t>
            </a:r>
          </a:p>
        </p:txBody>
      </p:sp>
      <p:sp>
        <p:nvSpPr>
          <p:cNvPr id="16389" name="Rectangle à coins arrondis 9"/>
          <p:cNvSpPr>
            <a:spLocks noChangeArrowheads="1"/>
          </p:cNvSpPr>
          <p:nvPr/>
        </p:nvSpPr>
        <p:spPr bwMode="auto">
          <a:xfrm>
            <a:off x="6084888" y="4652963"/>
            <a:ext cx="2951162" cy="18002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 b="1"/>
              <a:t>Epargne pension</a:t>
            </a:r>
          </a:p>
          <a:p>
            <a:pPr algn="ctr"/>
            <a:r>
              <a:rPr lang="fr-BE" b="1"/>
              <a:t>privée individuelle</a:t>
            </a:r>
          </a:p>
          <a:p>
            <a:pPr algn="ctr"/>
            <a:r>
              <a:rPr lang="fr-BE" sz="2000" b="1"/>
              <a:t>3ème pilier</a:t>
            </a:r>
          </a:p>
        </p:txBody>
      </p:sp>
      <p:sp>
        <p:nvSpPr>
          <p:cNvPr id="16390" name="Rectangle à coins arrondis 10"/>
          <p:cNvSpPr>
            <a:spLocks noChangeArrowheads="1"/>
          </p:cNvSpPr>
          <p:nvPr/>
        </p:nvSpPr>
        <p:spPr bwMode="auto">
          <a:xfrm>
            <a:off x="2700338" y="4652963"/>
            <a:ext cx="2951162" cy="18002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 b="1" dirty="0"/>
              <a:t>Epargne pension</a:t>
            </a:r>
          </a:p>
          <a:p>
            <a:pPr algn="ctr"/>
            <a:r>
              <a:rPr lang="fr-BE" b="1" dirty="0"/>
              <a:t>privée </a:t>
            </a:r>
            <a:r>
              <a:rPr lang="fr-BE" b="1" dirty="0" smtClean="0"/>
              <a:t>collective</a:t>
            </a:r>
            <a:endParaRPr lang="fr-BE" b="1" dirty="0"/>
          </a:p>
          <a:p>
            <a:pPr algn="ctr"/>
            <a:r>
              <a:rPr lang="fr-BE" sz="2000" b="1" dirty="0"/>
              <a:t>2ème pilier</a:t>
            </a:r>
          </a:p>
        </p:txBody>
      </p:sp>
      <p:cxnSp>
        <p:nvCxnSpPr>
          <p:cNvPr id="16391" name="Connecteur droit 15"/>
          <p:cNvCxnSpPr>
            <a:cxnSpLocks noChangeShapeType="1"/>
          </p:cNvCxnSpPr>
          <p:nvPr/>
        </p:nvCxnSpPr>
        <p:spPr bwMode="auto">
          <a:xfrm rot="5400000">
            <a:off x="1781175" y="2259013"/>
            <a:ext cx="39687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6392" name="Connecteur droit 16"/>
          <p:cNvCxnSpPr>
            <a:cxnSpLocks noChangeShapeType="1"/>
          </p:cNvCxnSpPr>
          <p:nvPr/>
        </p:nvCxnSpPr>
        <p:spPr bwMode="auto">
          <a:xfrm rot="5400000">
            <a:off x="5749925" y="2259013"/>
            <a:ext cx="39687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</p:cxnSp>
      <p:grpSp>
        <p:nvGrpSpPr>
          <p:cNvPr id="16393" name="Groupe 27"/>
          <p:cNvGrpSpPr>
            <a:grpSpLocks/>
          </p:cNvGrpSpPr>
          <p:nvPr/>
        </p:nvGrpSpPr>
        <p:grpSpPr bwMode="auto">
          <a:xfrm>
            <a:off x="3986213" y="3490913"/>
            <a:ext cx="504825" cy="1163637"/>
            <a:chOff x="3986411" y="3491482"/>
            <a:chExt cx="504056" cy="1163705"/>
          </a:xfrm>
        </p:grpSpPr>
        <p:cxnSp>
          <p:nvCxnSpPr>
            <p:cNvPr id="16397" name="Connecteur droit 19"/>
            <p:cNvCxnSpPr>
              <a:cxnSpLocks noChangeShapeType="1"/>
            </p:cNvCxnSpPr>
            <p:nvPr/>
          </p:nvCxnSpPr>
          <p:spPr bwMode="auto">
            <a:xfrm rot="5400000">
              <a:off x="3414084" y="4073335"/>
              <a:ext cx="1163705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6398" name="Connecteur droit 24"/>
            <p:cNvCxnSpPr>
              <a:cxnSpLocks noChangeShapeType="1"/>
            </p:cNvCxnSpPr>
            <p:nvPr/>
          </p:nvCxnSpPr>
          <p:spPr bwMode="auto">
            <a:xfrm>
              <a:off x="3986411" y="3501008"/>
              <a:ext cx="504056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</p:cxnSp>
      </p:grpSp>
      <p:grpSp>
        <p:nvGrpSpPr>
          <p:cNvPr id="16394" name="Groupe 28"/>
          <p:cNvGrpSpPr>
            <a:grpSpLocks/>
          </p:cNvGrpSpPr>
          <p:nvPr/>
        </p:nvGrpSpPr>
        <p:grpSpPr bwMode="auto">
          <a:xfrm>
            <a:off x="7446963" y="3497263"/>
            <a:ext cx="520700" cy="1163637"/>
            <a:chOff x="7446987" y="3496816"/>
            <a:chExt cx="520055" cy="1163705"/>
          </a:xfrm>
        </p:grpSpPr>
        <p:cxnSp>
          <p:nvCxnSpPr>
            <p:cNvPr id="16395" name="Connecteur droit 25"/>
            <p:cNvCxnSpPr>
              <a:cxnSpLocks noChangeShapeType="1"/>
            </p:cNvCxnSpPr>
            <p:nvPr/>
          </p:nvCxnSpPr>
          <p:spPr bwMode="auto">
            <a:xfrm rot="5400000">
              <a:off x="7385189" y="4078669"/>
              <a:ext cx="1163705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6396" name="Connecteur droit 26"/>
            <p:cNvCxnSpPr>
              <a:cxnSpLocks noChangeShapeType="1"/>
            </p:cNvCxnSpPr>
            <p:nvPr/>
          </p:nvCxnSpPr>
          <p:spPr bwMode="auto">
            <a:xfrm>
              <a:off x="7446987" y="3501008"/>
              <a:ext cx="504056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8" grpId="0" animBg="1"/>
      <p:bldP spid="16389" grpId="0" animBg="1"/>
      <p:bldP spid="163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5325988"/>
            <a:ext cx="950565" cy="360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BE" sz="1800" b="1" dirty="0" smtClean="0"/>
              <a:t>18 ans</a:t>
            </a:r>
          </a:p>
          <a:p>
            <a:endParaRPr lang="fr-FR" b="1" dirty="0" smtClean="0"/>
          </a:p>
        </p:txBody>
      </p:sp>
      <p:sp>
        <p:nvSpPr>
          <p:cNvPr id="5" name="Flèche droite 4"/>
          <p:cNvSpPr/>
          <p:nvPr/>
        </p:nvSpPr>
        <p:spPr bwMode="auto">
          <a:xfrm>
            <a:off x="323528" y="5921102"/>
            <a:ext cx="8640960" cy="216024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 bwMode="auto">
          <a:xfrm rot="5400000">
            <a:off x="1547664" y="5830044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 rot="5400000">
            <a:off x="8172400" y="5810994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812360" y="5325988"/>
            <a:ext cx="95056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fr-BE" sz="1800" b="1" kern="0" dirty="0" smtClean="0">
                <a:latin typeface="+mn-lt"/>
                <a:cs typeface="+mn-cs"/>
              </a:rPr>
              <a:t>65</a:t>
            </a:r>
            <a:r>
              <a:rPr kumimoji="0" lang="fr-BE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endParaRPr kumimoji="0" lang="fr-F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Connecteur droit 9"/>
          <p:cNvCxnSpPr/>
          <p:nvPr/>
        </p:nvCxnSpPr>
        <p:spPr bwMode="auto">
          <a:xfrm rot="5400000">
            <a:off x="189037" y="5810994"/>
            <a:ext cx="2880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83307" y="5325988"/>
            <a:ext cx="3265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fr-BE" sz="1800" b="1" kern="0" noProof="0" dirty="0" smtClean="0">
                <a:latin typeface="+mn-lt"/>
                <a:cs typeface="+mn-cs"/>
              </a:rPr>
              <a:t>0</a:t>
            </a:r>
            <a:endParaRPr kumimoji="0" lang="fr-BE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endParaRPr kumimoji="0" lang="fr-F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Accolade fermante 12"/>
          <p:cNvSpPr/>
          <p:nvPr/>
        </p:nvSpPr>
        <p:spPr bwMode="auto">
          <a:xfrm rot="16200000">
            <a:off x="4688210" y="1708051"/>
            <a:ext cx="631676" cy="6624736"/>
          </a:xfrm>
          <a:prstGeom prst="rightBrace">
            <a:avLst>
              <a:gd name="adj1" fmla="val 8333"/>
              <a:gd name="adj2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491880" y="3717032"/>
            <a:ext cx="3312368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fr-BE" b="1" kern="0" dirty="0" smtClean="0">
                <a:latin typeface="+mn-lt"/>
                <a:cs typeface="+mn-cs"/>
              </a:rPr>
              <a:t>Carrière complète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fr-BE" b="1" kern="0" dirty="0" smtClean="0">
                <a:latin typeface="+mn-lt"/>
                <a:cs typeface="+mn-cs"/>
              </a:rPr>
              <a:t>45 ans</a:t>
            </a:r>
            <a:endParaRPr kumimoji="0" lang="fr-BE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endParaRPr kumimoji="0" lang="fr-F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347864" y="332656"/>
            <a:ext cx="3240360" cy="172819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fr-BE" sz="1800" b="1" kern="0" dirty="0" smtClean="0">
                <a:latin typeface="+mn-lt"/>
                <a:cs typeface="+mn-cs"/>
              </a:rPr>
              <a:t>Assimilation: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fr-BE" sz="1800" b="1" kern="0" dirty="0" smtClean="0">
                <a:latin typeface="+mn-lt"/>
                <a:cs typeface="+mn-cs"/>
              </a:rPr>
              <a:t>	- chômage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r-BE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maladie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fr-BE" sz="1800" b="1" kern="0" dirty="0" smtClean="0">
                <a:latin typeface="+mn-lt"/>
                <a:cs typeface="+mn-cs"/>
              </a:rPr>
              <a:t>	- invalidité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r-BE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interruption de carrière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fr-BE" sz="2000" b="1" kern="0" dirty="0" smtClean="0">
                <a:latin typeface="+mn-lt"/>
                <a:cs typeface="+mn-cs"/>
              </a:rPr>
              <a:t>	</a:t>
            </a: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endParaRPr kumimoji="0" lang="fr-F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5343897" y="2348880"/>
            <a:ext cx="3672408" cy="10801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fr-BE" sz="1800" b="1" kern="0" dirty="0" smtClean="0">
                <a:latin typeface="+mn-lt"/>
                <a:cs typeface="+mn-cs"/>
              </a:rPr>
              <a:t>Adaptation: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fr-BE" sz="1800" b="1" kern="0" dirty="0" smtClean="0">
                <a:latin typeface="+mn-lt"/>
                <a:cs typeface="+mn-cs"/>
              </a:rPr>
              <a:t>	- coefficient au coût de la vie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r-BE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coefficient au bien-être</a:t>
            </a:r>
            <a:r>
              <a:rPr lang="fr-BE" sz="2000" b="1" kern="0" dirty="0" smtClean="0">
                <a:latin typeface="+mn-lt"/>
                <a:cs typeface="+mn-cs"/>
              </a:rPr>
              <a:t>	</a:t>
            </a: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endParaRPr kumimoji="0" lang="fr-F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92460" y="2348880"/>
            <a:ext cx="3384376" cy="105273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fr-BE" sz="1800" b="1" kern="0" dirty="0" smtClean="0">
                <a:latin typeface="+mn-lt"/>
                <a:cs typeface="+mn-cs"/>
              </a:rPr>
              <a:t>Taux :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fr-BE" sz="1800" b="1" kern="0" dirty="0" smtClean="0">
                <a:latin typeface="+mn-lt"/>
                <a:cs typeface="+mn-cs"/>
              </a:rPr>
              <a:t>	- taux ménage:	75%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r-BE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taux</a:t>
            </a:r>
            <a:r>
              <a:rPr kumimoji="0" lang="fr-BE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isolé:		60%</a:t>
            </a: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Connecteur droit avec flèche 18"/>
          <p:cNvCxnSpPr/>
          <p:nvPr/>
        </p:nvCxnSpPr>
        <p:spPr bwMode="auto">
          <a:xfrm rot="5400000" flipH="1" flipV="1">
            <a:off x="3614750" y="2888940"/>
            <a:ext cx="1656184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lg"/>
          </a:ln>
          <a:effectLst/>
        </p:spPr>
      </p:cxnSp>
      <p:cxnSp>
        <p:nvCxnSpPr>
          <p:cNvPr id="20" name="Connecteur droit avec flèche 19"/>
          <p:cNvCxnSpPr>
            <a:stCxn id="14" idx="1"/>
          </p:cNvCxnSpPr>
          <p:nvPr/>
        </p:nvCxnSpPr>
        <p:spPr bwMode="auto">
          <a:xfrm rot="10800000">
            <a:off x="2339752" y="3429000"/>
            <a:ext cx="1152128" cy="7200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lg"/>
          </a:ln>
          <a:effectLst/>
        </p:spPr>
      </p:cxnSp>
      <p:cxnSp>
        <p:nvCxnSpPr>
          <p:cNvPr id="22" name="Connecteur droit avec flèche 21"/>
          <p:cNvCxnSpPr/>
          <p:nvPr/>
        </p:nvCxnSpPr>
        <p:spPr bwMode="auto">
          <a:xfrm flipV="1">
            <a:off x="6804248" y="3429000"/>
            <a:ext cx="1008112" cy="7200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lg"/>
          </a:ln>
          <a:effectLst/>
        </p:spPr>
      </p:cxn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498401" y="6373713"/>
            <a:ext cx="8280920" cy="36004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fr-BE" sz="1200" b="1" kern="0" dirty="0" smtClean="0">
                <a:latin typeface="+mn-lt"/>
                <a:cs typeface="+mn-cs"/>
              </a:rPr>
              <a:t>Remarque: retraite calculée sur les salaires réels mais plafonnés ( 47.171,84 en 2009)</a:t>
            </a:r>
            <a:endParaRPr kumimoji="0" lang="fr-FR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259632" y="188640"/>
            <a:ext cx="6192688" cy="792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fr-BE" sz="3600" b="1" kern="0" noProof="0" dirty="0" smtClean="0">
                <a:latin typeface="+mn-lt"/>
                <a:cs typeface="+mn-cs"/>
              </a:rPr>
              <a:t>Historique Système pensions</a:t>
            </a:r>
            <a:endParaRPr kumimoji="0" lang="fr-FR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772816"/>
            <a:ext cx="3456384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Jusque fin des années 60’              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644008" y="1772816"/>
            <a:ext cx="4320480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Système basé sur la capitalisation 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Connecteur droit avec flèche 12"/>
          <p:cNvCxnSpPr/>
          <p:nvPr/>
        </p:nvCxnSpPr>
        <p:spPr bwMode="auto">
          <a:xfrm flipV="1">
            <a:off x="3797821" y="1980084"/>
            <a:ext cx="723900" cy="41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lg"/>
          </a:ln>
          <a:effectLst/>
        </p:spPr>
      </p:cxn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95536" y="2636912"/>
            <a:ext cx="3456384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                              en 1968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Connecteur droit avec flèche 14"/>
          <p:cNvCxnSpPr/>
          <p:nvPr/>
        </p:nvCxnSpPr>
        <p:spPr bwMode="auto">
          <a:xfrm flipV="1">
            <a:off x="3807346" y="2837334"/>
            <a:ext cx="723900" cy="41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lg"/>
          </a:ln>
          <a:effectLst/>
        </p:spPr>
      </p:cxn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644008" y="2622054"/>
            <a:ext cx="4320480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Faillite du système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23528" y="3754016"/>
            <a:ext cx="3456384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Jusque fin des années 70’              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Connecteur droit avec flèche 17"/>
          <p:cNvCxnSpPr/>
          <p:nvPr/>
        </p:nvCxnSpPr>
        <p:spPr bwMode="auto">
          <a:xfrm flipV="1">
            <a:off x="3816871" y="3227859"/>
            <a:ext cx="723900" cy="41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lg"/>
          </a:ln>
          <a:effectLst/>
        </p:spPr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653532" y="3022104"/>
            <a:ext cx="4490467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Passage au système par répartition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395536" y="4389512"/>
            <a:ext cx="3456384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                              en 1969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Connecteur droit avec flèche 21"/>
          <p:cNvCxnSpPr/>
          <p:nvPr/>
        </p:nvCxnSpPr>
        <p:spPr bwMode="auto">
          <a:xfrm flipV="1">
            <a:off x="3826396" y="4570884"/>
            <a:ext cx="723900" cy="41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lg"/>
          </a:ln>
          <a:effectLst/>
        </p:spPr>
      </p:cxn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644008" y="4384179"/>
            <a:ext cx="4320480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Pension = 35% du salaire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95536" y="5065787"/>
            <a:ext cx="3456384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            entre 1969 et 1973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5" name="Connecteur droit avec flèche 24"/>
          <p:cNvCxnSpPr/>
          <p:nvPr/>
        </p:nvCxnSpPr>
        <p:spPr bwMode="auto">
          <a:xfrm flipV="1">
            <a:off x="3829447" y="5266209"/>
            <a:ext cx="723900" cy="41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lg"/>
          </a:ln>
          <a:effectLst/>
        </p:spPr>
      </p:cxn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4653533" y="5041404"/>
            <a:ext cx="4320480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Pension = 55% du salaire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95536" y="5789687"/>
            <a:ext cx="3456384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                              en 1973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" name="Connecteur droit avec flèche 27"/>
          <p:cNvCxnSpPr/>
          <p:nvPr/>
        </p:nvCxnSpPr>
        <p:spPr bwMode="auto">
          <a:xfrm flipV="1">
            <a:off x="3838972" y="5980584"/>
            <a:ext cx="723900" cy="41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lg"/>
          </a:ln>
          <a:effectLst/>
        </p:spPr>
      </p:cxn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653533" y="5774829"/>
            <a:ext cx="4320480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Pension = 73% du salaire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653533" y="6136779"/>
            <a:ext cx="4320480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(loi </a:t>
            </a:r>
            <a:r>
              <a:rPr lang="fr-BE" sz="2000" b="1" kern="0" dirty="0" err="1" smtClean="0">
                <a:latin typeface="+mn-lt"/>
                <a:cs typeface="+mn-cs"/>
              </a:rPr>
              <a:t>Namèche</a:t>
            </a:r>
            <a:r>
              <a:rPr lang="fr-BE" sz="2000" b="1" kern="0" dirty="0" smtClean="0">
                <a:latin typeface="+mn-lt"/>
                <a:cs typeface="+mn-cs"/>
              </a:rPr>
              <a:t>)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Espace réservé du pied de page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7" grpId="0"/>
      <p:bldP spid="19" grpId="0"/>
      <p:bldP spid="20" grpId="0"/>
      <p:bldP spid="23" grpId="0"/>
      <p:bldP spid="24" grpId="0"/>
      <p:bldP spid="26" grpId="0"/>
      <p:bldP spid="27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475656" y="188640"/>
            <a:ext cx="5976664" cy="792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fr-BE" sz="3600" b="1" kern="0" noProof="0" dirty="0" smtClean="0">
                <a:latin typeface="+mn-lt"/>
                <a:cs typeface="+mn-cs"/>
              </a:rPr>
              <a:t>Historique Système pensions</a:t>
            </a:r>
            <a:endParaRPr kumimoji="0" lang="fr-FR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-106609" y="2077616"/>
            <a:ext cx="3456384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             Fin des années 70’              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213871" y="2077616"/>
            <a:ext cx="4320480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Axe Reagan - Thatcher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Connecteur droit avec flèche 12"/>
          <p:cNvCxnSpPr/>
          <p:nvPr/>
        </p:nvCxnSpPr>
        <p:spPr bwMode="auto">
          <a:xfrm flipV="1">
            <a:off x="3367684" y="2284884"/>
            <a:ext cx="723900" cy="41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lg"/>
          </a:ln>
          <a:effectLst/>
        </p:spPr>
      </p:cxnSp>
      <p:cxnSp>
        <p:nvCxnSpPr>
          <p:cNvPr id="15" name="Connecteur droit avec flèche 14"/>
          <p:cNvCxnSpPr/>
          <p:nvPr/>
        </p:nvCxnSpPr>
        <p:spPr bwMode="auto">
          <a:xfrm flipV="1">
            <a:off x="3377209" y="3167658"/>
            <a:ext cx="723900" cy="41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lg"/>
          </a:ln>
          <a:effectLst/>
        </p:spPr>
      </p:cxn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213871" y="2942853"/>
            <a:ext cx="4320480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Attaques pouvoir d’achat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547664" y="4399012"/>
            <a:ext cx="6120680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solidFill>
                  <a:srgbClr val="FF0000"/>
                </a:solidFill>
                <a:latin typeface="+mn-lt"/>
                <a:cs typeface="+mn-cs"/>
              </a:rPr>
              <a:t>« …l’Etat ne pourra plus payer les pensions »</a:t>
            </a:r>
            <a:r>
              <a:rPr lang="fr-BE" sz="2000" b="1" kern="0" dirty="0" smtClean="0">
                <a:latin typeface="+mn-lt"/>
                <a:cs typeface="+mn-cs"/>
              </a:rPr>
              <a:t>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653532" y="2593479"/>
            <a:ext cx="4490467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-116135" y="1306091"/>
            <a:ext cx="5410125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             De 1980 à nos jours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2" name="Connecteur droit avec flèche 31"/>
          <p:cNvCxnSpPr/>
          <p:nvPr/>
        </p:nvCxnSpPr>
        <p:spPr bwMode="auto">
          <a:xfrm flipV="1">
            <a:off x="3386734" y="4176911"/>
            <a:ext cx="723900" cy="41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lg"/>
          </a:ln>
          <a:effectLst/>
        </p:spPr>
      </p:cxn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4213870" y="3933056"/>
            <a:ext cx="4750617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Dénigrement du 1</a:t>
            </a:r>
            <a:r>
              <a:rPr lang="fr-BE" sz="2000" b="1" kern="0" baseline="30000" dirty="0" smtClean="0">
                <a:latin typeface="+mn-lt"/>
                <a:cs typeface="+mn-cs"/>
              </a:rPr>
              <a:t>er</a:t>
            </a:r>
            <a:r>
              <a:rPr lang="fr-BE" sz="2000" b="1" kern="0" dirty="0" smtClean="0">
                <a:latin typeface="+mn-lt"/>
                <a:cs typeface="+mn-cs"/>
              </a:rPr>
              <a:t> pilier de pension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7" name="Connecteur droit avec flèche 36"/>
          <p:cNvCxnSpPr/>
          <p:nvPr/>
        </p:nvCxnSpPr>
        <p:spPr bwMode="auto">
          <a:xfrm flipV="1">
            <a:off x="3396259" y="5617071"/>
            <a:ext cx="723900" cy="41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lg"/>
          </a:ln>
          <a:effectLst/>
        </p:spPr>
      </p:cxn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4223395" y="5373216"/>
            <a:ext cx="4750617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BE" sz="2000" b="1" kern="0" dirty="0" smtClean="0">
                <a:latin typeface="+mn-lt"/>
                <a:cs typeface="+mn-cs"/>
              </a:rPr>
              <a:t>Promotion du 2</a:t>
            </a:r>
            <a:r>
              <a:rPr lang="fr-BE" sz="2000" b="1" kern="0" baseline="30000" dirty="0" smtClean="0">
                <a:latin typeface="+mn-lt"/>
                <a:cs typeface="+mn-cs"/>
              </a:rPr>
              <a:t>ème</a:t>
            </a:r>
            <a:r>
              <a:rPr lang="fr-BE" sz="2000" b="1" kern="0" dirty="0" smtClean="0">
                <a:latin typeface="+mn-lt"/>
                <a:cs typeface="+mn-cs"/>
              </a:rPr>
              <a:t> et 3</a:t>
            </a:r>
            <a:r>
              <a:rPr lang="fr-BE" sz="2000" b="1" kern="0" baseline="30000" dirty="0" smtClean="0">
                <a:latin typeface="+mn-lt"/>
                <a:cs typeface="+mn-cs"/>
              </a:rPr>
              <a:t>ème</a:t>
            </a:r>
            <a:r>
              <a:rPr lang="fr-BE" sz="2000" b="1" kern="0" dirty="0" smtClean="0">
                <a:latin typeface="+mn-lt"/>
                <a:cs typeface="+mn-cs"/>
              </a:rPr>
              <a:t> pilier					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6" grpId="0"/>
      <p:bldP spid="17" grpId="0"/>
      <p:bldP spid="31" grpId="0"/>
      <p:bldP spid="33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653532" y="2593479"/>
            <a:ext cx="4490467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Graphique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653532" y="2593479"/>
            <a:ext cx="4490467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Graphique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653532" y="2593479"/>
            <a:ext cx="4490467" cy="5040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fr-BE" sz="20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B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Graphique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19361" y="5301208"/>
            <a:ext cx="8496944" cy="7200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BE" b="1" dirty="0" smtClean="0"/>
              <a:t>Avec, pour la même période, un PIB qui a été multiplié par 4</a:t>
            </a:r>
            <a:endParaRPr lang="fr-BE" b="1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Café Syndical Liège 18.2.11 - Pensions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5343</TotalTime>
  <Words>819</Words>
  <Application>Microsoft Office PowerPoint</Application>
  <PresentationFormat>Affichage à l'écran (4:3)</PresentationFormat>
  <Paragraphs>234</Paragraphs>
  <Slides>25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Répartition contre capitalisation: un réel choix de société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Impact sur les allocations sociales</vt:lpstr>
      <vt:lpstr>Impact pour les pensionnés</vt:lpstr>
      <vt:lpstr>Diapositive 12</vt:lpstr>
      <vt:lpstr>  Dépenses pour les retraites publiques pour les plus de 65 ans en UE   (en % du PIB par tête d’habitant)</vt:lpstr>
      <vt:lpstr>Evolution Actifs pensions privées UE</vt:lpstr>
      <vt:lpstr>Diapositive 15</vt:lpstr>
      <vt:lpstr>Capitalisation, solution pour les travailleurs?</vt:lpstr>
      <vt:lpstr>Capitalisation, solution pour les travailleurs?</vt:lpstr>
      <vt:lpstr>Crise financière 2008 Europe occidentale</vt:lpstr>
      <vt:lpstr>Crise financière et capitalisation Les travailleurs sont les grands perdants</vt:lpstr>
      <vt:lpstr>Crise financière et capitalisation Solutions libérales?</vt:lpstr>
      <vt:lpstr>Crise financière et capitalisation Solutions libérales?</vt:lpstr>
      <vt:lpstr>Crise financière et capitalisation Solutions libérales?</vt:lpstr>
      <vt:lpstr>Actifs  - Pensionnés Même combat</vt:lpstr>
      <vt:lpstr>Conclusions</vt:lpstr>
      <vt:lpstr>Diapositive 25</vt:lpstr>
    </vt:vector>
  </TitlesOfParts>
  <Company>CMB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cycles économiques et  innovation technologique</dc:title>
  <dc:creator>CDUFRASNE</dc:creator>
  <cp:lastModifiedBy>jftamellini</cp:lastModifiedBy>
  <cp:revision>399</cp:revision>
  <dcterms:created xsi:type="dcterms:W3CDTF">2006-04-27T10:54:23Z</dcterms:created>
  <dcterms:modified xsi:type="dcterms:W3CDTF">2011-06-19T12:38:04Z</dcterms:modified>
</cp:coreProperties>
</file>