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60" r:id="rId4"/>
    <p:sldId id="272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73" r:id="rId15"/>
    <p:sldId id="267" r:id="rId16"/>
    <p:sldId id="269" r:id="rId17"/>
    <p:sldId id="274" r:id="rId18"/>
    <p:sldId id="270" r:id="rId19"/>
    <p:sldId id="271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62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DD4BE-3C76-4CCD-844D-00170E794365}" type="datetimeFigureOut">
              <a:rPr lang="fr-FR" smtClean="0"/>
              <a:pPr/>
              <a:t>30/01/2014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C9962-9E11-4E1B-94C1-D2B700AF576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ctangle à coins arrondi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633B-18FC-457E-88EF-9621ED453755}" type="datetimeFigureOut">
              <a:rPr lang="fr-FR" smtClean="0"/>
              <a:pPr/>
              <a:t>30/01/2014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893628D-486C-4759-BB9E-7014C8DD5EF8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633B-18FC-457E-88EF-9621ED453755}" type="datetimeFigureOut">
              <a:rPr lang="fr-FR" smtClean="0"/>
              <a:pPr/>
              <a:t>30/01/2014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628D-486C-4759-BB9E-7014C8DD5EF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633B-18FC-457E-88EF-9621ED453755}" type="datetimeFigureOut">
              <a:rPr lang="fr-FR" smtClean="0"/>
              <a:pPr/>
              <a:t>30/01/2014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628D-486C-4759-BB9E-7014C8DD5EF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633B-18FC-457E-88EF-9621ED453755}" type="datetimeFigureOut">
              <a:rPr lang="fr-FR" smtClean="0"/>
              <a:pPr/>
              <a:t>30/01/2014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628D-486C-4759-BB9E-7014C8DD5EF8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633B-18FC-457E-88EF-9621ED453755}" type="datetimeFigureOut">
              <a:rPr lang="fr-FR" smtClean="0"/>
              <a:pPr/>
              <a:t>30/01/2014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fr-FR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893628D-486C-4759-BB9E-7014C8DD5EF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633B-18FC-457E-88EF-9621ED453755}" type="datetimeFigureOut">
              <a:rPr lang="fr-FR" smtClean="0"/>
              <a:pPr/>
              <a:t>30/01/2014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628D-486C-4759-BB9E-7014C8DD5EF8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633B-18FC-457E-88EF-9621ED453755}" type="datetimeFigureOut">
              <a:rPr lang="fr-FR" smtClean="0"/>
              <a:pPr/>
              <a:t>30/01/2014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628D-486C-4759-BB9E-7014C8DD5EF8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633B-18FC-457E-88EF-9621ED453755}" type="datetimeFigureOut">
              <a:rPr lang="fr-FR" smtClean="0"/>
              <a:pPr/>
              <a:t>30/01/2014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628D-486C-4759-BB9E-7014C8DD5EF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633B-18FC-457E-88EF-9621ED453755}" type="datetimeFigureOut">
              <a:rPr lang="fr-FR" smtClean="0"/>
              <a:pPr/>
              <a:t>30/01/2014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628D-486C-4759-BB9E-7014C8DD5EF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ctangle à coins arrondi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633B-18FC-457E-88EF-9621ED453755}" type="datetimeFigureOut">
              <a:rPr lang="fr-FR" smtClean="0"/>
              <a:pPr/>
              <a:t>30/01/2014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628D-486C-4759-BB9E-7014C8DD5EF8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633B-18FC-457E-88EF-9621ED453755}" type="datetimeFigureOut">
              <a:rPr lang="fr-FR" smtClean="0"/>
              <a:pPr/>
              <a:t>30/01/2014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893628D-486C-4759-BB9E-7014C8DD5EF8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ctangle à coins arrondi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566633B-18FC-457E-88EF-9621ED453755}" type="datetimeFigureOut">
              <a:rPr lang="fr-FR" smtClean="0"/>
              <a:pPr/>
              <a:t>30/01/2014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893628D-486C-4759-BB9E-7014C8DD5EF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4000" dirty="0" smtClean="0"/>
              <a:t>Commune, département, région</a:t>
            </a:r>
            <a:endParaRPr lang="fr-FR" sz="40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5400" dirty="0" smtClean="0"/>
              <a:t>Le découpage de la France</a:t>
            </a:r>
            <a:endParaRPr lang="fr-FR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5250160" cy="593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76672"/>
            <a:ext cx="2952328" cy="5967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0"/>
            <a:ext cx="3254300" cy="54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3456384" cy="39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4581344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88640"/>
            <a:ext cx="3077666" cy="442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124744"/>
            <a:ext cx="4032448" cy="407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16632"/>
            <a:ext cx="4133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692696"/>
            <a:ext cx="382880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9444" y="2179550"/>
            <a:ext cx="5155044" cy="340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0086"/>
            <a:ext cx="8258675" cy="6191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827584" y="1628800"/>
            <a:ext cx="72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00B050"/>
                </a:solidFill>
              </a:rPr>
              <a:t>Activités agricoles, activités industrielles, activités de services, activités touristiques</a:t>
            </a:r>
            <a:endParaRPr lang="fr-FR" sz="3600" b="1" dirty="0">
              <a:solidFill>
                <a:srgbClr val="00B05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27584" y="4869160"/>
            <a:ext cx="72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B050"/>
                </a:solidFill>
              </a:rPr>
              <a:t>Activités agricoles : polyculture (élevage et céréales)</a:t>
            </a:r>
          </a:p>
          <a:p>
            <a:r>
              <a:rPr lang="fr-FR" sz="2000" b="1" dirty="0" smtClean="0">
                <a:solidFill>
                  <a:srgbClr val="00B050"/>
                </a:solidFill>
              </a:rPr>
              <a:t>Activités industrielles : très peu</a:t>
            </a:r>
          </a:p>
          <a:p>
            <a:r>
              <a:rPr lang="fr-FR" sz="2000" b="1" dirty="0" smtClean="0">
                <a:solidFill>
                  <a:srgbClr val="00B050"/>
                </a:solidFill>
              </a:rPr>
              <a:t>Activités touristiques : station balnéaire – Futuroscope – sites culturels et religieux (villes de notre région)</a:t>
            </a:r>
            <a:endParaRPr lang="fr-FR" sz="20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9512" y="260648"/>
            <a:ext cx="878497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u="sng" dirty="0" smtClean="0">
                <a:solidFill>
                  <a:srgbClr val="0070C0"/>
                </a:solidFill>
              </a:rPr>
              <a:t>~ ~ ~ Les activités économiques ~ ~ ~ </a:t>
            </a:r>
            <a:r>
              <a:rPr lang="fr-FR" sz="2800" dirty="0" smtClean="0">
                <a:solidFill>
                  <a:srgbClr val="00B050"/>
                </a:solidFill>
              </a:rPr>
              <a:t>//</a:t>
            </a:r>
          </a:p>
          <a:p>
            <a:r>
              <a:rPr lang="fr-FR" sz="2800" dirty="0" smtClean="0">
                <a:solidFill>
                  <a:srgbClr val="00B050"/>
                </a:solidFill>
              </a:rPr>
              <a:t>~</a:t>
            </a:r>
          </a:p>
          <a:p>
            <a:r>
              <a:rPr lang="fr-FR" sz="2800" dirty="0" smtClean="0">
                <a:solidFill>
                  <a:srgbClr val="00B050"/>
                </a:solidFill>
              </a:rPr>
              <a:t>~</a:t>
            </a:r>
          </a:p>
          <a:p>
            <a:r>
              <a:rPr lang="fr-FR" sz="2000" dirty="0" smtClean="0">
                <a:solidFill>
                  <a:srgbClr val="0070C0"/>
                </a:solidFill>
              </a:rPr>
              <a:t>On distingue 4 activités économiques :</a:t>
            </a:r>
          </a:p>
          <a:p>
            <a:r>
              <a:rPr lang="fr-FR" sz="2000" dirty="0" smtClean="0">
                <a:solidFill>
                  <a:srgbClr val="0070C0"/>
                </a:solidFill>
              </a:rPr>
              <a:t>- les </a:t>
            </a:r>
            <a:r>
              <a:rPr lang="fr-FR" sz="2000" u="sng" dirty="0" smtClean="0">
                <a:solidFill>
                  <a:srgbClr val="0070C0"/>
                </a:solidFill>
              </a:rPr>
              <a:t>activités agricoles </a:t>
            </a:r>
            <a:r>
              <a:rPr lang="fr-FR" sz="2000" dirty="0" smtClean="0">
                <a:solidFill>
                  <a:srgbClr val="0070C0"/>
                </a:solidFill>
              </a:rPr>
              <a:t>(culture de céréales, fruits et légumes/élevage d'animaux)</a:t>
            </a:r>
          </a:p>
          <a:p>
            <a:r>
              <a:rPr lang="fr-FR" sz="2000" dirty="0" smtClean="0">
                <a:solidFill>
                  <a:srgbClr val="0070C0"/>
                </a:solidFill>
              </a:rPr>
              <a:t>- les </a:t>
            </a:r>
            <a:r>
              <a:rPr lang="fr-FR" sz="2000" u="sng" dirty="0" smtClean="0">
                <a:solidFill>
                  <a:srgbClr val="0070C0"/>
                </a:solidFill>
              </a:rPr>
              <a:t>activités industrielles </a:t>
            </a:r>
            <a:r>
              <a:rPr lang="fr-FR" sz="2000" dirty="0" smtClean="0">
                <a:solidFill>
                  <a:srgbClr val="0070C0"/>
                </a:solidFill>
              </a:rPr>
              <a:t>(les entreprises industrielles transforment des matières premières en produits fabriqués (ex : du bois → du papier))</a:t>
            </a:r>
          </a:p>
          <a:p>
            <a:r>
              <a:rPr lang="fr-FR" sz="2000" dirty="0" smtClean="0">
                <a:solidFill>
                  <a:srgbClr val="0070C0"/>
                </a:solidFill>
              </a:rPr>
              <a:t>- les </a:t>
            </a:r>
            <a:r>
              <a:rPr lang="fr-FR" sz="2000" u="sng" dirty="0" smtClean="0">
                <a:solidFill>
                  <a:srgbClr val="0070C0"/>
                </a:solidFill>
              </a:rPr>
              <a:t>activités touristiques </a:t>
            </a:r>
            <a:r>
              <a:rPr lang="fr-FR" sz="2000" dirty="0" smtClean="0">
                <a:solidFill>
                  <a:srgbClr val="0070C0"/>
                </a:solidFill>
              </a:rPr>
              <a:t>(parcs de loisirs, monuments historiques, …)</a:t>
            </a:r>
          </a:p>
          <a:p>
            <a:pPr>
              <a:buFontTx/>
              <a:buChar char="-"/>
            </a:pPr>
            <a:r>
              <a:rPr lang="fr-FR" sz="2000" dirty="0" smtClean="0">
                <a:solidFill>
                  <a:srgbClr val="0070C0"/>
                </a:solidFill>
              </a:rPr>
              <a:t> les </a:t>
            </a:r>
            <a:r>
              <a:rPr lang="fr-FR" sz="2000" u="sng" dirty="0" smtClean="0">
                <a:solidFill>
                  <a:srgbClr val="0070C0"/>
                </a:solidFill>
              </a:rPr>
              <a:t>activités de services</a:t>
            </a:r>
          </a:p>
          <a:p>
            <a:endParaRPr lang="fr-FR" sz="2000" dirty="0" smtClean="0">
              <a:solidFill>
                <a:srgbClr val="0070C0"/>
              </a:solidFill>
            </a:endParaRPr>
          </a:p>
          <a:p>
            <a:r>
              <a:rPr lang="fr-FR" sz="2000" dirty="0" smtClean="0">
                <a:solidFill>
                  <a:srgbClr val="0070C0"/>
                </a:solidFill>
              </a:rPr>
              <a:t>La plus grande partie des français travaillent dans le </a:t>
            </a:r>
            <a:r>
              <a:rPr lang="fr-FR" sz="2000" u="sng" dirty="0" smtClean="0">
                <a:solidFill>
                  <a:srgbClr val="0070C0"/>
                </a:solidFill>
              </a:rPr>
              <a:t>secteur des services</a:t>
            </a:r>
            <a:r>
              <a:rPr lang="fr-FR" sz="2000" dirty="0" smtClean="0">
                <a:solidFill>
                  <a:srgbClr val="0070C0"/>
                </a:solidFill>
              </a:rPr>
              <a:t> qui regroupe le commerce, les banques, les hôpitaux, les transports, l’éducation, la police et les administrations. </a:t>
            </a:r>
          </a:p>
          <a:p>
            <a:r>
              <a:rPr lang="fr-FR" sz="2000" dirty="0" smtClean="0">
                <a:solidFill>
                  <a:srgbClr val="0070C0"/>
                </a:solidFill>
              </a:rPr>
              <a:t/>
            </a:r>
            <a:br>
              <a:rPr lang="fr-FR" sz="2000" dirty="0" smtClean="0">
                <a:solidFill>
                  <a:srgbClr val="0070C0"/>
                </a:solidFill>
              </a:rPr>
            </a:br>
            <a:r>
              <a:rPr lang="fr-FR" sz="2000" dirty="0" smtClean="0">
                <a:solidFill>
                  <a:srgbClr val="0070C0"/>
                </a:solidFill>
              </a:rPr>
              <a:t>En France, les activités industrielles emploient beaucoup plus de personnes que l’agriculture, la pêche ou l’exploitation des forêts. 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5400" dirty="0" smtClean="0"/>
              <a:t>Les transports</a:t>
            </a:r>
            <a:endParaRPr lang="fr-FR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8298"/>
            <a:ext cx="8496944" cy="652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6300192" y="6211669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Quels sont les différents types de transports ?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51520" y="11663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Les avions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6" name="Connecteur droit avec flèche 5"/>
          <p:cNvCxnSpPr>
            <a:stCxn id="4" idx="2"/>
          </p:cNvCxnSpPr>
          <p:nvPr/>
        </p:nvCxnSpPr>
        <p:spPr>
          <a:xfrm>
            <a:off x="863588" y="485964"/>
            <a:ext cx="252028" cy="42275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971600" y="191683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Le bus/car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/>
          <p:cNvCxnSpPr>
            <a:stCxn id="8" idx="2"/>
          </p:cNvCxnSpPr>
          <p:nvPr/>
        </p:nvCxnSpPr>
        <p:spPr>
          <a:xfrm>
            <a:off x="1655676" y="2286164"/>
            <a:ext cx="180020" cy="42275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7380312" y="54868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Les camions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12" name="Connecteur droit avec flèche 11"/>
          <p:cNvCxnSpPr>
            <a:stCxn id="11" idx="2"/>
          </p:cNvCxnSpPr>
          <p:nvPr/>
        </p:nvCxnSpPr>
        <p:spPr>
          <a:xfrm flipH="1">
            <a:off x="7596336" y="918012"/>
            <a:ext cx="468052" cy="49476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1259632" y="627729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Le train/TGV/LGV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1979712" y="5517232"/>
            <a:ext cx="0" cy="79208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2339752" y="155679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La moto/scooter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23" name="Connecteur droit avec flèche 22"/>
          <p:cNvCxnSpPr>
            <a:stCxn id="22" idx="2"/>
          </p:cNvCxnSpPr>
          <p:nvPr/>
        </p:nvCxnSpPr>
        <p:spPr>
          <a:xfrm flipH="1">
            <a:off x="3059832" y="1926124"/>
            <a:ext cx="216024" cy="27874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4139952" y="134076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Le tramway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29" name="Connecteur droit avec flèche 28"/>
          <p:cNvCxnSpPr>
            <a:stCxn id="28" idx="2"/>
          </p:cNvCxnSpPr>
          <p:nvPr/>
        </p:nvCxnSpPr>
        <p:spPr>
          <a:xfrm flipH="1">
            <a:off x="4572000" y="1710100"/>
            <a:ext cx="252028" cy="63878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395536" y="314096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Le bateau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40" name="Connecteur droit avec flèche 39"/>
          <p:cNvCxnSpPr>
            <a:stCxn id="39" idx="2"/>
          </p:cNvCxnSpPr>
          <p:nvPr/>
        </p:nvCxnSpPr>
        <p:spPr>
          <a:xfrm>
            <a:off x="1079612" y="3510300"/>
            <a:ext cx="252028" cy="27874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5724128" y="400506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La voiture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43" name="Connecteur droit avec flèche 42"/>
          <p:cNvCxnSpPr>
            <a:stCxn id="42" idx="0"/>
          </p:cNvCxnSpPr>
          <p:nvPr/>
        </p:nvCxnSpPr>
        <p:spPr>
          <a:xfrm flipH="1" flipV="1">
            <a:off x="5868144" y="3861048"/>
            <a:ext cx="540060" cy="14401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6660232" y="314096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Le vélo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47" name="Connecteur droit avec flèche 46"/>
          <p:cNvCxnSpPr/>
          <p:nvPr/>
        </p:nvCxnSpPr>
        <p:spPr>
          <a:xfrm flipH="1">
            <a:off x="6012160" y="3356992"/>
            <a:ext cx="648072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5796136" y="184482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Le métro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26" name="Connecteur droit avec flèche 25"/>
          <p:cNvCxnSpPr>
            <a:stCxn id="25" idx="2"/>
          </p:cNvCxnSpPr>
          <p:nvPr/>
        </p:nvCxnSpPr>
        <p:spPr>
          <a:xfrm flipH="1">
            <a:off x="6012160" y="2214156"/>
            <a:ext cx="468052" cy="49476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1" grpId="0"/>
      <p:bldP spid="17" grpId="0"/>
      <p:bldP spid="22" grpId="0"/>
      <p:bldP spid="28" grpId="0"/>
      <p:bldP spid="39" grpId="0"/>
      <p:bldP spid="42" grpId="0"/>
      <p:bldP spid="46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67544" y="47667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Pourquoi a-t-on besoin des transports ? A quoi servent-ils ?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332656"/>
            <a:ext cx="5691301" cy="6261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3707904" y="116632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Les transports dans la région Poitou-Charentes</a:t>
            </a:r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179512" y="476672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Quels sont les types de transports que nous avons dans notre région ?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51520" y="422108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Pourquoi a-t-on besoin des transports ? A quoi servent-ils ?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7504" y="1484784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fr-FR" sz="1600" dirty="0" smtClean="0"/>
              <a:t> voiture/camion/moto/vélo/bus (routes nationales et départementales/autoroute A10)</a:t>
            </a:r>
          </a:p>
          <a:p>
            <a:pPr>
              <a:buFont typeface="Wingdings" pitchFamily="2" charset="2"/>
              <a:buChar char="v"/>
            </a:pPr>
            <a:r>
              <a:rPr lang="fr-FR" sz="1600" dirty="0" smtClean="0"/>
              <a:t> train/TGV/LGV (gares de Poitiers, La Rochelle, Surgères, Ruffec, Angoulême, Châtellerault)</a:t>
            </a:r>
          </a:p>
          <a:p>
            <a:pPr>
              <a:buFont typeface="Wingdings" pitchFamily="2" charset="2"/>
              <a:buChar char="v"/>
            </a:pPr>
            <a:r>
              <a:rPr lang="fr-FR" sz="1600" dirty="0" smtClean="0"/>
              <a:t> bateau (port de la Rochelle, )</a:t>
            </a:r>
          </a:p>
          <a:p>
            <a:pPr>
              <a:buFont typeface="Wingdings" pitchFamily="2" charset="2"/>
              <a:buChar char="v"/>
            </a:pPr>
            <a:r>
              <a:rPr lang="fr-FR" sz="1600" dirty="0" smtClean="0"/>
              <a:t> avion (aéroport de la Rochelle/Poitiers)</a:t>
            </a:r>
            <a:endParaRPr lang="fr-FR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179512" y="4869160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On les utilise pour voyager en France ou à l’étranger, aller au travail, faire des loisirs, transporter des marchandises.</a:t>
            </a:r>
            <a:endParaRPr lang="fr-FR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9512" y="260648"/>
            <a:ext cx="896448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u="sng" dirty="0" smtClean="0">
                <a:solidFill>
                  <a:srgbClr val="0070C0"/>
                </a:solidFill>
              </a:rPr>
              <a:t>Les transports </a:t>
            </a:r>
            <a:endParaRPr lang="fr-FR" sz="2800" dirty="0" smtClean="0">
              <a:solidFill>
                <a:srgbClr val="00B050"/>
              </a:solidFill>
            </a:endParaRPr>
          </a:p>
          <a:p>
            <a:endParaRPr lang="fr-FR" sz="2800" dirty="0" smtClean="0">
              <a:solidFill>
                <a:srgbClr val="00B050"/>
              </a:solidFill>
            </a:endParaRPr>
          </a:p>
          <a:p>
            <a:r>
              <a:rPr lang="fr-FR" sz="2800" dirty="0" smtClean="0">
                <a:solidFill>
                  <a:srgbClr val="0070C0"/>
                </a:solidFill>
              </a:rPr>
              <a:t>En France, nous utilisons les transports pour différentes raisons : </a:t>
            </a:r>
            <a:endParaRPr lang="fr-FR" sz="2800" dirty="0" smtClean="0">
              <a:solidFill>
                <a:srgbClr val="00B050"/>
              </a:solidFill>
            </a:endParaRPr>
          </a:p>
          <a:p>
            <a:pPr>
              <a:buFontTx/>
              <a:buChar char="-"/>
            </a:pPr>
            <a:r>
              <a:rPr lang="fr-FR" sz="2800" dirty="0" smtClean="0">
                <a:solidFill>
                  <a:srgbClr val="0070C0"/>
                </a:solidFill>
              </a:rPr>
              <a:t> pour aller au travail </a:t>
            </a:r>
            <a:endParaRPr lang="fr-FR" sz="2800" dirty="0" smtClean="0">
              <a:solidFill>
                <a:srgbClr val="00B050"/>
              </a:solidFill>
            </a:endParaRPr>
          </a:p>
          <a:p>
            <a:pPr>
              <a:buFontTx/>
              <a:buChar char="-"/>
            </a:pPr>
            <a:r>
              <a:rPr lang="fr-FR" sz="2800" dirty="0" smtClean="0">
                <a:solidFill>
                  <a:srgbClr val="0070C0"/>
                </a:solidFill>
              </a:rPr>
              <a:t> pour faire des loisirs </a:t>
            </a:r>
            <a:endParaRPr lang="fr-FR" sz="2800" dirty="0" smtClean="0">
              <a:solidFill>
                <a:srgbClr val="00B050"/>
              </a:solidFill>
            </a:endParaRPr>
          </a:p>
          <a:p>
            <a:pPr>
              <a:buFontTx/>
              <a:buChar char="-"/>
            </a:pPr>
            <a:r>
              <a:rPr lang="fr-FR" sz="2800" dirty="0" smtClean="0">
                <a:solidFill>
                  <a:srgbClr val="0070C0"/>
                </a:solidFill>
              </a:rPr>
              <a:t> pour partir en vacances </a:t>
            </a:r>
            <a:endParaRPr lang="fr-FR" sz="2800" dirty="0" smtClean="0">
              <a:solidFill>
                <a:srgbClr val="00B050"/>
              </a:solidFill>
            </a:endParaRPr>
          </a:p>
          <a:p>
            <a:pPr>
              <a:buFontTx/>
              <a:buChar char="-"/>
            </a:pPr>
            <a:r>
              <a:rPr lang="fr-FR" sz="2800" dirty="0" smtClean="0">
                <a:solidFill>
                  <a:srgbClr val="0070C0"/>
                </a:solidFill>
              </a:rPr>
              <a:t> pour voyager à travers la France (aller voir de la famille, …) </a:t>
            </a:r>
            <a:endParaRPr lang="fr-FR" sz="2800" dirty="0" smtClean="0">
              <a:solidFill>
                <a:srgbClr val="00B050"/>
              </a:solidFill>
            </a:endParaRPr>
          </a:p>
          <a:p>
            <a:pPr>
              <a:buFontTx/>
              <a:buChar char="-"/>
            </a:pPr>
            <a:r>
              <a:rPr lang="fr-FR" sz="2800" dirty="0" smtClean="0">
                <a:solidFill>
                  <a:srgbClr val="0070C0"/>
                </a:solidFill>
              </a:rPr>
              <a:t> pour acheminer des marchandises </a:t>
            </a:r>
            <a:endParaRPr lang="fr-FR" sz="2800" dirty="0" smtClean="0">
              <a:solidFill>
                <a:srgbClr val="00B050"/>
              </a:solidFill>
            </a:endParaRPr>
          </a:p>
          <a:p>
            <a:endParaRPr lang="fr-FR" sz="2800" dirty="0" smtClean="0">
              <a:solidFill>
                <a:srgbClr val="00B050"/>
              </a:solidFill>
            </a:endParaRPr>
          </a:p>
          <a:p>
            <a:r>
              <a:rPr lang="fr-FR" sz="2800" dirty="0" smtClean="0">
                <a:solidFill>
                  <a:srgbClr val="0070C0"/>
                </a:solidFill>
              </a:rPr>
              <a:t>Il existe 2 types de transports : </a:t>
            </a:r>
            <a:endParaRPr lang="fr-FR" sz="2800" dirty="0" smtClean="0">
              <a:solidFill>
                <a:srgbClr val="00B050"/>
              </a:solidFill>
            </a:endParaRPr>
          </a:p>
          <a:p>
            <a:pPr>
              <a:buFontTx/>
              <a:buChar char="-"/>
            </a:pPr>
            <a:r>
              <a:rPr lang="fr-FR" sz="2800" dirty="0" smtClean="0">
                <a:solidFill>
                  <a:srgbClr val="0070C0"/>
                </a:solidFill>
              </a:rPr>
              <a:t>Pour les personnes : avion, bateau, voiture, vélo, moto, train, tramway, bus </a:t>
            </a:r>
            <a:endParaRPr lang="fr-FR" sz="2800" dirty="0" smtClean="0">
              <a:solidFill>
                <a:srgbClr val="00B050"/>
              </a:solidFill>
            </a:endParaRPr>
          </a:p>
          <a:p>
            <a:pPr>
              <a:buFontTx/>
              <a:buChar char="-"/>
            </a:pPr>
            <a:r>
              <a:rPr lang="fr-FR" sz="2800" dirty="0" smtClean="0">
                <a:solidFill>
                  <a:srgbClr val="0070C0"/>
                </a:solidFill>
              </a:rPr>
              <a:t>Pour les marchandises : avion, bateau, train, camion.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7908552" cy="6147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60101" cy="308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276872"/>
            <a:ext cx="6156176" cy="445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2987824" y="299695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Poitou - </a:t>
            </a:r>
            <a:r>
              <a:rPr lang="fr-FR" b="1" dirty="0" err="1" smtClean="0">
                <a:solidFill>
                  <a:srgbClr val="00B050"/>
                </a:solidFill>
              </a:rPr>
              <a:t>Charentes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148064" y="299695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B050"/>
                </a:solidFill>
              </a:rPr>
              <a:t>Vienne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164288" y="299695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B050"/>
                </a:solidFill>
              </a:rPr>
              <a:t>Poitiers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131840" y="5589240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Vienne – Charente – Charente Maritime – Les Deux Sèvres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203848" y="6381328"/>
            <a:ext cx="92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Poitiers</a:t>
            </a:r>
            <a:endParaRPr lang="fr-FR" b="1" dirty="0">
              <a:solidFill>
                <a:srgbClr val="00B050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717032"/>
            <a:ext cx="1131391" cy="126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3789040"/>
            <a:ext cx="936104" cy="119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3789040"/>
            <a:ext cx="936104" cy="119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720"/>
            <a:ext cx="6804248" cy="685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9538"/>
            <a:ext cx="7620000" cy="663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771800" y="692696"/>
            <a:ext cx="50405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101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6516216" y="764704"/>
            <a:ext cx="21602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6597727" cy="5548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G:\CE2\Géographie\La région\Logo Régio Poitou Charen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365104"/>
            <a:ext cx="2438713" cy="2244005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6948264" y="357301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Doc 5 - Qu’est-ce que c’est ?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8446331" cy="524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683568" y="1052736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Elle va s’adresser au conseil municipal.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83568" y="1772816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Il va s’adresser au conseil général.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3568" y="2492896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Il va s’adresser au conseil régional.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364088" y="37170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101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380312" y="37170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smtClean="0">
                <a:solidFill>
                  <a:srgbClr val="00B050"/>
                </a:solidFill>
              </a:rPr>
              <a:t>27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843808" y="422108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Conseil municipal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788024" y="43651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Conseil général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804248" y="422108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Conseil régional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771800" y="5013176"/>
            <a:ext cx="17281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B050"/>
                </a:solidFill>
              </a:rPr>
              <a:t>Célèbre les mariages, entretient les rues, gère l’eau, l’électricité, construction et entretien des écoles</a:t>
            </a:r>
            <a:endParaRPr lang="fr-FR" sz="1400" b="1" dirty="0">
              <a:solidFill>
                <a:srgbClr val="00B05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716016" y="5013176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B050"/>
                </a:solidFill>
              </a:rPr>
              <a:t>Il gère les collèges, les transports</a:t>
            </a:r>
            <a:endParaRPr lang="fr-FR" sz="1400" b="1" dirty="0">
              <a:solidFill>
                <a:srgbClr val="00B05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804248" y="5085184"/>
            <a:ext cx="17281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B050"/>
                </a:solidFill>
              </a:rPr>
              <a:t>Il gère les transports, construction et entretien des lycées …</a:t>
            </a:r>
            <a:endParaRPr lang="fr-FR" sz="1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188640"/>
            <a:ext cx="86409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~ ~ ~ </a:t>
            </a:r>
            <a:r>
              <a:rPr lang="fr-FR" sz="2400" u="sng" dirty="0" smtClean="0"/>
              <a:t>Le découpage de la France</a:t>
            </a:r>
            <a:r>
              <a:rPr lang="fr-FR" sz="2400" dirty="0" smtClean="0"/>
              <a:t> ~ ~ ~ </a:t>
            </a:r>
          </a:p>
          <a:p>
            <a:endParaRPr lang="fr-FR" sz="2400" dirty="0" smtClean="0"/>
          </a:p>
          <a:p>
            <a:r>
              <a:rPr lang="fr-FR" sz="2200" dirty="0" smtClean="0"/>
              <a:t>La France est « découpée » en de nombreuses </a:t>
            </a:r>
            <a:r>
              <a:rPr lang="fr-FR" sz="2200" u="sng" dirty="0" smtClean="0">
                <a:solidFill>
                  <a:srgbClr val="FF0000"/>
                </a:solidFill>
              </a:rPr>
              <a:t>communes</a:t>
            </a:r>
            <a:r>
              <a:rPr lang="fr-FR" sz="2200" dirty="0" smtClean="0"/>
              <a:t>. </a:t>
            </a:r>
          </a:p>
          <a:p>
            <a:r>
              <a:rPr lang="fr-FR" sz="2200" dirty="0" smtClean="0"/>
              <a:t>Les communes sont regroupées en </a:t>
            </a:r>
            <a:r>
              <a:rPr lang="fr-FR" sz="2200" u="sng" dirty="0" smtClean="0">
                <a:solidFill>
                  <a:srgbClr val="FF0000"/>
                </a:solidFill>
              </a:rPr>
              <a:t>départements</a:t>
            </a:r>
            <a:r>
              <a:rPr lang="fr-FR" sz="2200" dirty="0" smtClean="0"/>
              <a:t>, il y en a </a:t>
            </a:r>
            <a:r>
              <a:rPr lang="fr-FR" sz="2200" dirty="0" smtClean="0">
                <a:solidFill>
                  <a:srgbClr val="00B050"/>
                </a:solidFill>
              </a:rPr>
              <a:t>101 (96 en métropole* et 5 </a:t>
            </a:r>
            <a:r>
              <a:rPr lang="fr-FR" sz="2200" dirty="0" err="1" smtClean="0">
                <a:solidFill>
                  <a:srgbClr val="00B050"/>
                </a:solidFill>
              </a:rPr>
              <a:t>Outre-Mer</a:t>
            </a:r>
            <a:r>
              <a:rPr lang="fr-FR" sz="2200" dirty="0" smtClean="0">
                <a:solidFill>
                  <a:srgbClr val="00B050"/>
                </a:solidFill>
              </a:rPr>
              <a:t>*)</a:t>
            </a:r>
          </a:p>
          <a:p>
            <a:r>
              <a:rPr lang="fr-FR" sz="2200" dirty="0" smtClean="0"/>
              <a:t>Les départements sont regroupés en </a:t>
            </a:r>
            <a:r>
              <a:rPr lang="fr-FR" sz="2200" u="sng" dirty="0" smtClean="0">
                <a:solidFill>
                  <a:srgbClr val="FF0000"/>
                </a:solidFill>
              </a:rPr>
              <a:t>régions</a:t>
            </a:r>
            <a:r>
              <a:rPr lang="fr-FR" sz="2200" dirty="0" smtClean="0"/>
              <a:t>, il y en a </a:t>
            </a:r>
            <a:r>
              <a:rPr lang="fr-FR" sz="2200" dirty="0" smtClean="0">
                <a:solidFill>
                  <a:srgbClr val="00B050"/>
                </a:solidFill>
              </a:rPr>
              <a:t>27 (22 en métropole et 5 en </a:t>
            </a:r>
            <a:r>
              <a:rPr lang="fr-FR" sz="2200" dirty="0" err="1" smtClean="0">
                <a:solidFill>
                  <a:srgbClr val="00B050"/>
                </a:solidFill>
              </a:rPr>
              <a:t>Outre-Mer</a:t>
            </a:r>
            <a:r>
              <a:rPr lang="fr-FR" sz="2200" dirty="0" smtClean="0">
                <a:solidFill>
                  <a:srgbClr val="00B050"/>
                </a:solidFill>
              </a:rPr>
              <a:t>)</a:t>
            </a:r>
          </a:p>
          <a:p>
            <a:r>
              <a:rPr lang="fr-FR" sz="2200" dirty="0" smtClean="0"/>
              <a:t>Chaque </a:t>
            </a:r>
            <a:r>
              <a:rPr lang="fr-FR" sz="2200" dirty="0" smtClean="0">
                <a:solidFill>
                  <a:srgbClr val="FF0000"/>
                </a:solidFill>
              </a:rPr>
              <a:t>commune</a:t>
            </a:r>
            <a:r>
              <a:rPr lang="fr-FR" sz="2200" dirty="0" smtClean="0"/>
              <a:t> est dirigée par un </a:t>
            </a:r>
            <a:r>
              <a:rPr lang="fr-FR" sz="2200" u="sng" dirty="0" smtClean="0">
                <a:solidFill>
                  <a:srgbClr val="FF0000"/>
                </a:solidFill>
              </a:rPr>
              <a:t>conseil municipal</a:t>
            </a:r>
            <a:r>
              <a:rPr lang="fr-FR" sz="2200" dirty="0" smtClean="0"/>
              <a:t>. </a:t>
            </a:r>
          </a:p>
          <a:p>
            <a:r>
              <a:rPr lang="fr-FR" sz="2200" dirty="0" smtClean="0"/>
              <a:t>Chaque </a:t>
            </a:r>
            <a:r>
              <a:rPr lang="fr-FR" sz="2200" dirty="0" smtClean="0">
                <a:solidFill>
                  <a:srgbClr val="FF0000"/>
                </a:solidFill>
              </a:rPr>
              <a:t>département</a:t>
            </a:r>
            <a:r>
              <a:rPr lang="fr-FR" sz="2200" dirty="0" smtClean="0"/>
              <a:t> est dirigé par un </a:t>
            </a:r>
            <a:r>
              <a:rPr lang="fr-FR" sz="2200" u="sng" dirty="0" smtClean="0">
                <a:solidFill>
                  <a:srgbClr val="FF0000"/>
                </a:solidFill>
              </a:rPr>
              <a:t>conseil général</a:t>
            </a:r>
            <a:r>
              <a:rPr lang="fr-FR" sz="2200" dirty="0" smtClean="0"/>
              <a:t>. </a:t>
            </a:r>
          </a:p>
          <a:p>
            <a:r>
              <a:rPr lang="fr-FR" sz="2200" dirty="0" smtClean="0"/>
              <a:t>Chaque </a:t>
            </a:r>
            <a:r>
              <a:rPr lang="fr-FR" sz="2200" dirty="0" smtClean="0">
                <a:solidFill>
                  <a:srgbClr val="FF0000"/>
                </a:solidFill>
              </a:rPr>
              <a:t>région</a:t>
            </a:r>
            <a:r>
              <a:rPr lang="fr-FR" sz="2200" dirty="0" smtClean="0"/>
              <a:t> est dirigée par un </a:t>
            </a:r>
            <a:r>
              <a:rPr lang="fr-FR" sz="2200" u="sng" dirty="0" smtClean="0">
                <a:solidFill>
                  <a:srgbClr val="FF0000"/>
                </a:solidFill>
              </a:rPr>
              <a:t>conseil régional</a:t>
            </a:r>
            <a:r>
              <a:rPr lang="fr-FR" sz="2200" dirty="0" smtClean="0"/>
              <a:t>. </a:t>
            </a:r>
          </a:p>
          <a:p>
            <a:r>
              <a:rPr lang="fr-FR" sz="2200" dirty="0" smtClean="0"/>
              <a:t/>
            </a:r>
            <a:br>
              <a:rPr lang="fr-FR" sz="2200" dirty="0" smtClean="0"/>
            </a:br>
            <a:r>
              <a:rPr lang="fr-FR" sz="2200" u="sng" dirty="0" smtClean="0"/>
              <a:t>Notre commune</a:t>
            </a:r>
            <a:r>
              <a:rPr lang="fr-FR" sz="2200" dirty="0" smtClean="0"/>
              <a:t> : Poitiers </a:t>
            </a:r>
          </a:p>
          <a:p>
            <a:r>
              <a:rPr lang="fr-FR" sz="2200" u="sng" dirty="0" smtClean="0"/>
              <a:t>Notre département</a:t>
            </a:r>
            <a:r>
              <a:rPr lang="fr-FR" sz="2200" dirty="0" smtClean="0"/>
              <a:t> : la Vienne (86) </a:t>
            </a:r>
          </a:p>
          <a:p>
            <a:r>
              <a:rPr lang="fr-FR" sz="2200" u="sng" dirty="0" smtClean="0"/>
              <a:t>Notre région</a:t>
            </a:r>
            <a:r>
              <a:rPr lang="fr-FR" sz="2200" dirty="0" smtClean="0"/>
              <a:t> : le Poitou-Charentes (avec les départements de la Charente (16), de la Charente-Maritime (17) et des Deux-Sèvres (79)). </a:t>
            </a:r>
          </a:p>
          <a:p>
            <a:endParaRPr lang="fr-FR" sz="2200" dirty="0" smtClean="0"/>
          </a:p>
          <a:p>
            <a:r>
              <a:rPr lang="fr-FR" sz="2200" dirty="0" smtClean="0"/>
              <a:t>*</a:t>
            </a:r>
            <a:r>
              <a:rPr lang="fr-FR" sz="2200" u="sng" dirty="0" smtClean="0"/>
              <a:t>La métropole </a:t>
            </a:r>
            <a:r>
              <a:rPr lang="fr-FR" sz="2200" dirty="0" smtClean="0"/>
              <a:t>: le territoire français sur le continent Européen</a:t>
            </a:r>
          </a:p>
          <a:p>
            <a:r>
              <a:rPr lang="fr-FR" sz="2200" u="sng" dirty="0" err="1" smtClean="0"/>
              <a:t>Outre-Mer</a:t>
            </a:r>
            <a:r>
              <a:rPr lang="fr-FR" sz="2200" dirty="0" smtClean="0"/>
              <a:t> : départements/régions dispersés à travers le monde</a:t>
            </a:r>
            <a:endParaRPr lang="fr-FR" sz="2200" dirty="0"/>
          </a:p>
        </p:txBody>
      </p:sp>
      <p:sp>
        <p:nvSpPr>
          <p:cNvPr id="3" name="ZoneTexte 2"/>
          <p:cNvSpPr txBox="1"/>
          <p:nvPr/>
        </p:nvSpPr>
        <p:spPr>
          <a:xfrm>
            <a:off x="251520" y="33265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Je retiens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51520" y="3933056"/>
            <a:ext cx="8496944" cy="15121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5400" dirty="0" smtClean="0"/>
              <a:t>Les activités économiques</a:t>
            </a:r>
            <a:endParaRPr lang="fr-FR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ux">
  <a:themeElements>
    <a:clrScheme name="Capitaux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ux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apitaux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649</TotalTime>
  <Words>403</Words>
  <Application>Microsoft Office PowerPoint</Application>
  <PresentationFormat>Affichage à l'écran (4:3)</PresentationFormat>
  <Paragraphs>85</Paragraphs>
  <Slides>19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Capitaux</vt:lpstr>
      <vt:lpstr>Le découpage de la France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Les activités économiques</vt:lpstr>
      <vt:lpstr>Diapositive 10</vt:lpstr>
      <vt:lpstr>Diapositive 11</vt:lpstr>
      <vt:lpstr>Diapositive 12</vt:lpstr>
      <vt:lpstr>Diapositive 13</vt:lpstr>
      <vt:lpstr>Diapositive 14</vt:lpstr>
      <vt:lpstr>Les transports</vt:lpstr>
      <vt:lpstr>Diapositive 16</vt:lpstr>
      <vt:lpstr>Diapositive 17</vt:lpstr>
      <vt:lpstr>Diapositive 18</vt:lpstr>
      <vt:lpstr>Diapositive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découpage de la France</dc:title>
  <dc:creator>Sandra Witek</dc:creator>
  <cp:lastModifiedBy>Sandra Witek</cp:lastModifiedBy>
  <cp:revision>57</cp:revision>
  <dcterms:created xsi:type="dcterms:W3CDTF">2014-01-15T15:24:40Z</dcterms:created>
  <dcterms:modified xsi:type="dcterms:W3CDTF">2014-01-30T15:41:37Z</dcterms:modified>
</cp:coreProperties>
</file>