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88" r:id="rId4"/>
    <p:sldId id="294" r:id="rId5"/>
    <p:sldId id="291" r:id="rId6"/>
    <p:sldId id="309" r:id="rId7"/>
    <p:sldId id="292" r:id="rId8"/>
    <p:sldId id="293" r:id="rId9"/>
    <p:sldId id="298" r:id="rId10"/>
    <p:sldId id="297" r:id="rId11"/>
    <p:sldId id="296" r:id="rId12"/>
    <p:sldId id="299" r:id="rId13"/>
    <p:sldId id="300" r:id="rId14"/>
    <p:sldId id="301" r:id="rId15"/>
    <p:sldId id="302" r:id="rId16"/>
    <p:sldId id="303" r:id="rId17"/>
    <p:sldId id="304" r:id="rId18"/>
    <p:sldId id="308" r:id="rId19"/>
    <p:sldId id="260" r:id="rId20"/>
    <p:sldId id="307" r:id="rId21"/>
    <p:sldId id="306"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308686-6581-4EE6-8D1F-59180404C412}" type="datetimeFigureOut">
              <a:rPr lang="fr-FR" smtClean="0"/>
              <a:t>02/04/2017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CE9FDF-9F72-4229-8BF3-DFE2AF890D1C}" type="slidenum">
              <a:rPr lang="fr-FR" smtClean="0"/>
              <a:t>‹N°›</a:t>
            </a:fld>
            <a:endParaRPr lang="fr-FR"/>
          </a:p>
        </p:txBody>
      </p:sp>
    </p:spTree>
    <p:extLst>
      <p:ext uri="{BB962C8B-B14F-4D97-AF65-F5344CB8AC3E}">
        <p14:creationId xmlns:p14="http://schemas.microsoft.com/office/powerpoint/2010/main" val="628804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9253" eaLnBrk="0" hangingPunct="0">
              <a:spcBef>
                <a:spcPct val="30000"/>
              </a:spcBef>
              <a:defRPr sz="1100">
                <a:solidFill>
                  <a:schemeClr val="tx1"/>
                </a:solidFill>
                <a:latin typeface="Arial" charset="0"/>
              </a:defRPr>
            </a:lvl1pPr>
            <a:lvl2pPr marL="685817" indent="-263776" defTabSz="879253" eaLnBrk="0" hangingPunct="0">
              <a:spcBef>
                <a:spcPct val="30000"/>
              </a:spcBef>
              <a:defRPr sz="1100">
                <a:solidFill>
                  <a:schemeClr val="tx1"/>
                </a:solidFill>
                <a:latin typeface="Arial" charset="0"/>
              </a:defRPr>
            </a:lvl2pPr>
            <a:lvl3pPr marL="1055103" indent="-211021" defTabSz="879253" eaLnBrk="0" hangingPunct="0">
              <a:spcBef>
                <a:spcPct val="30000"/>
              </a:spcBef>
              <a:defRPr sz="1100">
                <a:solidFill>
                  <a:schemeClr val="tx1"/>
                </a:solidFill>
                <a:latin typeface="Arial" charset="0"/>
              </a:defRPr>
            </a:lvl3pPr>
            <a:lvl4pPr marL="1477145" indent="-211021" defTabSz="879253" eaLnBrk="0" hangingPunct="0">
              <a:spcBef>
                <a:spcPct val="30000"/>
              </a:spcBef>
              <a:defRPr sz="1100">
                <a:solidFill>
                  <a:schemeClr val="tx1"/>
                </a:solidFill>
                <a:latin typeface="Arial" charset="0"/>
              </a:defRPr>
            </a:lvl4pPr>
            <a:lvl5pPr marL="1899186" indent="-211021" defTabSz="879253" eaLnBrk="0" hangingPunct="0">
              <a:spcBef>
                <a:spcPct val="30000"/>
              </a:spcBef>
              <a:defRPr sz="1100">
                <a:solidFill>
                  <a:schemeClr val="tx1"/>
                </a:solidFill>
                <a:latin typeface="Arial" charset="0"/>
              </a:defRPr>
            </a:lvl5pPr>
            <a:lvl6pPr marL="2321227" indent="-211021" defTabSz="879253" eaLnBrk="0" fontAlgn="base" hangingPunct="0">
              <a:spcBef>
                <a:spcPct val="30000"/>
              </a:spcBef>
              <a:spcAft>
                <a:spcPct val="0"/>
              </a:spcAft>
              <a:defRPr sz="1100">
                <a:solidFill>
                  <a:schemeClr val="tx1"/>
                </a:solidFill>
                <a:latin typeface="Arial" charset="0"/>
              </a:defRPr>
            </a:lvl6pPr>
            <a:lvl7pPr marL="2743269" indent="-211021" defTabSz="879253" eaLnBrk="0" fontAlgn="base" hangingPunct="0">
              <a:spcBef>
                <a:spcPct val="30000"/>
              </a:spcBef>
              <a:spcAft>
                <a:spcPct val="0"/>
              </a:spcAft>
              <a:defRPr sz="1100">
                <a:solidFill>
                  <a:schemeClr val="tx1"/>
                </a:solidFill>
                <a:latin typeface="Arial" charset="0"/>
              </a:defRPr>
            </a:lvl7pPr>
            <a:lvl8pPr marL="3165310" indent="-211021" defTabSz="879253" eaLnBrk="0" fontAlgn="base" hangingPunct="0">
              <a:spcBef>
                <a:spcPct val="30000"/>
              </a:spcBef>
              <a:spcAft>
                <a:spcPct val="0"/>
              </a:spcAft>
              <a:defRPr sz="1100">
                <a:solidFill>
                  <a:schemeClr val="tx1"/>
                </a:solidFill>
                <a:latin typeface="Arial" charset="0"/>
              </a:defRPr>
            </a:lvl8pPr>
            <a:lvl9pPr marL="3587351" indent="-211021" defTabSz="879253" eaLnBrk="0" fontAlgn="base" hangingPunct="0">
              <a:spcBef>
                <a:spcPct val="30000"/>
              </a:spcBef>
              <a:spcAft>
                <a:spcPct val="0"/>
              </a:spcAft>
              <a:defRPr sz="1100">
                <a:solidFill>
                  <a:schemeClr val="tx1"/>
                </a:solidFill>
                <a:latin typeface="Arial" charset="0"/>
              </a:defRPr>
            </a:lvl9pPr>
          </a:lstStyle>
          <a:p>
            <a:pPr eaLnBrk="1" hangingPunct="1">
              <a:spcBef>
                <a:spcPct val="0"/>
              </a:spcBef>
            </a:pPr>
            <a:fld id="{02CDDA1A-3EC8-4DD0-87F9-36C469588DEA}" type="slidenum">
              <a:rPr lang="fr-FR" altLang="fr-FR" sz="1200"/>
              <a:pPr eaLnBrk="1" hangingPunct="1">
                <a:spcBef>
                  <a:spcPct val="0"/>
                </a:spcBef>
              </a:pPr>
              <a:t>9</a:t>
            </a:fld>
            <a:endParaRPr lang="fr-FR" altLang="fr-FR"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fr-FR" smtClean="0"/>
          </a:p>
        </p:txBody>
      </p:sp>
    </p:spTree>
    <p:extLst>
      <p:ext uri="{BB962C8B-B14F-4D97-AF65-F5344CB8AC3E}">
        <p14:creationId xmlns:p14="http://schemas.microsoft.com/office/powerpoint/2010/main" val="1628026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9253" eaLnBrk="0" hangingPunct="0">
              <a:spcBef>
                <a:spcPct val="30000"/>
              </a:spcBef>
              <a:defRPr sz="1100">
                <a:solidFill>
                  <a:schemeClr val="tx1"/>
                </a:solidFill>
                <a:latin typeface="Arial" charset="0"/>
              </a:defRPr>
            </a:lvl1pPr>
            <a:lvl2pPr marL="685817" indent="-263776" defTabSz="879253" eaLnBrk="0" hangingPunct="0">
              <a:spcBef>
                <a:spcPct val="30000"/>
              </a:spcBef>
              <a:defRPr sz="1100">
                <a:solidFill>
                  <a:schemeClr val="tx1"/>
                </a:solidFill>
                <a:latin typeface="Arial" charset="0"/>
              </a:defRPr>
            </a:lvl2pPr>
            <a:lvl3pPr marL="1055103" indent="-211021" defTabSz="879253" eaLnBrk="0" hangingPunct="0">
              <a:spcBef>
                <a:spcPct val="30000"/>
              </a:spcBef>
              <a:defRPr sz="1100">
                <a:solidFill>
                  <a:schemeClr val="tx1"/>
                </a:solidFill>
                <a:latin typeface="Arial" charset="0"/>
              </a:defRPr>
            </a:lvl3pPr>
            <a:lvl4pPr marL="1477145" indent="-211021" defTabSz="879253" eaLnBrk="0" hangingPunct="0">
              <a:spcBef>
                <a:spcPct val="30000"/>
              </a:spcBef>
              <a:defRPr sz="1100">
                <a:solidFill>
                  <a:schemeClr val="tx1"/>
                </a:solidFill>
                <a:latin typeface="Arial" charset="0"/>
              </a:defRPr>
            </a:lvl4pPr>
            <a:lvl5pPr marL="1899186" indent="-211021" defTabSz="879253" eaLnBrk="0" hangingPunct="0">
              <a:spcBef>
                <a:spcPct val="30000"/>
              </a:spcBef>
              <a:defRPr sz="1100">
                <a:solidFill>
                  <a:schemeClr val="tx1"/>
                </a:solidFill>
                <a:latin typeface="Arial" charset="0"/>
              </a:defRPr>
            </a:lvl5pPr>
            <a:lvl6pPr marL="2321227" indent="-211021" defTabSz="879253" eaLnBrk="0" fontAlgn="base" hangingPunct="0">
              <a:spcBef>
                <a:spcPct val="30000"/>
              </a:spcBef>
              <a:spcAft>
                <a:spcPct val="0"/>
              </a:spcAft>
              <a:defRPr sz="1100">
                <a:solidFill>
                  <a:schemeClr val="tx1"/>
                </a:solidFill>
                <a:latin typeface="Arial" charset="0"/>
              </a:defRPr>
            </a:lvl6pPr>
            <a:lvl7pPr marL="2743269" indent="-211021" defTabSz="879253" eaLnBrk="0" fontAlgn="base" hangingPunct="0">
              <a:spcBef>
                <a:spcPct val="30000"/>
              </a:spcBef>
              <a:spcAft>
                <a:spcPct val="0"/>
              </a:spcAft>
              <a:defRPr sz="1100">
                <a:solidFill>
                  <a:schemeClr val="tx1"/>
                </a:solidFill>
                <a:latin typeface="Arial" charset="0"/>
              </a:defRPr>
            </a:lvl7pPr>
            <a:lvl8pPr marL="3165310" indent="-211021" defTabSz="879253" eaLnBrk="0" fontAlgn="base" hangingPunct="0">
              <a:spcBef>
                <a:spcPct val="30000"/>
              </a:spcBef>
              <a:spcAft>
                <a:spcPct val="0"/>
              </a:spcAft>
              <a:defRPr sz="1100">
                <a:solidFill>
                  <a:schemeClr val="tx1"/>
                </a:solidFill>
                <a:latin typeface="Arial" charset="0"/>
              </a:defRPr>
            </a:lvl8pPr>
            <a:lvl9pPr marL="3587351" indent="-211021" defTabSz="879253" eaLnBrk="0" fontAlgn="base" hangingPunct="0">
              <a:spcBef>
                <a:spcPct val="30000"/>
              </a:spcBef>
              <a:spcAft>
                <a:spcPct val="0"/>
              </a:spcAft>
              <a:defRPr sz="1100">
                <a:solidFill>
                  <a:schemeClr val="tx1"/>
                </a:solidFill>
                <a:latin typeface="Arial" charset="0"/>
              </a:defRPr>
            </a:lvl9pPr>
          </a:lstStyle>
          <a:p>
            <a:pPr eaLnBrk="1" hangingPunct="1">
              <a:spcBef>
                <a:spcPct val="0"/>
              </a:spcBef>
            </a:pPr>
            <a:fld id="{09330849-BBB1-4E84-89FE-522FF827302D}" type="slidenum">
              <a:rPr lang="fr-FR" altLang="fr-FR" sz="1200"/>
              <a:pPr eaLnBrk="1" hangingPunct="1">
                <a:spcBef>
                  <a:spcPct val="0"/>
                </a:spcBef>
              </a:pPr>
              <a:t>11</a:t>
            </a:fld>
            <a:endParaRPr lang="fr-FR" altLang="fr-FR" sz="120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fr-FR" smtClean="0"/>
          </a:p>
        </p:txBody>
      </p:sp>
    </p:spTree>
    <p:extLst>
      <p:ext uri="{BB962C8B-B14F-4D97-AF65-F5344CB8AC3E}">
        <p14:creationId xmlns:p14="http://schemas.microsoft.com/office/powerpoint/2010/main" val="792041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953F629B-E580-4E0E-AE4F-737B6AE2A375}" type="datetimeFigureOut">
              <a:rPr lang="fr-FR" smtClean="0"/>
              <a:t>02/04/2017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CBE741-5522-4B30-BA4F-5FF77B781503}" type="slidenum">
              <a:rPr lang="fr-FR" smtClean="0"/>
              <a:t>‹N°›</a:t>
            </a:fld>
            <a:endParaRPr lang="fr-FR"/>
          </a:p>
        </p:txBody>
      </p:sp>
    </p:spTree>
    <p:extLst>
      <p:ext uri="{BB962C8B-B14F-4D97-AF65-F5344CB8AC3E}">
        <p14:creationId xmlns:p14="http://schemas.microsoft.com/office/powerpoint/2010/main" val="2782053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53F629B-E580-4E0E-AE4F-737B6AE2A375}" type="datetimeFigureOut">
              <a:rPr lang="fr-FR" smtClean="0"/>
              <a:t>02/04/2017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CBE741-5522-4B30-BA4F-5FF77B781503}" type="slidenum">
              <a:rPr lang="fr-FR" smtClean="0"/>
              <a:t>‹N°›</a:t>
            </a:fld>
            <a:endParaRPr lang="fr-FR"/>
          </a:p>
        </p:txBody>
      </p:sp>
    </p:spTree>
    <p:extLst>
      <p:ext uri="{BB962C8B-B14F-4D97-AF65-F5344CB8AC3E}">
        <p14:creationId xmlns:p14="http://schemas.microsoft.com/office/powerpoint/2010/main" val="1945900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53F629B-E580-4E0E-AE4F-737B6AE2A375}" type="datetimeFigureOut">
              <a:rPr lang="fr-FR" smtClean="0"/>
              <a:t>02/04/2017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CBE741-5522-4B30-BA4F-5FF77B781503}" type="slidenum">
              <a:rPr lang="fr-FR" smtClean="0"/>
              <a:t>‹N°›</a:t>
            </a:fld>
            <a:endParaRPr lang="fr-FR"/>
          </a:p>
        </p:txBody>
      </p:sp>
    </p:spTree>
    <p:extLst>
      <p:ext uri="{BB962C8B-B14F-4D97-AF65-F5344CB8AC3E}">
        <p14:creationId xmlns:p14="http://schemas.microsoft.com/office/powerpoint/2010/main" val="3997076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53F629B-E580-4E0E-AE4F-737B6AE2A375}" type="datetimeFigureOut">
              <a:rPr lang="fr-FR" smtClean="0"/>
              <a:t>02/04/2017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CBE741-5522-4B30-BA4F-5FF77B781503}" type="slidenum">
              <a:rPr lang="fr-FR" smtClean="0"/>
              <a:t>‹N°›</a:t>
            </a:fld>
            <a:endParaRPr lang="fr-FR"/>
          </a:p>
        </p:txBody>
      </p:sp>
    </p:spTree>
    <p:extLst>
      <p:ext uri="{BB962C8B-B14F-4D97-AF65-F5344CB8AC3E}">
        <p14:creationId xmlns:p14="http://schemas.microsoft.com/office/powerpoint/2010/main" val="1492531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53F629B-E580-4E0E-AE4F-737B6AE2A375}" type="datetimeFigureOut">
              <a:rPr lang="fr-FR" smtClean="0"/>
              <a:t>02/04/2017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CBE741-5522-4B30-BA4F-5FF77B781503}" type="slidenum">
              <a:rPr lang="fr-FR" smtClean="0"/>
              <a:t>‹N°›</a:t>
            </a:fld>
            <a:endParaRPr lang="fr-FR"/>
          </a:p>
        </p:txBody>
      </p:sp>
    </p:spTree>
    <p:extLst>
      <p:ext uri="{BB962C8B-B14F-4D97-AF65-F5344CB8AC3E}">
        <p14:creationId xmlns:p14="http://schemas.microsoft.com/office/powerpoint/2010/main" val="3544532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53F629B-E580-4E0E-AE4F-737B6AE2A375}" type="datetimeFigureOut">
              <a:rPr lang="fr-FR" smtClean="0"/>
              <a:t>02/04/2017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4CBE741-5522-4B30-BA4F-5FF77B781503}" type="slidenum">
              <a:rPr lang="fr-FR" smtClean="0"/>
              <a:t>‹N°›</a:t>
            </a:fld>
            <a:endParaRPr lang="fr-FR"/>
          </a:p>
        </p:txBody>
      </p:sp>
    </p:spTree>
    <p:extLst>
      <p:ext uri="{BB962C8B-B14F-4D97-AF65-F5344CB8AC3E}">
        <p14:creationId xmlns:p14="http://schemas.microsoft.com/office/powerpoint/2010/main" val="2963847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53F629B-E580-4E0E-AE4F-737B6AE2A375}" type="datetimeFigureOut">
              <a:rPr lang="fr-FR" smtClean="0"/>
              <a:t>02/04/2017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4CBE741-5522-4B30-BA4F-5FF77B781503}" type="slidenum">
              <a:rPr lang="fr-FR" smtClean="0"/>
              <a:t>‹N°›</a:t>
            </a:fld>
            <a:endParaRPr lang="fr-FR"/>
          </a:p>
        </p:txBody>
      </p:sp>
    </p:spTree>
    <p:extLst>
      <p:ext uri="{BB962C8B-B14F-4D97-AF65-F5344CB8AC3E}">
        <p14:creationId xmlns:p14="http://schemas.microsoft.com/office/powerpoint/2010/main" val="3018021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953F629B-E580-4E0E-AE4F-737B6AE2A375}" type="datetimeFigureOut">
              <a:rPr lang="fr-FR" smtClean="0"/>
              <a:t>02/04/2017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4CBE741-5522-4B30-BA4F-5FF77B781503}" type="slidenum">
              <a:rPr lang="fr-FR" smtClean="0"/>
              <a:t>‹N°›</a:t>
            </a:fld>
            <a:endParaRPr lang="fr-FR"/>
          </a:p>
        </p:txBody>
      </p:sp>
    </p:spTree>
    <p:extLst>
      <p:ext uri="{BB962C8B-B14F-4D97-AF65-F5344CB8AC3E}">
        <p14:creationId xmlns:p14="http://schemas.microsoft.com/office/powerpoint/2010/main" val="3846555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53F629B-E580-4E0E-AE4F-737B6AE2A375}" type="datetimeFigureOut">
              <a:rPr lang="fr-FR" smtClean="0"/>
              <a:t>02/04/2017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4CBE741-5522-4B30-BA4F-5FF77B781503}" type="slidenum">
              <a:rPr lang="fr-FR" smtClean="0"/>
              <a:t>‹N°›</a:t>
            </a:fld>
            <a:endParaRPr lang="fr-FR"/>
          </a:p>
        </p:txBody>
      </p:sp>
    </p:spTree>
    <p:extLst>
      <p:ext uri="{BB962C8B-B14F-4D97-AF65-F5344CB8AC3E}">
        <p14:creationId xmlns:p14="http://schemas.microsoft.com/office/powerpoint/2010/main" val="1070751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53F629B-E580-4E0E-AE4F-737B6AE2A375}" type="datetimeFigureOut">
              <a:rPr lang="fr-FR" smtClean="0"/>
              <a:t>02/04/2017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4CBE741-5522-4B30-BA4F-5FF77B781503}" type="slidenum">
              <a:rPr lang="fr-FR" smtClean="0"/>
              <a:t>‹N°›</a:t>
            </a:fld>
            <a:endParaRPr lang="fr-FR"/>
          </a:p>
        </p:txBody>
      </p:sp>
    </p:spTree>
    <p:extLst>
      <p:ext uri="{BB962C8B-B14F-4D97-AF65-F5344CB8AC3E}">
        <p14:creationId xmlns:p14="http://schemas.microsoft.com/office/powerpoint/2010/main" val="1292595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53F629B-E580-4E0E-AE4F-737B6AE2A375}" type="datetimeFigureOut">
              <a:rPr lang="fr-FR" smtClean="0"/>
              <a:t>02/04/2017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4CBE741-5522-4B30-BA4F-5FF77B781503}" type="slidenum">
              <a:rPr lang="fr-FR" smtClean="0"/>
              <a:t>‹N°›</a:t>
            </a:fld>
            <a:endParaRPr lang="fr-FR"/>
          </a:p>
        </p:txBody>
      </p:sp>
    </p:spTree>
    <p:extLst>
      <p:ext uri="{BB962C8B-B14F-4D97-AF65-F5344CB8AC3E}">
        <p14:creationId xmlns:p14="http://schemas.microsoft.com/office/powerpoint/2010/main" val="205807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3F629B-E580-4E0E-AE4F-737B6AE2A375}" type="datetimeFigureOut">
              <a:rPr lang="fr-FR" smtClean="0"/>
              <a:t>02/04/2017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CBE741-5522-4B30-BA4F-5FF77B781503}" type="slidenum">
              <a:rPr lang="fr-FR" smtClean="0"/>
              <a:t>‹N°›</a:t>
            </a:fld>
            <a:endParaRPr lang="fr-FR"/>
          </a:p>
        </p:txBody>
      </p:sp>
    </p:spTree>
    <p:extLst>
      <p:ext uri="{BB962C8B-B14F-4D97-AF65-F5344CB8AC3E}">
        <p14:creationId xmlns:p14="http://schemas.microsoft.com/office/powerpoint/2010/main" val="1018103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chemeClr val="tx1">
                    <a:lumMod val="65000"/>
                    <a:lumOff val="35000"/>
                  </a:schemeClr>
                </a:solidFill>
              </a:rPr>
              <a:t>L’UE, seulement un grand marché</a:t>
            </a:r>
            <a:r>
              <a:rPr lang="fr-FR" b="1" dirty="0">
                <a:solidFill>
                  <a:schemeClr val="tx1">
                    <a:lumMod val="65000"/>
                    <a:lumOff val="35000"/>
                  </a:schemeClr>
                </a:solidFill>
              </a:rPr>
              <a:t> ?</a:t>
            </a:r>
            <a:endParaRPr lang="fr-FR" dirty="0">
              <a:solidFill>
                <a:schemeClr val="tx1">
                  <a:lumMod val="65000"/>
                  <a:lumOff val="35000"/>
                </a:schemeClr>
              </a:solidFill>
            </a:endParaRPr>
          </a:p>
        </p:txBody>
      </p:sp>
      <p:sp>
        <p:nvSpPr>
          <p:cNvPr id="3" name="Sous-titre 2"/>
          <p:cNvSpPr>
            <a:spLocks noGrp="1"/>
          </p:cNvSpPr>
          <p:nvPr>
            <p:ph type="subTitle" idx="1"/>
          </p:nvPr>
        </p:nvSpPr>
        <p:spPr/>
        <p:txBody>
          <a:bodyPr/>
          <a:lstStyle/>
          <a:p>
            <a:r>
              <a:rPr lang="fr-FR" dirty="0" smtClean="0">
                <a:solidFill>
                  <a:schemeClr val="tx1">
                    <a:lumMod val="65000"/>
                    <a:lumOff val="35000"/>
                  </a:schemeClr>
                </a:solidFill>
              </a:rPr>
              <a:t>Jérôme </a:t>
            </a:r>
            <a:r>
              <a:rPr lang="fr-FR" dirty="0" err="1" smtClean="0">
                <a:solidFill>
                  <a:schemeClr val="tx1">
                    <a:lumMod val="65000"/>
                    <a:lumOff val="35000"/>
                  </a:schemeClr>
                </a:solidFill>
              </a:rPr>
              <a:t>Creel</a:t>
            </a:r>
            <a:endParaRPr lang="fr-FR" dirty="0" smtClean="0">
              <a:solidFill>
                <a:schemeClr val="tx1">
                  <a:lumMod val="65000"/>
                  <a:lumOff val="35000"/>
                </a:schemeClr>
              </a:solidFill>
            </a:endParaRPr>
          </a:p>
          <a:p>
            <a:r>
              <a:rPr lang="fr-FR" dirty="0" smtClean="0">
                <a:solidFill>
                  <a:schemeClr val="tx1">
                    <a:lumMod val="65000"/>
                    <a:lumOff val="35000"/>
                  </a:schemeClr>
                </a:solidFill>
              </a:rPr>
              <a:t>(OFCE &amp; ESCP Europe)</a:t>
            </a:r>
          </a:p>
          <a:p>
            <a:r>
              <a:rPr lang="fr-FR" dirty="0" smtClean="0">
                <a:solidFill>
                  <a:schemeClr val="tx1">
                    <a:lumMod val="65000"/>
                    <a:lumOff val="35000"/>
                  </a:schemeClr>
                </a:solidFill>
              </a:rPr>
              <a:t>UP Paris 14</a:t>
            </a:r>
            <a:r>
              <a:rPr lang="fr-FR" smtClean="0">
                <a:solidFill>
                  <a:schemeClr val="tx1">
                    <a:lumMod val="65000"/>
                    <a:lumOff val="35000"/>
                  </a:schemeClr>
                </a:solidFill>
              </a:rPr>
              <a:t>, 18 </a:t>
            </a:r>
            <a:r>
              <a:rPr lang="fr-FR" dirty="0" smtClean="0">
                <a:solidFill>
                  <a:schemeClr val="tx1">
                    <a:lumMod val="65000"/>
                    <a:lumOff val="35000"/>
                  </a:schemeClr>
                </a:solidFill>
              </a:rPr>
              <a:t>mars 2017</a:t>
            </a:r>
            <a:endParaRPr lang="fr-FR" dirty="0">
              <a:solidFill>
                <a:schemeClr val="tx1">
                  <a:lumMod val="65000"/>
                  <a:lumOff val="35000"/>
                </a:schemeClr>
              </a:solidFill>
            </a:endParaRPr>
          </a:p>
        </p:txBody>
      </p:sp>
      <p:pic>
        <p:nvPicPr>
          <p:cNvPr id="1032" name="Picture 8" descr="Image result for ofc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0"/>
            <a:ext cx="1619672" cy="1619672"/>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4168" y="253563"/>
            <a:ext cx="2988840" cy="15616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821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solidFill>
                  <a:schemeClr val="tx1">
                    <a:lumMod val="65000"/>
                    <a:lumOff val="35000"/>
                  </a:schemeClr>
                </a:solidFill>
              </a:rPr>
              <a:t>Pour accompagner </a:t>
            </a:r>
            <a:r>
              <a:rPr lang="fr-FR" sz="4000" u="sng" dirty="0" smtClean="0">
                <a:solidFill>
                  <a:schemeClr val="tx1">
                    <a:lumMod val="65000"/>
                    <a:lumOff val="35000"/>
                  </a:schemeClr>
                </a:solidFill>
              </a:rPr>
              <a:t>l’élargissement</a:t>
            </a:r>
            <a:endParaRPr lang="fr-FR" sz="4000" u="sng" dirty="0">
              <a:solidFill>
                <a:schemeClr val="tx1">
                  <a:lumMod val="65000"/>
                  <a:lumOff val="35000"/>
                </a:schemeClr>
              </a:solidFill>
            </a:endParaRPr>
          </a:p>
        </p:txBody>
      </p:sp>
      <p:sp>
        <p:nvSpPr>
          <p:cNvPr id="3" name="Espace réservé du contenu 2"/>
          <p:cNvSpPr>
            <a:spLocks noGrp="1"/>
          </p:cNvSpPr>
          <p:nvPr>
            <p:ph idx="1"/>
          </p:nvPr>
        </p:nvSpPr>
        <p:spPr/>
        <p:txBody>
          <a:bodyPr/>
          <a:lstStyle/>
          <a:p>
            <a:r>
              <a:rPr lang="fr-FR" dirty="0" smtClean="0"/>
              <a:t>Modification dans l’affectation du budget européen</a:t>
            </a:r>
          </a:p>
          <a:p>
            <a:pPr lvl="1"/>
            <a:r>
              <a:rPr lang="fr-FR" dirty="0" smtClean="0"/>
              <a:t>L’agriculture n’est plus l’objectif prioritaire des politiques communes</a:t>
            </a:r>
          </a:p>
          <a:p>
            <a:pPr lvl="1"/>
            <a:r>
              <a:rPr lang="fr-FR" dirty="0" smtClean="0"/>
              <a:t>La montée des inégalités de développement dans l’Union européenne pousse à la mise en œuvre de politique de cohésion</a:t>
            </a:r>
            <a:endParaRPr lang="fr-FR" dirty="0"/>
          </a:p>
        </p:txBody>
      </p:sp>
    </p:spTree>
    <p:extLst>
      <p:ext uri="{BB962C8B-B14F-4D97-AF65-F5344CB8AC3E}">
        <p14:creationId xmlns:p14="http://schemas.microsoft.com/office/powerpoint/2010/main" val="2244526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2"/>
          <p:cNvSpPr>
            <a:spLocks noGrp="1" noChangeArrowheads="1"/>
          </p:cNvSpPr>
          <p:nvPr>
            <p:ph idx="1"/>
          </p:nvPr>
        </p:nvSpPr>
        <p:spPr>
          <a:xfrm>
            <a:off x="971600" y="1340768"/>
            <a:ext cx="7560840" cy="2232248"/>
          </a:xfrm>
        </p:spPr>
        <p:txBody>
          <a:bodyPr>
            <a:normAutofit/>
          </a:bodyPr>
          <a:lstStyle/>
          <a:p>
            <a:pPr eaLnBrk="1" hangingPunct="1">
              <a:buFont typeface="Wingdings" pitchFamily="2" charset="2"/>
              <a:buChar char="ü"/>
            </a:pPr>
            <a:r>
              <a:rPr lang="en-US" altLang="fr-FR" sz="2400" dirty="0" err="1" smtClean="0">
                <a:cs typeface="Times New Roman" pitchFamily="18" charset="0"/>
              </a:rPr>
              <a:t>Développement</a:t>
            </a:r>
            <a:r>
              <a:rPr lang="en-US" altLang="fr-FR" sz="2400" dirty="0" smtClean="0">
                <a:cs typeface="Times New Roman" pitchFamily="18" charset="0"/>
              </a:rPr>
              <a:t> des </a:t>
            </a:r>
            <a:r>
              <a:rPr lang="en-US" altLang="fr-FR" sz="2400" dirty="0" err="1" smtClean="0">
                <a:cs typeface="Times New Roman" pitchFamily="18" charset="0"/>
              </a:rPr>
              <a:t>fonds</a:t>
            </a:r>
            <a:r>
              <a:rPr lang="en-US" altLang="fr-FR" sz="2400" dirty="0" smtClean="0">
                <a:cs typeface="Times New Roman" pitchFamily="18" charset="0"/>
              </a:rPr>
              <a:t> </a:t>
            </a:r>
            <a:r>
              <a:rPr lang="en-US" altLang="fr-FR" sz="2400" dirty="0" err="1" smtClean="0">
                <a:cs typeface="Times New Roman" pitchFamily="18" charset="0"/>
              </a:rPr>
              <a:t>structurels</a:t>
            </a:r>
            <a:endParaRPr lang="en-US" altLang="fr-FR" sz="2400" dirty="0" smtClean="0">
              <a:solidFill>
                <a:srgbClr val="FF0000"/>
              </a:solidFill>
              <a:cs typeface="Times New Roman" pitchFamily="18" charset="0"/>
            </a:endParaRPr>
          </a:p>
          <a:p>
            <a:pPr lvl="1" eaLnBrk="1" hangingPunct="1">
              <a:buClr>
                <a:schemeClr val="hlink"/>
              </a:buClr>
              <a:buFont typeface="Wingdings" pitchFamily="2" charset="2"/>
              <a:buChar char="§"/>
            </a:pPr>
            <a:r>
              <a:rPr lang="en-US" altLang="fr-FR" sz="2000" dirty="0" err="1" smtClean="0">
                <a:cs typeface="Times New Roman" pitchFamily="18" charset="0"/>
              </a:rPr>
              <a:t>Fonds</a:t>
            </a:r>
            <a:r>
              <a:rPr lang="en-US" altLang="fr-FR" sz="2000" dirty="0" smtClean="0">
                <a:cs typeface="Times New Roman" pitchFamily="18" charset="0"/>
              </a:rPr>
              <a:t> social </a:t>
            </a:r>
            <a:r>
              <a:rPr lang="en-US" altLang="fr-FR" sz="2000" dirty="0" err="1" smtClean="0">
                <a:cs typeface="Times New Roman" pitchFamily="18" charset="0"/>
              </a:rPr>
              <a:t>européen</a:t>
            </a:r>
            <a:r>
              <a:rPr lang="en-US" altLang="fr-FR" sz="2000" dirty="0" smtClean="0">
                <a:cs typeface="Times New Roman" pitchFamily="18" charset="0"/>
              </a:rPr>
              <a:t> (à destination des </a:t>
            </a:r>
            <a:r>
              <a:rPr lang="en-US" altLang="fr-FR" sz="2000" dirty="0" err="1" smtClean="0">
                <a:cs typeface="Times New Roman" pitchFamily="18" charset="0"/>
              </a:rPr>
              <a:t>jeunes</a:t>
            </a:r>
            <a:r>
              <a:rPr lang="en-US" altLang="fr-FR" sz="2000" dirty="0" smtClean="0">
                <a:cs typeface="Times New Roman" pitchFamily="18" charset="0"/>
              </a:rPr>
              <a:t> </a:t>
            </a:r>
            <a:r>
              <a:rPr lang="en-US" altLang="fr-FR" sz="2000" dirty="0" err="1" smtClean="0">
                <a:cs typeface="Times New Roman" pitchFamily="18" charset="0"/>
              </a:rPr>
              <a:t>chômeurs</a:t>
            </a:r>
            <a:r>
              <a:rPr lang="en-US" altLang="fr-FR" sz="2000" dirty="0" smtClean="0">
                <a:cs typeface="Times New Roman" pitchFamily="18" charset="0"/>
              </a:rPr>
              <a:t>)</a:t>
            </a:r>
          </a:p>
          <a:p>
            <a:pPr lvl="1" eaLnBrk="1" hangingPunct="1">
              <a:buClr>
                <a:schemeClr val="hlink"/>
              </a:buClr>
              <a:buFont typeface="Wingdings" pitchFamily="2" charset="2"/>
              <a:buChar char="§"/>
            </a:pPr>
            <a:r>
              <a:rPr lang="en-US" altLang="fr-FR" sz="2000" dirty="0" err="1" smtClean="0">
                <a:cs typeface="Times New Roman" pitchFamily="18" charset="0"/>
              </a:rPr>
              <a:t>Fonds</a:t>
            </a:r>
            <a:r>
              <a:rPr lang="en-US" altLang="fr-FR" sz="2000" dirty="0" smtClean="0">
                <a:cs typeface="Times New Roman" pitchFamily="18" charset="0"/>
              </a:rPr>
              <a:t> </a:t>
            </a:r>
            <a:r>
              <a:rPr lang="en-US" altLang="fr-FR" sz="2000" dirty="0" err="1" smtClean="0">
                <a:cs typeface="Times New Roman" pitchFamily="18" charset="0"/>
              </a:rPr>
              <a:t>européen</a:t>
            </a:r>
            <a:r>
              <a:rPr lang="en-US" altLang="fr-FR" sz="2000" dirty="0" smtClean="0">
                <a:cs typeface="Times New Roman" pitchFamily="18" charset="0"/>
              </a:rPr>
              <a:t> de </a:t>
            </a:r>
            <a:r>
              <a:rPr lang="en-US" altLang="fr-FR" sz="2000" dirty="0" err="1" smtClean="0">
                <a:cs typeface="Times New Roman" pitchFamily="18" charset="0"/>
              </a:rPr>
              <a:t>développement</a:t>
            </a:r>
            <a:r>
              <a:rPr lang="en-US" altLang="fr-FR" sz="2000" dirty="0" smtClean="0">
                <a:cs typeface="Times New Roman" pitchFamily="18" charset="0"/>
              </a:rPr>
              <a:t> </a:t>
            </a:r>
            <a:r>
              <a:rPr lang="en-US" altLang="fr-FR" sz="2000" dirty="0" err="1" smtClean="0">
                <a:cs typeface="Times New Roman" pitchFamily="18" charset="0"/>
              </a:rPr>
              <a:t>régional</a:t>
            </a:r>
            <a:r>
              <a:rPr lang="en-US" altLang="fr-FR" sz="2000" dirty="0" smtClean="0">
                <a:cs typeface="Times New Roman" pitchFamily="18" charset="0"/>
              </a:rPr>
              <a:t> (FEDER)</a:t>
            </a:r>
          </a:p>
          <a:p>
            <a:pPr lvl="1" eaLnBrk="1" hangingPunct="1">
              <a:buClr>
                <a:schemeClr val="hlink"/>
              </a:buClr>
              <a:buFont typeface="Wingdings" pitchFamily="2" charset="2"/>
              <a:buChar char="§"/>
            </a:pPr>
            <a:r>
              <a:rPr lang="en-US" altLang="fr-FR" sz="2000" dirty="0" err="1" smtClean="0">
                <a:cs typeface="Times New Roman" pitchFamily="18" charset="0"/>
              </a:rPr>
              <a:t>Fonds</a:t>
            </a:r>
            <a:r>
              <a:rPr lang="en-US" altLang="fr-FR" sz="2000" dirty="0" smtClean="0">
                <a:cs typeface="Times New Roman" pitchFamily="18" charset="0"/>
              </a:rPr>
              <a:t> de </a:t>
            </a:r>
            <a:r>
              <a:rPr lang="en-US" altLang="fr-FR" sz="2000" dirty="0" err="1" smtClean="0">
                <a:cs typeface="Times New Roman" pitchFamily="18" charset="0"/>
              </a:rPr>
              <a:t>cohésion</a:t>
            </a:r>
            <a:r>
              <a:rPr lang="en-US" altLang="fr-FR" sz="2000" dirty="0" smtClean="0">
                <a:cs typeface="Times New Roman" pitchFamily="18" charset="0"/>
              </a:rPr>
              <a:t> (pour </a:t>
            </a:r>
            <a:r>
              <a:rPr lang="en-US" altLang="fr-FR" sz="2000" dirty="0" err="1" smtClean="0">
                <a:cs typeface="Times New Roman" pitchFamily="18" charset="0"/>
              </a:rPr>
              <a:t>compenser</a:t>
            </a:r>
            <a:r>
              <a:rPr lang="en-US" altLang="fr-FR" sz="2000" dirty="0" smtClean="0">
                <a:cs typeface="Times New Roman" pitchFamily="18" charset="0"/>
              </a:rPr>
              <a:t> les pays les plus </a:t>
            </a:r>
            <a:r>
              <a:rPr lang="en-US" altLang="fr-FR" sz="2000" dirty="0" err="1" smtClean="0">
                <a:cs typeface="Times New Roman" pitchFamily="18" charset="0"/>
              </a:rPr>
              <a:t>pauvres</a:t>
            </a:r>
            <a:r>
              <a:rPr lang="en-US" altLang="fr-FR" sz="2000" dirty="0" smtClean="0">
                <a:cs typeface="Times New Roman" pitchFamily="18" charset="0"/>
              </a:rPr>
              <a:t> </a:t>
            </a:r>
            <a:r>
              <a:rPr lang="en-US" altLang="fr-FR" sz="2000" dirty="0" err="1" smtClean="0">
                <a:cs typeface="Times New Roman" pitchFamily="18" charset="0"/>
              </a:rPr>
              <a:t>dans</a:t>
            </a:r>
            <a:r>
              <a:rPr lang="en-US" altLang="fr-FR" sz="2000" dirty="0" smtClean="0">
                <a:cs typeface="Times New Roman" pitchFamily="18" charset="0"/>
              </a:rPr>
              <a:t> </a:t>
            </a:r>
            <a:r>
              <a:rPr lang="en-US" altLang="fr-FR" sz="2000" dirty="0" err="1" smtClean="0">
                <a:cs typeface="Times New Roman" pitchFamily="18" charset="0"/>
              </a:rPr>
              <a:t>leurs</a:t>
            </a:r>
            <a:r>
              <a:rPr lang="en-US" altLang="fr-FR" sz="2000" dirty="0" smtClean="0">
                <a:cs typeface="Times New Roman" pitchFamily="18" charset="0"/>
              </a:rPr>
              <a:t> efforts à </a:t>
            </a:r>
            <a:r>
              <a:rPr lang="en-US" altLang="fr-FR" sz="2000" dirty="0" err="1" smtClean="0">
                <a:cs typeface="Times New Roman" pitchFamily="18" charset="0"/>
              </a:rPr>
              <a:t>appliquer</a:t>
            </a:r>
            <a:r>
              <a:rPr lang="en-US" altLang="fr-FR" sz="2000" dirty="0" smtClean="0">
                <a:cs typeface="Times New Roman" pitchFamily="18" charset="0"/>
              </a:rPr>
              <a:t> les </a:t>
            </a:r>
            <a:r>
              <a:rPr lang="en-US" altLang="fr-FR" sz="2000" dirty="0" err="1" smtClean="0">
                <a:cs typeface="Times New Roman" pitchFamily="18" charset="0"/>
              </a:rPr>
              <a:t>réglementations</a:t>
            </a:r>
            <a:r>
              <a:rPr lang="en-US" altLang="fr-FR" sz="2000" dirty="0" smtClean="0">
                <a:cs typeface="Times New Roman" pitchFamily="18" charset="0"/>
              </a:rPr>
              <a:t> communes)</a:t>
            </a:r>
          </a:p>
          <a:p>
            <a:pPr eaLnBrk="1" hangingPunct="1">
              <a:buFont typeface="Wingdings" pitchFamily="2" charset="2"/>
              <a:buNone/>
            </a:pPr>
            <a:endParaRPr lang="en-US" altLang="fr-FR" sz="2700" dirty="0" smtClean="0">
              <a:latin typeface="Times New Roman" pitchFamily="18" charset="0"/>
            </a:endParaRPr>
          </a:p>
        </p:txBody>
      </p:sp>
      <p:sp>
        <p:nvSpPr>
          <p:cNvPr id="2" name="Titre 1"/>
          <p:cNvSpPr>
            <a:spLocks noGrp="1"/>
          </p:cNvSpPr>
          <p:nvPr>
            <p:ph type="title"/>
          </p:nvPr>
        </p:nvSpPr>
        <p:spPr/>
        <p:txBody>
          <a:bodyPr>
            <a:normAutofit/>
          </a:bodyPr>
          <a:lstStyle/>
          <a:p>
            <a:r>
              <a:rPr lang="fr-FR" sz="4000" dirty="0" smtClean="0">
                <a:solidFill>
                  <a:schemeClr val="tx1">
                    <a:lumMod val="65000"/>
                    <a:lumOff val="35000"/>
                  </a:schemeClr>
                </a:solidFill>
              </a:rPr>
              <a:t>La politique de cohésion</a:t>
            </a:r>
            <a:endParaRPr lang="fr-FR" sz="4000" dirty="0">
              <a:solidFill>
                <a:schemeClr val="tx1">
                  <a:lumMod val="65000"/>
                  <a:lumOff val="35000"/>
                </a:schemeClr>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356992"/>
            <a:ext cx="4597400" cy="341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4074" y="3356992"/>
            <a:ext cx="4599869" cy="341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02806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solidFill>
                  <a:schemeClr val="tx1">
                    <a:lumMod val="65000"/>
                    <a:lumOff val="35000"/>
                  </a:schemeClr>
                </a:solidFill>
              </a:rPr>
              <a:t>La dimension sociale</a:t>
            </a:r>
            <a:endParaRPr lang="fr-FR" sz="4000" dirty="0">
              <a:solidFill>
                <a:schemeClr val="tx1">
                  <a:lumMod val="65000"/>
                  <a:lumOff val="35000"/>
                </a:schemeClr>
              </a:solidFill>
            </a:endParaRPr>
          </a:p>
        </p:txBody>
      </p:sp>
      <p:sp>
        <p:nvSpPr>
          <p:cNvPr id="3" name="Espace réservé du contenu 2"/>
          <p:cNvSpPr>
            <a:spLocks noGrp="1"/>
          </p:cNvSpPr>
          <p:nvPr>
            <p:ph idx="1"/>
          </p:nvPr>
        </p:nvSpPr>
        <p:spPr/>
        <p:txBody>
          <a:bodyPr/>
          <a:lstStyle/>
          <a:p>
            <a:r>
              <a:rPr lang="fr-FR" dirty="0" smtClean="0"/>
              <a:t>Très présente dans les textes européens</a:t>
            </a:r>
          </a:p>
          <a:p>
            <a:pPr lvl="1"/>
            <a:r>
              <a:rPr lang="fr-FR" dirty="0" smtClean="0"/>
              <a:t>… du traité de Rome à celui de Lisbonne</a:t>
            </a:r>
          </a:p>
          <a:p>
            <a:pPr lvl="1"/>
            <a:r>
              <a:rPr lang="fr-FR" dirty="0" smtClean="0"/>
              <a:t>Mobilité des travailleurs avec la coordination des systèmes sociaux et la portabilité des droits ; santé, sécurité au travail ; conditions de travail ; égalité femmes-hommes ; autres formes de discrimination; etc.</a:t>
            </a:r>
            <a:endParaRPr lang="fr-FR" dirty="0"/>
          </a:p>
          <a:p>
            <a:r>
              <a:rPr lang="fr-FR" dirty="0" smtClean="0"/>
              <a:t>Beaucoup moins présente en pratique</a:t>
            </a:r>
            <a:endParaRPr lang="fr-FR" dirty="0"/>
          </a:p>
        </p:txBody>
      </p:sp>
    </p:spTree>
    <p:extLst>
      <p:ext uri="{BB962C8B-B14F-4D97-AF65-F5344CB8AC3E}">
        <p14:creationId xmlns:p14="http://schemas.microsoft.com/office/powerpoint/2010/main" val="1829580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950189"/>
          </a:xfrm>
        </p:spPr>
        <p:txBody>
          <a:bodyPr>
            <a:noAutofit/>
          </a:bodyPr>
          <a:lstStyle/>
          <a:p>
            <a:r>
              <a:rPr lang="fr-FR" sz="4000" dirty="0" smtClean="0">
                <a:solidFill>
                  <a:schemeClr val="tx1">
                    <a:lumMod val="65000"/>
                    <a:lumOff val="35000"/>
                  </a:schemeClr>
                </a:solidFill>
              </a:rPr>
              <a:t>Hétérogénéité des taux de prélèvements</a:t>
            </a:r>
            <a:endParaRPr lang="fr-FR" sz="4000" dirty="0">
              <a:solidFill>
                <a:schemeClr val="tx1">
                  <a:lumMod val="65000"/>
                  <a:lumOff val="35000"/>
                </a:scheme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1224827"/>
            <a:ext cx="4528774" cy="5633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oneTexte 3"/>
          <p:cNvSpPr txBox="1"/>
          <p:nvPr/>
        </p:nvSpPr>
        <p:spPr>
          <a:xfrm>
            <a:off x="6703104" y="6198250"/>
            <a:ext cx="2383994" cy="646331"/>
          </a:xfrm>
          <a:prstGeom prst="rect">
            <a:avLst/>
          </a:prstGeom>
          <a:noFill/>
        </p:spPr>
        <p:txBody>
          <a:bodyPr wrap="square" rtlCol="0">
            <a:spAutoFit/>
          </a:bodyPr>
          <a:lstStyle/>
          <a:p>
            <a:r>
              <a:rPr lang="fr-FR" sz="1200" i="1" dirty="0" smtClean="0"/>
              <a:t>Source</a:t>
            </a:r>
            <a:r>
              <a:rPr lang="fr-FR" sz="1200" dirty="0" smtClean="0"/>
              <a:t> : </a:t>
            </a:r>
            <a:r>
              <a:rPr lang="fr-FR" sz="1200" dirty="0" err="1" smtClean="0"/>
              <a:t>Cornilleau</a:t>
            </a:r>
            <a:r>
              <a:rPr lang="fr-FR" sz="1200" dirty="0" smtClean="0"/>
              <a:t> et </a:t>
            </a:r>
            <a:r>
              <a:rPr lang="fr-FR" sz="1200" dirty="0" err="1" smtClean="0"/>
              <a:t>Touzé</a:t>
            </a:r>
            <a:r>
              <a:rPr lang="fr-FR" sz="1200" dirty="0" smtClean="0"/>
              <a:t> dans OFCE,  L’économie européenne 2016, Repères, La Découverte</a:t>
            </a:r>
            <a:endParaRPr lang="fr-FR" sz="1200" dirty="0"/>
          </a:p>
        </p:txBody>
      </p:sp>
    </p:spTree>
    <p:extLst>
      <p:ext uri="{BB962C8B-B14F-4D97-AF65-F5344CB8AC3E}">
        <p14:creationId xmlns:p14="http://schemas.microsoft.com/office/powerpoint/2010/main" val="2076694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8229600" cy="1143000"/>
          </a:xfrm>
        </p:spPr>
        <p:txBody>
          <a:bodyPr>
            <a:noAutofit/>
          </a:bodyPr>
          <a:lstStyle/>
          <a:p>
            <a:r>
              <a:rPr lang="fr-FR" sz="4000" dirty="0" smtClean="0">
                <a:solidFill>
                  <a:schemeClr val="tx1">
                    <a:lumMod val="65000"/>
                    <a:lumOff val="35000"/>
                  </a:schemeClr>
                </a:solidFill>
              </a:rPr>
              <a:t>Hétérogénéité des dépenses de protection sociale</a:t>
            </a:r>
            <a:endParaRPr lang="fr-FR" sz="4000" dirty="0">
              <a:solidFill>
                <a:schemeClr val="tx1">
                  <a:lumMod val="65000"/>
                  <a:lumOff val="35000"/>
                </a:schemeClr>
              </a:solidFill>
            </a:endParaRPr>
          </a:p>
        </p:txBody>
      </p:sp>
      <p:sp>
        <p:nvSpPr>
          <p:cNvPr id="4" name="ZoneTexte 3"/>
          <p:cNvSpPr txBox="1"/>
          <p:nvPr/>
        </p:nvSpPr>
        <p:spPr>
          <a:xfrm>
            <a:off x="6703104" y="6198250"/>
            <a:ext cx="2383994" cy="646331"/>
          </a:xfrm>
          <a:prstGeom prst="rect">
            <a:avLst/>
          </a:prstGeom>
          <a:noFill/>
        </p:spPr>
        <p:txBody>
          <a:bodyPr wrap="square" rtlCol="0">
            <a:spAutoFit/>
          </a:bodyPr>
          <a:lstStyle/>
          <a:p>
            <a:r>
              <a:rPr lang="fr-FR" sz="1200" i="1" dirty="0" smtClean="0"/>
              <a:t>Source</a:t>
            </a:r>
            <a:r>
              <a:rPr lang="fr-FR" sz="1200" dirty="0" smtClean="0"/>
              <a:t> : </a:t>
            </a:r>
            <a:r>
              <a:rPr lang="fr-FR" sz="1200" dirty="0" err="1" smtClean="0"/>
              <a:t>Cornilleau</a:t>
            </a:r>
            <a:r>
              <a:rPr lang="fr-FR" sz="1200" dirty="0" smtClean="0"/>
              <a:t> et </a:t>
            </a:r>
            <a:r>
              <a:rPr lang="fr-FR" sz="1200" dirty="0" err="1" smtClean="0"/>
              <a:t>Touzé</a:t>
            </a:r>
            <a:r>
              <a:rPr lang="fr-FR" sz="1200" dirty="0" smtClean="0"/>
              <a:t> dans OFCE,  L’économie européenne 2016, Repères, La Découverte</a:t>
            </a:r>
            <a:endParaRPr lang="fr-FR" sz="12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055" y="1483998"/>
            <a:ext cx="6910046" cy="4643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7925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normAutofit/>
          </a:bodyPr>
          <a:lstStyle/>
          <a:p>
            <a:r>
              <a:rPr lang="fr-FR" sz="4000" dirty="0" smtClean="0">
                <a:solidFill>
                  <a:schemeClr val="tx1">
                    <a:lumMod val="65000"/>
                    <a:lumOff val="35000"/>
                  </a:schemeClr>
                </a:solidFill>
              </a:rPr>
              <a:t>Le cas des travailleurs détachés</a:t>
            </a:r>
            <a:endParaRPr lang="fr-FR" sz="4000" dirty="0">
              <a:solidFill>
                <a:schemeClr val="tx1">
                  <a:lumMod val="65000"/>
                  <a:lumOff val="35000"/>
                </a:schemeClr>
              </a:solidFill>
            </a:endParaRPr>
          </a:p>
        </p:txBody>
      </p:sp>
      <p:sp>
        <p:nvSpPr>
          <p:cNvPr id="3" name="Espace réservé du contenu 2"/>
          <p:cNvSpPr>
            <a:spLocks noGrp="1"/>
          </p:cNvSpPr>
          <p:nvPr>
            <p:ph idx="1"/>
          </p:nvPr>
        </p:nvSpPr>
        <p:spPr>
          <a:xfrm>
            <a:off x="457200" y="1268760"/>
            <a:ext cx="8229600" cy="5400600"/>
          </a:xfrm>
        </p:spPr>
        <p:txBody>
          <a:bodyPr>
            <a:normAutofit fontScale="62500" lnSpcReduction="20000"/>
          </a:bodyPr>
          <a:lstStyle/>
          <a:p>
            <a:r>
              <a:rPr lang="fr-FR" dirty="0" smtClean="0"/>
              <a:t>Directive adoptée en 1996</a:t>
            </a:r>
          </a:p>
          <a:p>
            <a:pPr lvl="1"/>
            <a:r>
              <a:rPr lang="fr-FR" dirty="0"/>
              <a:t>La législation européenne énonce une série de règles obligatoires concernant les conditions de travail et d’emploi applicables aux travailleurs détachés, afin de</a:t>
            </a:r>
            <a:r>
              <a:rPr lang="fr-FR" dirty="0" smtClean="0"/>
              <a:t>:</a:t>
            </a:r>
            <a:endParaRPr lang="fr-FR" dirty="0"/>
          </a:p>
          <a:p>
            <a:pPr lvl="2"/>
            <a:r>
              <a:rPr lang="fr-FR" dirty="0" smtClean="0"/>
              <a:t>garantir </a:t>
            </a:r>
            <a:r>
              <a:rPr lang="fr-FR" dirty="0"/>
              <a:t>que les droits et conditions de travail sont protégés dans toute l'UE;</a:t>
            </a:r>
          </a:p>
          <a:p>
            <a:pPr lvl="2"/>
            <a:r>
              <a:rPr lang="fr-FR" dirty="0" smtClean="0"/>
              <a:t>prévenir </a:t>
            </a:r>
            <a:r>
              <a:rPr lang="fr-FR" dirty="0"/>
              <a:t>le «dumping social», qui consiste, pour un prestataire de services étranger, à offrir des tarifs inférieurs à ceux des prestataires locaux en appliquant des normes de travail moins rigoureuses.</a:t>
            </a:r>
          </a:p>
          <a:p>
            <a:pPr lvl="1"/>
            <a:r>
              <a:rPr lang="fr-FR" dirty="0" smtClean="0"/>
              <a:t>Ces </a:t>
            </a:r>
            <a:r>
              <a:rPr lang="fr-FR" dirty="0"/>
              <a:t>règles prévoient que les travailleurs détachés dans un autre État membre bénéficient légalement d’un noyau dur de droits en vigueur dans l’État membre d’accueil, même s'ils restent les employés de l’entreprise qui les détache et relèvent donc de la législation de l’État membre d’origine.</a:t>
            </a:r>
          </a:p>
          <a:p>
            <a:pPr lvl="1"/>
            <a:r>
              <a:rPr lang="fr-FR" dirty="0" smtClean="0"/>
              <a:t>Ces </a:t>
            </a:r>
            <a:r>
              <a:rPr lang="fr-FR" dirty="0"/>
              <a:t>droits concernent:</a:t>
            </a:r>
          </a:p>
          <a:p>
            <a:pPr lvl="2"/>
            <a:r>
              <a:rPr lang="fr-FR" dirty="0" smtClean="0"/>
              <a:t>les </a:t>
            </a:r>
            <a:r>
              <a:rPr lang="fr-FR" dirty="0"/>
              <a:t>taux de salaire minimal;</a:t>
            </a:r>
          </a:p>
          <a:p>
            <a:pPr lvl="2"/>
            <a:r>
              <a:rPr lang="fr-FR" dirty="0" smtClean="0"/>
              <a:t>les </a:t>
            </a:r>
            <a:r>
              <a:rPr lang="fr-FR" dirty="0"/>
              <a:t>périodes maximales de travail et les périodes minimales de repos;</a:t>
            </a:r>
          </a:p>
          <a:p>
            <a:pPr lvl="2"/>
            <a:r>
              <a:rPr lang="fr-FR" dirty="0" smtClean="0"/>
              <a:t>la </a:t>
            </a:r>
            <a:r>
              <a:rPr lang="fr-FR" dirty="0"/>
              <a:t>période minimale de congé annuel payé;</a:t>
            </a:r>
          </a:p>
          <a:p>
            <a:pPr lvl="2"/>
            <a:r>
              <a:rPr lang="fr-FR" dirty="0" smtClean="0"/>
              <a:t>les </a:t>
            </a:r>
            <a:r>
              <a:rPr lang="fr-FR" dirty="0"/>
              <a:t>conditions de mise à disposition de travailleurs par l’intermédiaire d’entreprises de travail intérimaire;</a:t>
            </a:r>
          </a:p>
          <a:p>
            <a:pPr lvl="2"/>
            <a:r>
              <a:rPr lang="fr-FR" dirty="0" smtClean="0"/>
              <a:t>la </a:t>
            </a:r>
            <a:r>
              <a:rPr lang="fr-FR" dirty="0"/>
              <a:t>santé, la sécurité et l’hygiène au travail;</a:t>
            </a:r>
          </a:p>
          <a:p>
            <a:pPr lvl="2"/>
            <a:r>
              <a:rPr lang="fr-FR" dirty="0" smtClean="0"/>
              <a:t>l’égalité </a:t>
            </a:r>
            <a:r>
              <a:rPr lang="fr-FR" dirty="0"/>
              <a:t>de traitement entre hommes et femmes.</a:t>
            </a:r>
          </a:p>
          <a:p>
            <a:r>
              <a:rPr lang="fr-FR" dirty="0" smtClean="0"/>
              <a:t>Proposition de révision de la directive depuis 2016, non approuvée, pour mieux lutter contre les discriminations salariales</a:t>
            </a:r>
            <a:endParaRPr lang="fr-FR" dirty="0"/>
          </a:p>
        </p:txBody>
      </p:sp>
    </p:spTree>
    <p:extLst>
      <p:ext uri="{BB962C8B-B14F-4D97-AF65-F5344CB8AC3E}">
        <p14:creationId xmlns:p14="http://schemas.microsoft.com/office/powerpoint/2010/main" val="316446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solidFill>
                  <a:schemeClr val="tx1">
                    <a:lumMod val="65000"/>
                    <a:lumOff val="35000"/>
                  </a:schemeClr>
                </a:solidFill>
              </a:rPr>
              <a:t>L’euro, sans convergence ?</a:t>
            </a:r>
            <a:endParaRPr lang="fr-FR" sz="4000" dirty="0">
              <a:solidFill>
                <a:schemeClr val="tx1">
                  <a:lumMod val="65000"/>
                  <a:lumOff val="35000"/>
                </a:schemeClr>
              </a:solidFill>
            </a:endParaRPr>
          </a:p>
        </p:txBody>
      </p:sp>
      <p:sp>
        <p:nvSpPr>
          <p:cNvPr id="3" name="Espace réservé du contenu 2"/>
          <p:cNvSpPr>
            <a:spLocks noGrp="1"/>
          </p:cNvSpPr>
          <p:nvPr>
            <p:ph idx="1"/>
          </p:nvPr>
        </p:nvSpPr>
        <p:spPr/>
        <p:txBody>
          <a:bodyPr>
            <a:normAutofit lnSpcReduction="10000"/>
          </a:bodyPr>
          <a:lstStyle/>
          <a:p>
            <a:r>
              <a:rPr lang="fr-FR" dirty="0" smtClean="0"/>
              <a:t>Critères de convergence </a:t>
            </a:r>
            <a:r>
              <a:rPr lang="fr-FR" b="1" dirty="0" smtClean="0"/>
              <a:t>nominale</a:t>
            </a:r>
          </a:p>
          <a:p>
            <a:pPr lvl="1"/>
            <a:r>
              <a:rPr lang="fr-FR" dirty="0" smtClean="0"/>
              <a:t>Inflation</a:t>
            </a:r>
          </a:p>
          <a:p>
            <a:pPr lvl="1"/>
            <a:r>
              <a:rPr lang="fr-FR" dirty="0" smtClean="0"/>
              <a:t>Taux d’intérêt de long terme</a:t>
            </a:r>
          </a:p>
          <a:p>
            <a:pPr lvl="1"/>
            <a:r>
              <a:rPr lang="fr-FR" dirty="0" smtClean="0"/>
              <a:t>Taux de change</a:t>
            </a:r>
          </a:p>
          <a:p>
            <a:pPr lvl="1"/>
            <a:r>
              <a:rPr lang="fr-FR" dirty="0" smtClean="0"/>
              <a:t>Déficit public</a:t>
            </a:r>
          </a:p>
          <a:p>
            <a:pPr lvl="1"/>
            <a:r>
              <a:rPr lang="fr-FR" dirty="0" smtClean="0"/>
              <a:t>Dette publique</a:t>
            </a:r>
            <a:endParaRPr lang="fr-FR" dirty="0"/>
          </a:p>
          <a:p>
            <a:r>
              <a:rPr lang="fr-FR" dirty="0" smtClean="0"/>
              <a:t>Pas de critères de convergence </a:t>
            </a:r>
            <a:r>
              <a:rPr lang="fr-FR" b="1" dirty="0" smtClean="0"/>
              <a:t>réelle</a:t>
            </a:r>
          </a:p>
          <a:p>
            <a:pPr lvl="1"/>
            <a:r>
              <a:rPr lang="fr-FR" dirty="0" smtClean="0"/>
              <a:t>Pouvoir d’achat</a:t>
            </a:r>
          </a:p>
          <a:p>
            <a:pPr lvl="1"/>
            <a:r>
              <a:rPr lang="fr-FR" dirty="0" smtClean="0"/>
              <a:t>Taux de chômage, etc.</a:t>
            </a:r>
            <a:endParaRPr lang="fr-FR" dirty="0"/>
          </a:p>
        </p:txBody>
      </p:sp>
    </p:spTree>
    <p:extLst>
      <p:ext uri="{BB962C8B-B14F-4D97-AF65-F5344CB8AC3E}">
        <p14:creationId xmlns:p14="http://schemas.microsoft.com/office/powerpoint/2010/main" val="3030806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solidFill>
                  <a:schemeClr val="tx1">
                    <a:lumMod val="65000"/>
                    <a:lumOff val="35000"/>
                  </a:schemeClr>
                </a:solidFill>
              </a:rPr>
              <a:t>Réformes depuis la crise</a:t>
            </a:r>
            <a:endParaRPr lang="fr-FR" sz="4000" dirty="0">
              <a:solidFill>
                <a:schemeClr val="tx1">
                  <a:lumMod val="65000"/>
                  <a:lumOff val="35000"/>
                </a:schemeClr>
              </a:solidFill>
            </a:endParaRPr>
          </a:p>
        </p:txBody>
      </p:sp>
      <p:sp>
        <p:nvSpPr>
          <p:cNvPr id="3" name="Espace réservé du contenu 2"/>
          <p:cNvSpPr>
            <a:spLocks noGrp="1"/>
          </p:cNvSpPr>
          <p:nvPr>
            <p:ph idx="1"/>
          </p:nvPr>
        </p:nvSpPr>
        <p:spPr/>
        <p:txBody>
          <a:bodyPr/>
          <a:lstStyle/>
          <a:p>
            <a:r>
              <a:rPr lang="fr-FR" dirty="0" smtClean="0"/>
              <a:t>Assouplissement de la politique monétaire :</a:t>
            </a:r>
          </a:p>
          <a:p>
            <a:pPr lvl="1"/>
            <a:r>
              <a:rPr lang="fr-FR" dirty="0" smtClean="0"/>
              <a:t>La Banque centrale européenne a réinterprété son mandat</a:t>
            </a:r>
            <a:endParaRPr lang="fr-FR" dirty="0"/>
          </a:p>
          <a:p>
            <a:r>
              <a:rPr lang="fr-FR" dirty="0" smtClean="0"/>
              <a:t>Surveillance des « déséquilibres macroéconomiques »</a:t>
            </a:r>
          </a:p>
          <a:p>
            <a:pPr lvl="1"/>
            <a:r>
              <a:rPr lang="fr-FR" dirty="0" smtClean="0"/>
              <a:t>Indicateurs de convergence </a:t>
            </a:r>
            <a:r>
              <a:rPr lang="fr-FR" b="1" dirty="0" smtClean="0"/>
              <a:t>réelle</a:t>
            </a:r>
            <a:r>
              <a:rPr lang="fr-FR" dirty="0" smtClean="0"/>
              <a:t> depuis 2011</a:t>
            </a:r>
            <a:endParaRPr lang="fr-FR" dirty="0"/>
          </a:p>
        </p:txBody>
      </p:sp>
    </p:spTree>
    <p:extLst>
      <p:ext uri="{BB962C8B-B14F-4D97-AF65-F5344CB8AC3E}">
        <p14:creationId xmlns:p14="http://schemas.microsoft.com/office/powerpoint/2010/main" val="2121662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solidFill>
                  <a:schemeClr val="tx1">
                    <a:lumMod val="65000"/>
                    <a:lumOff val="35000"/>
                  </a:schemeClr>
                </a:solidFill>
              </a:rPr>
              <a:t>En guise de conclusion </a:t>
            </a:r>
            <a:endParaRPr lang="fr-FR" sz="4000" dirty="0">
              <a:solidFill>
                <a:schemeClr val="tx1">
                  <a:lumMod val="65000"/>
                  <a:lumOff val="35000"/>
                </a:schemeClr>
              </a:solidFill>
            </a:endParaRPr>
          </a:p>
        </p:txBody>
      </p:sp>
      <p:sp>
        <p:nvSpPr>
          <p:cNvPr id="3" name="Espace réservé du contenu 2"/>
          <p:cNvSpPr>
            <a:spLocks noGrp="1"/>
          </p:cNvSpPr>
          <p:nvPr>
            <p:ph idx="1"/>
          </p:nvPr>
        </p:nvSpPr>
        <p:spPr/>
        <p:txBody>
          <a:bodyPr>
            <a:normAutofit fontScale="92500" lnSpcReduction="20000"/>
          </a:bodyPr>
          <a:lstStyle/>
          <a:p>
            <a:r>
              <a:rPr lang="fr-FR" dirty="0" smtClean="0"/>
              <a:t>L’UE est plus qu’un marché, aussi grand soit-il</a:t>
            </a:r>
          </a:p>
          <a:p>
            <a:pPr lvl="1"/>
            <a:r>
              <a:rPr lang="fr-FR" dirty="0" smtClean="0"/>
              <a:t>Valeurs et principes communs</a:t>
            </a:r>
          </a:p>
          <a:p>
            <a:pPr lvl="1"/>
            <a:r>
              <a:rPr lang="fr-FR" dirty="0" smtClean="0"/>
              <a:t>L’UE est un acteur important dans les domaines sociaux et environnementaux, et pas seulement économiques</a:t>
            </a:r>
          </a:p>
          <a:p>
            <a:r>
              <a:rPr lang="fr-FR" dirty="0" smtClean="0"/>
              <a:t>La zone euro a pris des décisions politiques inadaptées qui la mette en difficulté, sinon en péril</a:t>
            </a:r>
          </a:p>
          <a:p>
            <a:pPr lvl="1"/>
            <a:r>
              <a:rPr lang="fr-FR" dirty="0" smtClean="0"/>
              <a:t>Les mauvais critères d’entrée</a:t>
            </a:r>
          </a:p>
          <a:p>
            <a:pPr lvl="1"/>
            <a:r>
              <a:rPr lang="fr-FR" dirty="0" smtClean="0"/>
              <a:t>Le choix néfaste de l’austérité et de l’absence de solidarité</a:t>
            </a:r>
          </a:p>
        </p:txBody>
      </p:sp>
    </p:spTree>
    <p:extLst>
      <p:ext uri="{BB962C8B-B14F-4D97-AF65-F5344CB8AC3E}">
        <p14:creationId xmlns:p14="http://schemas.microsoft.com/office/powerpoint/2010/main" val="2231812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chemeClr val="tx1">
                    <a:lumMod val="65000"/>
                    <a:lumOff val="35000"/>
                  </a:schemeClr>
                </a:solidFill>
              </a:rPr>
              <a:t>Evolutions récentes</a:t>
            </a:r>
            <a:br>
              <a:rPr lang="fr-FR" dirty="0" smtClean="0">
                <a:solidFill>
                  <a:schemeClr val="tx1">
                    <a:lumMod val="65000"/>
                    <a:lumOff val="35000"/>
                  </a:schemeClr>
                </a:solidFill>
              </a:rPr>
            </a:br>
            <a:r>
              <a:rPr lang="fr-FR" sz="4000" dirty="0" smtClean="0">
                <a:solidFill>
                  <a:schemeClr val="tx1">
                    <a:lumMod val="65000"/>
                    <a:lumOff val="35000"/>
                  </a:schemeClr>
                </a:solidFill>
              </a:rPr>
              <a:t>Dette publique (% du PIB)</a:t>
            </a:r>
            <a:endParaRPr lang="fr-FR" dirty="0">
              <a:solidFill>
                <a:schemeClr val="tx1">
                  <a:lumMod val="65000"/>
                  <a:lumOff val="35000"/>
                </a:schemeClr>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04864"/>
            <a:ext cx="4443307" cy="3511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8470" y="2204864"/>
            <a:ext cx="4765530" cy="3512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ZoneTexte 6"/>
          <p:cNvSpPr txBox="1"/>
          <p:nvPr/>
        </p:nvSpPr>
        <p:spPr>
          <a:xfrm>
            <a:off x="0" y="6544523"/>
            <a:ext cx="5220072" cy="307777"/>
          </a:xfrm>
          <a:prstGeom prst="rect">
            <a:avLst/>
          </a:prstGeom>
          <a:noFill/>
        </p:spPr>
        <p:txBody>
          <a:bodyPr wrap="square" rtlCol="0">
            <a:spAutoFit/>
          </a:bodyPr>
          <a:lstStyle/>
          <a:p>
            <a:r>
              <a:rPr lang="fr-FR" sz="1400" i="1" dirty="0" smtClean="0"/>
              <a:t>Source</a:t>
            </a:r>
            <a:r>
              <a:rPr lang="fr-FR" sz="1400" dirty="0" smtClean="0"/>
              <a:t>: Eurostat</a:t>
            </a:r>
            <a:endParaRPr lang="fr-FR" sz="1400" dirty="0"/>
          </a:p>
        </p:txBody>
      </p:sp>
    </p:spTree>
    <p:extLst>
      <p:ext uri="{BB962C8B-B14F-4D97-AF65-F5344CB8AC3E}">
        <p14:creationId xmlns:p14="http://schemas.microsoft.com/office/powerpoint/2010/main" val="2854856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solidFill>
                  <a:schemeClr val="tx1">
                    <a:lumMod val="65000"/>
                    <a:lumOff val="35000"/>
                  </a:schemeClr>
                </a:solidFill>
              </a:rPr>
              <a:t>Plan de l’intervention</a:t>
            </a:r>
            <a:endParaRPr lang="fr-FR" sz="4000" dirty="0">
              <a:solidFill>
                <a:schemeClr val="tx1">
                  <a:lumMod val="65000"/>
                  <a:lumOff val="35000"/>
                </a:schemeClr>
              </a:solidFill>
            </a:endParaRPr>
          </a:p>
        </p:txBody>
      </p:sp>
      <p:sp>
        <p:nvSpPr>
          <p:cNvPr id="3" name="Espace réservé du contenu 2"/>
          <p:cNvSpPr>
            <a:spLocks noGrp="1"/>
          </p:cNvSpPr>
          <p:nvPr>
            <p:ph idx="1"/>
          </p:nvPr>
        </p:nvSpPr>
        <p:spPr>
          <a:xfrm>
            <a:off x="457200" y="1600200"/>
            <a:ext cx="8363272" cy="4525963"/>
          </a:xfrm>
        </p:spPr>
        <p:txBody>
          <a:bodyPr>
            <a:normAutofit/>
          </a:bodyPr>
          <a:lstStyle/>
          <a:p>
            <a:r>
              <a:rPr lang="fr-FR" dirty="0" smtClean="0"/>
              <a:t>Le texte fondateur et les valeurs de l’UE</a:t>
            </a:r>
          </a:p>
          <a:p>
            <a:r>
              <a:rPr lang="fr-FR" dirty="0" smtClean="0"/>
              <a:t>L’histoire parallèle </a:t>
            </a:r>
          </a:p>
          <a:p>
            <a:pPr lvl="1"/>
            <a:r>
              <a:rPr lang="fr-FR" dirty="0" smtClean="0"/>
              <a:t>Du marché unique à l’extension du domaine de l’UE</a:t>
            </a:r>
          </a:p>
          <a:p>
            <a:r>
              <a:rPr lang="fr-FR" dirty="0" smtClean="0"/>
              <a:t>La naissance de l’euro : des critères incomplets</a:t>
            </a:r>
          </a:p>
          <a:p>
            <a:r>
              <a:rPr lang="fr-FR" dirty="0" smtClean="0"/>
              <a:t>L’instabilité interne de la zone euro : contrôles et remèdes</a:t>
            </a:r>
            <a:endParaRPr lang="fr-FR" dirty="0"/>
          </a:p>
        </p:txBody>
      </p:sp>
    </p:spTree>
    <p:extLst>
      <p:ext uri="{BB962C8B-B14F-4D97-AF65-F5344CB8AC3E}">
        <p14:creationId xmlns:p14="http://schemas.microsoft.com/office/powerpoint/2010/main" val="19271259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chemeClr val="tx1">
                    <a:lumMod val="65000"/>
                    <a:lumOff val="35000"/>
                  </a:schemeClr>
                </a:solidFill>
              </a:rPr>
              <a:t>Evolutions récentes</a:t>
            </a:r>
            <a:br>
              <a:rPr lang="fr-FR" dirty="0" smtClean="0">
                <a:solidFill>
                  <a:schemeClr val="tx1">
                    <a:lumMod val="65000"/>
                    <a:lumOff val="35000"/>
                  </a:schemeClr>
                </a:solidFill>
              </a:rPr>
            </a:br>
            <a:r>
              <a:rPr lang="fr-FR" sz="4000" dirty="0" smtClean="0">
                <a:solidFill>
                  <a:schemeClr val="tx1">
                    <a:lumMod val="65000"/>
                    <a:lumOff val="35000"/>
                  </a:schemeClr>
                </a:solidFill>
              </a:rPr>
              <a:t>Déficit public (% du PIB)</a:t>
            </a:r>
            <a:endParaRPr lang="fr-FR" dirty="0">
              <a:solidFill>
                <a:schemeClr val="tx1">
                  <a:lumMod val="65000"/>
                  <a:lumOff val="35000"/>
                </a:schemeClr>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2204864"/>
            <a:ext cx="4325983" cy="3451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ZoneTexte 6"/>
          <p:cNvSpPr txBox="1"/>
          <p:nvPr/>
        </p:nvSpPr>
        <p:spPr>
          <a:xfrm>
            <a:off x="0" y="6544523"/>
            <a:ext cx="5220072" cy="307777"/>
          </a:xfrm>
          <a:prstGeom prst="rect">
            <a:avLst/>
          </a:prstGeom>
          <a:noFill/>
        </p:spPr>
        <p:txBody>
          <a:bodyPr wrap="square" rtlCol="0">
            <a:spAutoFit/>
          </a:bodyPr>
          <a:lstStyle/>
          <a:p>
            <a:r>
              <a:rPr lang="fr-FR" sz="1400" i="1" dirty="0" smtClean="0"/>
              <a:t>Source</a:t>
            </a:r>
            <a:r>
              <a:rPr lang="fr-FR" sz="1400" dirty="0" smtClean="0"/>
              <a:t>: Eurostat</a:t>
            </a:r>
            <a:endParaRPr lang="fr-FR" sz="1400"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2204864"/>
            <a:ext cx="4627563" cy="344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7608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chemeClr val="tx1">
                    <a:lumMod val="65000"/>
                    <a:lumOff val="35000"/>
                  </a:schemeClr>
                </a:solidFill>
              </a:rPr>
              <a:t>L’épée de Damoclès</a:t>
            </a:r>
            <a:endParaRPr lang="fr-FR" dirty="0">
              <a:solidFill>
                <a:schemeClr val="tx1">
                  <a:lumMod val="65000"/>
                  <a:lumOff val="35000"/>
                </a:schemeClr>
              </a:solidFill>
            </a:endParaRPr>
          </a:p>
        </p:txBody>
      </p:sp>
      <p:pic>
        <p:nvPicPr>
          <p:cNvPr id="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1484784"/>
            <a:ext cx="7706173" cy="4901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5489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solidFill>
                  <a:schemeClr val="tx1">
                    <a:lumMod val="65000"/>
                    <a:lumOff val="35000"/>
                  </a:schemeClr>
                </a:solidFill>
              </a:rPr>
              <a:t>En savoir plus sur l’économie européenne</a:t>
            </a:r>
            <a:endParaRPr lang="fr-FR" sz="3600" dirty="0">
              <a:solidFill>
                <a:schemeClr val="tx1">
                  <a:lumMod val="65000"/>
                  <a:lumOff val="35000"/>
                </a:scheme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1268760"/>
            <a:ext cx="3168351" cy="51728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8928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p:txBody>
          <a:bodyPr>
            <a:normAutofit/>
          </a:bodyPr>
          <a:lstStyle/>
          <a:p>
            <a:pPr eaLnBrk="1" hangingPunct="1"/>
            <a:r>
              <a:rPr lang="en-US" altLang="fr-FR" sz="4000" dirty="0" err="1" smtClean="0">
                <a:solidFill>
                  <a:schemeClr val="tx1">
                    <a:lumMod val="65000"/>
                    <a:lumOff val="35000"/>
                  </a:schemeClr>
                </a:solidFill>
              </a:rPr>
              <a:t>Quelques</a:t>
            </a:r>
            <a:r>
              <a:rPr lang="en-US" altLang="fr-FR" sz="4000" dirty="0" smtClean="0">
                <a:solidFill>
                  <a:schemeClr val="tx1">
                    <a:lumMod val="65000"/>
                    <a:lumOff val="35000"/>
                  </a:schemeClr>
                </a:solidFill>
              </a:rPr>
              <a:t> </a:t>
            </a:r>
            <a:r>
              <a:rPr lang="en-US" altLang="fr-FR" sz="4000" dirty="0" err="1" smtClean="0">
                <a:solidFill>
                  <a:schemeClr val="tx1">
                    <a:lumMod val="65000"/>
                    <a:lumOff val="35000"/>
                  </a:schemeClr>
                </a:solidFill>
              </a:rPr>
              <a:t>chiffres-clé</a:t>
            </a:r>
            <a:r>
              <a:rPr lang="en-US" altLang="fr-FR" sz="4000" dirty="0" smtClean="0">
                <a:solidFill>
                  <a:schemeClr val="tx1">
                    <a:lumMod val="65000"/>
                    <a:lumOff val="35000"/>
                  </a:schemeClr>
                </a:solidFill>
              </a:rPr>
              <a:t> de l’UE-2</a:t>
            </a:r>
            <a:r>
              <a:rPr lang="en-US" altLang="fr-FR" sz="4000" b="1" dirty="0" smtClean="0">
                <a:solidFill>
                  <a:schemeClr val="tx1">
                    <a:lumMod val="65000"/>
                    <a:lumOff val="35000"/>
                  </a:schemeClr>
                </a:solidFill>
              </a:rPr>
              <a:t>8</a:t>
            </a:r>
            <a:endParaRPr lang="fr-FR" altLang="fr-FR" sz="4000" b="1" dirty="0" smtClean="0">
              <a:solidFill>
                <a:schemeClr val="tx1">
                  <a:lumMod val="65000"/>
                  <a:lumOff val="35000"/>
                </a:schemeClr>
              </a:solidFill>
            </a:endParaRPr>
          </a:p>
        </p:txBody>
      </p:sp>
      <p:sp>
        <p:nvSpPr>
          <p:cNvPr id="25603" name="Rectangle 3"/>
          <p:cNvSpPr>
            <a:spLocks noGrp="1" noChangeArrowheads="1"/>
          </p:cNvSpPr>
          <p:nvPr>
            <p:ph idx="1"/>
          </p:nvPr>
        </p:nvSpPr>
        <p:spPr/>
        <p:txBody>
          <a:bodyPr/>
          <a:lstStyle/>
          <a:p>
            <a:pPr eaLnBrk="1" hangingPunct="1"/>
            <a:r>
              <a:rPr lang="en-US" altLang="fr-FR" sz="2800" dirty="0" smtClean="0"/>
              <a:t>Population : 507 millions (US: 317; Japan: 127)</a:t>
            </a:r>
          </a:p>
          <a:p>
            <a:pPr eaLnBrk="1" hangingPunct="1"/>
            <a:r>
              <a:rPr lang="en-US" altLang="fr-FR" sz="2800" dirty="0" err="1" smtClean="0"/>
              <a:t>Superficie</a:t>
            </a:r>
            <a:r>
              <a:rPr lang="en-US" altLang="fr-FR" sz="2800" dirty="0" smtClean="0"/>
              <a:t> : 4 381*1000 km² (US: 9,857; Japan: 378)</a:t>
            </a:r>
          </a:p>
          <a:p>
            <a:pPr eaLnBrk="1" hangingPunct="1"/>
            <a:r>
              <a:rPr lang="en-US" altLang="fr-FR" sz="2800" dirty="0" smtClean="0"/>
              <a:t>Production (2014): 18 124 milliards de $ PPA (US: 16 720; Japan: 4 788)</a:t>
            </a:r>
          </a:p>
          <a:p>
            <a:pPr eaLnBrk="1" hangingPunct="1"/>
            <a:r>
              <a:rPr lang="en-US" altLang="fr-FR" sz="2800" dirty="0" smtClean="0"/>
              <a:t>PIB par habitant (2014): 35 849 $ PPA (US: 52,800; Japan: 37,683)</a:t>
            </a:r>
          </a:p>
          <a:p>
            <a:pPr eaLnBrk="1" hangingPunct="1"/>
            <a:r>
              <a:rPr lang="en-US" altLang="fr-FR" sz="2800" dirty="0" err="1" smtClean="0"/>
              <a:t>Langues</a:t>
            </a:r>
            <a:r>
              <a:rPr lang="en-US" altLang="fr-FR" sz="2800" dirty="0" smtClean="0"/>
              <a:t> : 24</a:t>
            </a:r>
          </a:p>
          <a:p>
            <a:pPr eaLnBrk="1" hangingPunct="1"/>
            <a:endParaRPr lang="fr-FR" altLang="fr-FR" dirty="0" smtClean="0"/>
          </a:p>
        </p:txBody>
      </p:sp>
    </p:spTree>
    <p:extLst>
      <p:ext uri="{BB962C8B-B14F-4D97-AF65-F5344CB8AC3E}">
        <p14:creationId xmlns:p14="http://schemas.microsoft.com/office/powerpoint/2010/main" val="2807635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1143000"/>
          </a:xfrm>
        </p:spPr>
        <p:txBody>
          <a:bodyPr>
            <a:noAutofit/>
          </a:bodyPr>
          <a:lstStyle/>
          <a:p>
            <a:r>
              <a:rPr lang="fr-FR" sz="4000" dirty="0" smtClean="0">
                <a:solidFill>
                  <a:schemeClr val="tx1">
                    <a:lumMod val="65000"/>
                    <a:lumOff val="35000"/>
                  </a:schemeClr>
                </a:solidFill>
              </a:rPr>
              <a:t>Le préambule du traité de Rome, </a:t>
            </a:r>
            <a:br>
              <a:rPr lang="fr-FR" sz="4000" dirty="0" smtClean="0">
                <a:solidFill>
                  <a:schemeClr val="tx1">
                    <a:lumMod val="65000"/>
                    <a:lumOff val="35000"/>
                  </a:schemeClr>
                </a:solidFill>
              </a:rPr>
            </a:br>
            <a:r>
              <a:rPr lang="fr-FR" sz="4000" dirty="0" smtClean="0">
                <a:solidFill>
                  <a:schemeClr val="tx1">
                    <a:lumMod val="65000"/>
                    <a:lumOff val="35000"/>
                  </a:schemeClr>
                </a:solidFill>
              </a:rPr>
              <a:t>25 mars 1957</a:t>
            </a:r>
            <a:endParaRPr lang="fr-FR" sz="4000" dirty="0">
              <a:solidFill>
                <a:schemeClr val="tx1">
                  <a:lumMod val="65000"/>
                  <a:lumOff val="35000"/>
                </a:schemeClr>
              </a:solidFill>
            </a:endParaRPr>
          </a:p>
        </p:txBody>
      </p:sp>
      <p:sp>
        <p:nvSpPr>
          <p:cNvPr id="3" name="Espace réservé du contenu 2"/>
          <p:cNvSpPr>
            <a:spLocks noGrp="1"/>
          </p:cNvSpPr>
          <p:nvPr>
            <p:ph idx="1"/>
          </p:nvPr>
        </p:nvSpPr>
        <p:spPr>
          <a:xfrm>
            <a:off x="457200" y="1628800"/>
            <a:ext cx="8363272" cy="5229200"/>
          </a:xfrm>
        </p:spPr>
        <p:txBody>
          <a:bodyPr>
            <a:normAutofit fontScale="55000" lnSpcReduction="20000"/>
          </a:bodyPr>
          <a:lstStyle/>
          <a:p>
            <a:r>
              <a:rPr lang="fr-FR" sz="3400" dirty="0" smtClean="0"/>
              <a:t>Les </a:t>
            </a:r>
            <a:r>
              <a:rPr lang="fr-FR" sz="3400" dirty="0"/>
              <a:t>signataires du traité se déclarent</a:t>
            </a:r>
            <a:r>
              <a:rPr lang="fr-FR" sz="3400" dirty="0" smtClean="0"/>
              <a:t>:</a:t>
            </a:r>
            <a:endParaRPr lang="fr-FR" dirty="0" smtClean="0"/>
          </a:p>
          <a:p>
            <a:pPr lvl="1"/>
            <a:r>
              <a:rPr lang="fr-FR" sz="2900" dirty="0" smtClean="0"/>
              <a:t>déterminés </a:t>
            </a:r>
            <a:r>
              <a:rPr lang="fr-FR" sz="2900" dirty="0"/>
              <a:t>à établir les fondements d'une union sans cesse plus étroite entre les peuples </a:t>
            </a:r>
            <a:r>
              <a:rPr lang="fr-FR" sz="2900" dirty="0" smtClean="0"/>
              <a:t>européens ;</a:t>
            </a:r>
            <a:endParaRPr lang="fr-FR" sz="2900" dirty="0"/>
          </a:p>
          <a:p>
            <a:pPr lvl="1"/>
            <a:r>
              <a:rPr lang="fr-FR" sz="2900" dirty="0" smtClean="0"/>
              <a:t>décidés </a:t>
            </a:r>
            <a:r>
              <a:rPr lang="fr-FR" sz="2900" dirty="0"/>
              <a:t>à assurer, par une action commune, le progrès économique et social de leurs peuples en éliminant les barrières qui divisent </a:t>
            </a:r>
            <a:r>
              <a:rPr lang="fr-FR" sz="2900" dirty="0" smtClean="0"/>
              <a:t>l'Europe ;</a:t>
            </a:r>
            <a:endParaRPr lang="fr-FR" sz="2900" dirty="0"/>
          </a:p>
          <a:p>
            <a:pPr lvl="1"/>
            <a:r>
              <a:rPr lang="fr-FR" sz="2900" dirty="0" smtClean="0"/>
              <a:t>avoir </a:t>
            </a:r>
            <a:r>
              <a:rPr lang="fr-FR" sz="2900" dirty="0"/>
              <a:t>pour but essentiel l'amélioration constante des conditions de vie et d'emploi de leurs </a:t>
            </a:r>
            <a:r>
              <a:rPr lang="fr-FR" sz="2900" dirty="0" smtClean="0"/>
              <a:t>peuples ;</a:t>
            </a:r>
            <a:endParaRPr lang="fr-FR" sz="2900" dirty="0"/>
          </a:p>
          <a:p>
            <a:pPr lvl="1"/>
            <a:r>
              <a:rPr lang="fr-FR" sz="2900" dirty="0" smtClean="0"/>
              <a:t>reconnaître </a:t>
            </a:r>
            <a:r>
              <a:rPr lang="fr-FR" sz="2900" dirty="0"/>
              <a:t>que l'élimination des obstacles existants appelle une action concertée en vue de garantir la stabilité dans l'expansion, l'équilibre dans les échanges et la loyauté dans la </a:t>
            </a:r>
            <a:r>
              <a:rPr lang="fr-FR" sz="2900" dirty="0" smtClean="0"/>
              <a:t>concurrence ;</a:t>
            </a:r>
            <a:endParaRPr lang="fr-FR" sz="2900" dirty="0"/>
          </a:p>
          <a:p>
            <a:pPr lvl="1"/>
            <a:r>
              <a:rPr lang="fr-FR" sz="2900" dirty="0" smtClean="0"/>
              <a:t>soucieux </a:t>
            </a:r>
            <a:r>
              <a:rPr lang="fr-FR" sz="2900" dirty="0"/>
              <a:t>de renforcer l'unité de leurs économies et d'en assurer le développement harmonieux en réduisant l'écart entre les différentes régions et le retard des moins </a:t>
            </a:r>
            <a:r>
              <a:rPr lang="fr-FR" sz="2900" dirty="0" smtClean="0"/>
              <a:t>favorisées ;</a:t>
            </a:r>
            <a:endParaRPr lang="fr-FR" sz="2900" dirty="0"/>
          </a:p>
          <a:p>
            <a:pPr lvl="1"/>
            <a:r>
              <a:rPr lang="fr-FR" sz="2900" dirty="0" smtClean="0"/>
              <a:t>désireux </a:t>
            </a:r>
            <a:r>
              <a:rPr lang="fr-FR" sz="2900" dirty="0"/>
              <a:t>de contribuer, grâce à une politique commerciale commune, à la suppression progressive des restrictions aux échanges </a:t>
            </a:r>
            <a:r>
              <a:rPr lang="fr-FR" sz="2900" dirty="0" smtClean="0"/>
              <a:t>internationaux ;</a:t>
            </a:r>
            <a:endParaRPr lang="fr-FR" sz="2900" dirty="0"/>
          </a:p>
          <a:p>
            <a:pPr lvl="1"/>
            <a:r>
              <a:rPr lang="fr-FR" sz="2900" dirty="0" smtClean="0"/>
              <a:t>vouloir </a:t>
            </a:r>
            <a:r>
              <a:rPr lang="fr-FR" sz="2900" dirty="0"/>
              <a:t>confirmer la solidarité qui lie l'Europe et les pays d'outre-mer, et assurer le développement de leur prospérité, conformément aux principes de la Charte des Nations </a:t>
            </a:r>
            <a:r>
              <a:rPr lang="fr-FR" sz="2900" dirty="0" smtClean="0"/>
              <a:t>Unies ;</a:t>
            </a:r>
            <a:endParaRPr lang="fr-FR" sz="2900" dirty="0"/>
          </a:p>
          <a:p>
            <a:pPr lvl="1"/>
            <a:r>
              <a:rPr lang="fr-FR" sz="2900" dirty="0" smtClean="0"/>
              <a:t>résolus </a:t>
            </a:r>
            <a:r>
              <a:rPr lang="fr-FR" sz="2900" dirty="0"/>
              <a:t>à affermir... la paix et la liberté, et appellent les autres peuples d'Europe qui partagent leur idéal à s'associer à leur effort</a:t>
            </a:r>
            <a:r>
              <a:rPr lang="fr-FR" sz="2900" dirty="0" smtClean="0"/>
              <a:t>....</a:t>
            </a:r>
            <a:endParaRPr lang="fr-FR" sz="2900" dirty="0"/>
          </a:p>
          <a:p>
            <a:r>
              <a:rPr lang="fr-FR" sz="3400" dirty="0" smtClean="0"/>
              <a:t>Ses </a:t>
            </a:r>
            <a:r>
              <a:rPr lang="fr-FR" sz="3400" dirty="0"/>
              <a:t>intentions se sont traduites concrètement par la mise en place d'un </a:t>
            </a:r>
            <a:r>
              <a:rPr lang="fr-FR" sz="3400" b="1" dirty="0"/>
              <a:t>marché commun</a:t>
            </a:r>
            <a:r>
              <a:rPr lang="fr-FR" sz="3400" dirty="0"/>
              <a:t>, d'une </a:t>
            </a:r>
            <a:r>
              <a:rPr lang="fr-FR" sz="3400" b="1" dirty="0"/>
              <a:t>union douanière </a:t>
            </a:r>
            <a:r>
              <a:rPr lang="fr-FR" sz="3400" dirty="0"/>
              <a:t>et par le développement de </a:t>
            </a:r>
            <a:r>
              <a:rPr lang="fr-FR" sz="3400" b="1" dirty="0"/>
              <a:t>politiques </a:t>
            </a:r>
            <a:r>
              <a:rPr lang="fr-FR" sz="3400" b="1" dirty="0" smtClean="0"/>
              <a:t>communes </a:t>
            </a:r>
            <a:r>
              <a:rPr lang="fr-FR" sz="3400" dirty="0" smtClean="0"/>
              <a:t>(agricole et de concurrence).</a:t>
            </a:r>
            <a:endParaRPr lang="fr-FR" sz="3400" dirty="0"/>
          </a:p>
        </p:txBody>
      </p:sp>
    </p:spTree>
    <p:extLst>
      <p:ext uri="{BB962C8B-B14F-4D97-AF65-F5344CB8AC3E}">
        <p14:creationId xmlns:p14="http://schemas.microsoft.com/office/powerpoint/2010/main" val="296566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solidFill>
                  <a:schemeClr val="tx1">
                    <a:lumMod val="65000"/>
                    <a:lumOff val="35000"/>
                  </a:schemeClr>
                </a:solidFill>
              </a:rPr>
              <a:t>Les valeurs de l’UE</a:t>
            </a:r>
            <a:endParaRPr lang="fr-FR" sz="4000" dirty="0">
              <a:solidFill>
                <a:schemeClr val="tx1">
                  <a:lumMod val="65000"/>
                  <a:lumOff val="35000"/>
                </a:schemeClr>
              </a:solidFill>
            </a:endParaRPr>
          </a:p>
        </p:txBody>
      </p:sp>
      <p:sp>
        <p:nvSpPr>
          <p:cNvPr id="3" name="Espace réservé du contenu 2"/>
          <p:cNvSpPr>
            <a:spLocks noGrp="1"/>
          </p:cNvSpPr>
          <p:nvPr>
            <p:ph idx="1"/>
          </p:nvPr>
        </p:nvSpPr>
        <p:spPr/>
        <p:txBody>
          <a:bodyPr>
            <a:normAutofit/>
          </a:bodyPr>
          <a:lstStyle/>
          <a:p>
            <a:r>
              <a:rPr lang="en-US" sz="2800" dirty="0" smtClean="0"/>
              <a:t>Respect de la </a:t>
            </a:r>
            <a:r>
              <a:rPr lang="en-US" sz="2800" dirty="0" err="1" smtClean="0"/>
              <a:t>dignité</a:t>
            </a:r>
            <a:r>
              <a:rPr lang="en-US" sz="2800" dirty="0" smtClean="0"/>
              <a:t> </a:t>
            </a:r>
            <a:r>
              <a:rPr lang="en-US" sz="2800" dirty="0" err="1" smtClean="0"/>
              <a:t>humaine</a:t>
            </a:r>
            <a:r>
              <a:rPr lang="en-US" sz="2800" dirty="0" smtClean="0"/>
              <a:t>, de la </a:t>
            </a:r>
            <a:r>
              <a:rPr lang="en-US" sz="2800" dirty="0" err="1" smtClean="0"/>
              <a:t>liberté</a:t>
            </a:r>
            <a:r>
              <a:rPr lang="en-US" sz="2800" dirty="0" smtClean="0"/>
              <a:t>, de la </a:t>
            </a:r>
            <a:r>
              <a:rPr lang="en-US" sz="2800" dirty="0" err="1" smtClean="0"/>
              <a:t>démocratie</a:t>
            </a:r>
            <a:r>
              <a:rPr lang="en-US" sz="2800" dirty="0" smtClean="0"/>
              <a:t>, de </a:t>
            </a:r>
            <a:r>
              <a:rPr lang="en-US" sz="2800" dirty="0" err="1" smtClean="0"/>
              <a:t>l’égalité</a:t>
            </a:r>
            <a:r>
              <a:rPr lang="en-US" sz="2800" dirty="0" smtClean="0"/>
              <a:t>, de la </a:t>
            </a:r>
            <a:r>
              <a:rPr lang="en-US" sz="2800" dirty="0" err="1" smtClean="0"/>
              <a:t>loi</a:t>
            </a:r>
            <a:r>
              <a:rPr lang="en-US" sz="2800" dirty="0" smtClean="0"/>
              <a:t> et des droits de </a:t>
            </a:r>
            <a:r>
              <a:rPr lang="en-US" sz="2800" dirty="0" err="1" smtClean="0"/>
              <a:t>l’homme</a:t>
            </a:r>
            <a:r>
              <a:rPr lang="en-US" sz="2800" dirty="0" smtClean="0"/>
              <a:t>, </a:t>
            </a:r>
            <a:r>
              <a:rPr lang="en-US" sz="2800" dirty="0" err="1" smtClean="0"/>
              <a:t>incluant</a:t>
            </a:r>
            <a:r>
              <a:rPr lang="en-US" sz="2800" dirty="0" smtClean="0"/>
              <a:t> le droit des </a:t>
            </a:r>
            <a:r>
              <a:rPr lang="en-US" sz="2800" dirty="0" err="1" smtClean="0"/>
              <a:t>personnes</a:t>
            </a:r>
            <a:r>
              <a:rPr lang="en-US" sz="2800" dirty="0" smtClean="0"/>
              <a:t> </a:t>
            </a:r>
            <a:r>
              <a:rPr lang="en-US" sz="2800" dirty="0" err="1" smtClean="0"/>
              <a:t>appartenant</a:t>
            </a:r>
            <a:r>
              <a:rPr lang="en-US" sz="2800" dirty="0" smtClean="0"/>
              <a:t> à des </a:t>
            </a:r>
            <a:r>
              <a:rPr lang="en-US" sz="2800" dirty="0" err="1" smtClean="0"/>
              <a:t>minorités</a:t>
            </a:r>
            <a:r>
              <a:rPr lang="en-US" sz="2800" dirty="0" smtClean="0"/>
              <a:t>. </a:t>
            </a:r>
          </a:p>
          <a:p>
            <a:r>
              <a:rPr lang="en-US" sz="2800" dirty="0" smtClean="0"/>
              <a:t>Les </a:t>
            </a:r>
            <a:r>
              <a:rPr lang="en-US" sz="2800" dirty="0" err="1" smtClean="0"/>
              <a:t>sociétés</a:t>
            </a:r>
            <a:r>
              <a:rPr lang="en-US" sz="2800" dirty="0" smtClean="0"/>
              <a:t> des </a:t>
            </a:r>
            <a:r>
              <a:rPr lang="en-US" sz="2800" dirty="0" err="1" smtClean="0"/>
              <a:t>Etats-Membres</a:t>
            </a:r>
            <a:r>
              <a:rPr lang="en-US" sz="2800" dirty="0" smtClean="0"/>
              <a:t> </a:t>
            </a:r>
            <a:r>
              <a:rPr lang="en-US" sz="2800" dirty="0" err="1" smtClean="0"/>
              <a:t>sont</a:t>
            </a:r>
            <a:r>
              <a:rPr lang="en-US" sz="2800" dirty="0" smtClean="0"/>
              <a:t> </a:t>
            </a:r>
            <a:r>
              <a:rPr lang="en-US" sz="2800" dirty="0" err="1" smtClean="0"/>
              <a:t>caractérisées</a:t>
            </a:r>
            <a:r>
              <a:rPr lang="en-US" sz="2800" dirty="0" smtClean="0"/>
              <a:t> par le </a:t>
            </a:r>
            <a:r>
              <a:rPr lang="en-US" sz="2800" dirty="0" err="1" smtClean="0"/>
              <a:t>pluralisme</a:t>
            </a:r>
            <a:r>
              <a:rPr lang="en-US" sz="2800" dirty="0" smtClean="0"/>
              <a:t>, la non-discrimination, la </a:t>
            </a:r>
            <a:r>
              <a:rPr lang="en-US" sz="2800" dirty="0" err="1" smtClean="0"/>
              <a:t>tolérance</a:t>
            </a:r>
            <a:r>
              <a:rPr lang="en-US" sz="2800" dirty="0" smtClean="0"/>
              <a:t>, la justice, la </a:t>
            </a:r>
            <a:r>
              <a:rPr lang="en-US" sz="2800" dirty="0" err="1" smtClean="0"/>
              <a:t>solidarité</a:t>
            </a:r>
            <a:r>
              <a:rPr lang="en-US" sz="2800" dirty="0" smtClean="0"/>
              <a:t> et </a:t>
            </a:r>
            <a:r>
              <a:rPr lang="en-US" sz="2800" dirty="0" err="1" smtClean="0"/>
              <a:t>l’égalité</a:t>
            </a:r>
            <a:r>
              <a:rPr lang="en-US" sz="2800" dirty="0" smtClean="0"/>
              <a:t> entre femmes et hommes. </a:t>
            </a:r>
            <a:endParaRPr lang="fr-FR" sz="2800" dirty="0"/>
          </a:p>
        </p:txBody>
      </p:sp>
    </p:spTree>
    <p:extLst>
      <p:ext uri="{BB962C8B-B14F-4D97-AF65-F5344CB8AC3E}">
        <p14:creationId xmlns:p14="http://schemas.microsoft.com/office/powerpoint/2010/main" val="2382644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dirty="0" smtClean="0">
                <a:solidFill>
                  <a:schemeClr val="tx1">
                    <a:lumMod val="65000"/>
                    <a:lumOff val="35000"/>
                  </a:schemeClr>
                </a:solidFill>
              </a:rPr>
              <a:t>Vers le Marché unique et la monnaie unique</a:t>
            </a:r>
            <a:endParaRPr lang="fr-FR" sz="4000" dirty="0">
              <a:solidFill>
                <a:schemeClr val="tx1">
                  <a:lumMod val="65000"/>
                  <a:lumOff val="35000"/>
                </a:schemeClr>
              </a:solidFill>
            </a:endParaRPr>
          </a:p>
        </p:txBody>
      </p:sp>
      <p:sp>
        <p:nvSpPr>
          <p:cNvPr id="3" name="Espace réservé du contenu 2"/>
          <p:cNvSpPr>
            <a:spLocks noGrp="1"/>
          </p:cNvSpPr>
          <p:nvPr>
            <p:ph idx="1"/>
          </p:nvPr>
        </p:nvSpPr>
        <p:spPr>
          <a:xfrm>
            <a:off x="467544" y="1772816"/>
            <a:ext cx="8229600" cy="4525963"/>
          </a:xfrm>
        </p:spPr>
        <p:txBody>
          <a:bodyPr/>
          <a:lstStyle/>
          <a:p>
            <a:r>
              <a:rPr lang="fr-FR" dirty="0" smtClean="0"/>
              <a:t>Deux déclics pour un sursaut :</a:t>
            </a:r>
          </a:p>
          <a:p>
            <a:pPr lvl="1"/>
            <a:r>
              <a:rPr lang="fr-FR" dirty="0" smtClean="0"/>
              <a:t>Instabilité financière</a:t>
            </a:r>
          </a:p>
          <a:p>
            <a:pPr lvl="2"/>
            <a:r>
              <a:rPr lang="fr-FR" dirty="0" smtClean="0"/>
              <a:t>Changes flottants et changes fixes</a:t>
            </a:r>
          </a:p>
          <a:p>
            <a:pPr lvl="2"/>
            <a:r>
              <a:rPr lang="fr-FR" dirty="0" smtClean="0"/>
              <a:t>Crises pétrolières (1973, 1979)</a:t>
            </a:r>
          </a:p>
          <a:p>
            <a:pPr lvl="1"/>
            <a:r>
              <a:rPr lang="fr-FR" dirty="0" smtClean="0"/>
              <a:t>Elargissement</a:t>
            </a:r>
          </a:p>
          <a:p>
            <a:pPr lvl="2"/>
            <a:r>
              <a:rPr lang="fr-FR" dirty="0" smtClean="0"/>
              <a:t>Grèce : 1981</a:t>
            </a:r>
          </a:p>
          <a:p>
            <a:pPr lvl="2"/>
            <a:r>
              <a:rPr lang="fr-FR" dirty="0" smtClean="0"/>
              <a:t>Espagne, Portugal : 1986 </a:t>
            </a:r>
            <a:endParaRPr lang="fr-FR" dirty="0"/>
          </a:p>
        </p:txBody>
      </p:sp>
    </p:spTree>
    <p:extLst>
      <p:ext uri="{BB962C8B-B14F-4D97-AF65-F5344CB8AC3E}">
        <p14:creationId xmlns:p14="http://schemas.microsoft.com/office/powerpoint/2010/main" val="2978147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solidFill>
                  <a:schemeClr val="tx1">
                    <a:lumMod val="65000"/>
                    <a:lumOff val="35000"/>
                  </a:schemeClr>
                </a:solidFill>
              </a:rPr>
              <a:t>Pour contrer l’instabilité financière</a:t>
            </a:r>
            <a:endParaRPr lang="fr-FR" sz="4000" dirty="0">
              <a:solidFill>
                <a:schemeClr val="tx1">
                  <a:lumMod val="65000"/>
                  <a:lumOff val="35000"/>
                </a:schemeClr>
              </a:solidFill>
            </a:endParaRPr>
          </a:p>
        </p:txBody>
      </p:sp>
      <p:sp>
        <p:nvSpPr>
          <p:cNvPr id="3" name="Espace réservé du contenu 2"/>
          <p:cNvSpPr>
            <a:spLocks noGrp="1"/>
          </p:cNvSpPr>
          <p:nvPr>
            <p:ph idx="1"/>
          </p:nvPr>
        </p:nvSpPr>
        <p:spPr/>
        <p:txBody>
          <a:bodyPr/>
          <a:lstStyle/>
          <a:p>
            <a:r>
              <a:rPr lang="fr-FR" dirty="0" smtClean="0"/>
              <a:t>Instauration d’un régime de change européen</a:t>
            </a:r>
          </a:p>
          <a:p>
            <a:pPr lvl="1"/>
            <a:r>
              <a:rPr lang="fr-FR" dirty="0" smtClean="0"/>
              <a:t>Le système monétaire européen</a:t>
            </a:r>
          </a:p>
          <a:p>
            <a:r>
              <a:rPr lang="fr-FR" dirty="0" smtClean="0"/>
              <a:t>Encouragement à l’intensification des transactions (</a:t>
            </a:r>
            <a:r>
              <a:rPr lang="fr-FR" u="sng" dirty="0" smtClean="0"/>
              <a:t>approfondissement</a:t>
            </a:r>
            <a:r>
              <a:rPr lang="fr-FR" dirty="0" smtClean="0"/>
              <a:t> du projet originel)</a:t>
            </a:r>
          </a:p>
          <a:p>
            <a:pPr lvl="1"/>
            <a:r>
              <a:rPr lang="fr-FR" dirty="0" smtClean="0"/>
              <a:t>Marchandises, services, capital, personnes</a:t>
            </a:r>
          </a:p>
          <a:p>
            <a:pPr>
              <a:buFont typeface="Wingdings" panose="05000000000000000000" pitchFamily="2" charset="2"/>
              <a:buChar char="Ø"/>
            </a:pPr>
            <a:r>
              <a:rPr lang="fr-FR" dirty="0" smtClean="0"/>
              <a:t>Marché unique via l’Acte unique </a:t>
            </a:r>
          </a:p>
          <a:p>
            <a:pPr lvl="1"/>
            <a:endParaRPr lang="fr-FR" dirty="0"/>
          </a:p>
        </p:txBody>
      </p:sp>
    </p:spTree>
    <p:extLst>
      <p:ext uri="{BB962C8B-B14F-4D97-AF65-F5344CB8AC3E}">
        <p14:creationId xmlns:p14="http://schemas.microsoft.com/office/powerpoint/2010/main" val="1195082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2"/>
          <p:cNvSpPr>
            <a:spLocks noGrp="1" noChangeArrowheads="1"/>
          </p:cNvSpPr>
          <p:nvPr>
            <p:ph idx="1"/>
          </p:nvPr>
        </p:nvSpPr>
        <p:spPr>
          <a:xfrm>
            <a:off x="179388" y="1052736"/>
            <a:ext cx="8964612" cy="5661248"/>
          </a:xfrm>
        </p:spPr>
        <p:txBody>
          <a:bodyPr>
            <a:normAutofit/>
          </a:bodyPr>
          <a:lstStyle/>
          <a:p>
            <a:pPr eaLnBrk="1" hangingPunct="1">
              <a:buFont typeface="Wingdings" pitchFamily="2" charset="2"/>
              <a:buNone/>
            </a:pPr>
            <a:r>
              <a:rPr lang="fr-FR" altLang="fr-FR" sz="2700" dirty="0" smtClean="0">
                <a:cs typeface="Times New Roman" pitchFamily="18" charset="0"/>
              </a:rPr>
              <a:t>Objectif</a:t>
            </a:r>
            <a:r>
              <a:rPr lang="fr-FR" altLang="fr-FR" sz="2700" b="1" dirty="0" smtClean="0">
                <a:cs typeface="Times New Roman" pitchFamily="18" charset="0"/>
              </a:rPr>
              <a:t> : </a:t>
            </a:r>
            <a:r>
              <a:rPr lang="fr-FR" altLang="fr-FR" sz="2700" dirty="0" smtClean="0">
                <a:cs typeface="Times New Roman" pitchFamily="18" charset="0"/>
              </a:rPr>
              <a:t>faire disparaître les barrières physiques, fiscales et techniques aux transactions </a:t>
            </a:r>
          </a:p>
          <a:p>
            <a:pPr lvl="1">
              <a:buFont typeface="Wingdings" panose="05000000000000000000" pitchFamily="2" charset="2"/>
              <a:buChar char="§"/>
            </a:pPr>
            <a:endParaRPr lang="fr-FR" altLang="fr-FR" sz="2300" dirty="0" smtClean="0">
              <a:cs typeface="Times New Roman" pitchFamily="18" charset="0"/>
            </a:endParaRPr>
          </a:p>
          <a:p>
            <a:pPr lvl="1">
              <a:buFont typeface="Wingdings" panose="05000000000000000000" pitchFamily="2" charset="2"/>
              <a:buChar char="§"/>
            </a:pPr>
            <a:r>
              <a:rPr lang="fr-FR" altLang="fr-FR" sz="2300" dirty="0" smtClean="0">
                <a:cs typeface="Times New Roman" pitchFamily="18" charset="0"/>
              </a:rPr>
              <a:t>par l’adoption de la liberté de mouvements des personnes (accords de Schengen, 1985) </a:t>
            </a:r>
          </a:p>
          <a:p>
            <a:pPr lvl="1">
              <a:buFont typeface="Wingdings" panose="05000000000000000000" pitchFamily="2" charset="2"/>
              <a:buChar char="§"/>
            </a:pPr>
            <a:r>
              <a:rPr lang="fr-FR" altLang="fr-FR" sz="2300" dirty="0">
                <a:cs typeface="Times New Roman" pitchFamily="18" charset="0"/>
              </a:rPr>
              <a:t>par l’adoption de la liberté de mouvements</a:t>
            </a:r>
            <a:r>
              <a:rPr lang="fr-FR" altLang="fr-FR" sz="2300" dirty="0" smtClean="0">
                <a:cs typeface="Times New Roman" pitchFamily="18" charset="0"/>
              </a:rPr>
              <a:t> du capital (dès 1990)</a:t>
            </a:r>
          </a:p>
          <a:p>
            <a:pPr lvl="1">
              <a:buFont typeface="Wingdings" panose="05000000000000000000" pitchFamily="2" charset="2"/>
              <a:buChar char="§"/>
            </a:pPr>
            <a:r>
              <a:rPr lang="fr-FR" altLang="fr-FR" sz="2300" dirty="0" smtClean="0">
                <a:cs typeface="Times New Roman" pitchFamily="18" charset="0"/>
              </a:rPr>
              <a:t>et par l’adoption de normes communes</a:t>
            </a:r>
          </a:p>
          <a:p>
            <a:pPr lvl="1">
              <a:buFont typeface="Wingdings" panose="05000000000000000000" pitchFamily="2" charset="2"/>
              <a:buChar char="§"/>
            </a:pPr>
            <a:endParaRPr lang="fr-FR" altLang="fr-FR" sz="2300" dirty="0">
              <a:cs typeface="Times New Roman" pitchFamily="18" charset="0"/>
            </a:endParaRPr>
          </a:p>
          <a:p>
            <a:pPr lvl="1">
              <a:buFont typeface="Wingdings" panose="05000000000000000000" pitchFamily="2" charset="2"/>
              <a:buChar char="§"/>
            </a:pPr>
            <a:r>
              <a:rPr lang="fr-FR" altLang="fr-FR" sz="2300" dirty="0" smtClean="0">
                <a:cs typeface="Times New Roman" pitchFamily="18" charset="0"/>
              </a:rPr>
              <a:t>L’Acte unique établit ou renforce les principes de l’UE</a:t>
            </a:r>
          </a:p>
          <a:p>
            <a:pPr lvl="2">
              <a:buFont typeface="Wingdings" panose="05000000000000000000" pitchFamily="2" charset="2"/>
              <a:buChar char="§"/>
            </a:pPr>
            <a:r>
              <a:rPr lang="fr-FR" altLang="fr-FR" sz="1900" dirty="0" smtClean="0">
                <a:cs typeface="Times New Roman" pitchFamily="18" charset="0"/>
              </a:rPr>
              <a:t>Les quatre libertés fondamentales</a:t>
            </a:r>
          </a:p>
          <a:p>
            <a:pPr lvl="2">
              <a:buFont typeface="Wingdings" panose="05000000000000000000" pitchFamily="2" charset="2"/>
              <a:buChar char="§"/>
            </a:pPr>
            <a:r>
              <a:rPr lang="fr-FR" altLang="fr-FR" sz="1900" dirty="0" smtClean="0">
                <a:cs typeface="Times New Roman" pitchFamily="18" charset="0"/>
              </a:rPr>
              <a:t>Primauté de la loi européenne sur la loi nationale</a:t>
            </a:r>
          </a:p>
          <a:p>
            <a:pPr lvl="2">
              <a:buFont typeface="Wingdings" panose="05000000000000000000" pitchFamily="2" charset="2"/>
              <a:buChar char="§"/>
            </a:pPr>
            <a:endParaRPr lang="fr-FR" altLang="fr-FR" sz="1900" dirty="0">
              <a:cs typeface="Times New Roman" pitchFamily="18" charset="0"/>
            </a:endParaRPr>
          </a:p>
          <a:p>
            <a:pPr lvl="1">
              <a:buFont typeface="Wingdings" panose="05000000000000000000" pitchFamily="2" charset="2"/>
              <a:buChar char="§"/>
            </a:pPr>
            <a:r>
              <a:rPr lang="fr-FR" altLang="fr-FR" sz="2300" dirty="0" smtClean="0">
                <a:cs typeface="Times New Roman" pitchFamily="18" charset="0"/>
              </a:rPr>
              <a:t>L’Acte unique a renforcé le dialogue social européen en donnant à la Commission un rôle d’impulsion</a:t>
            </a:r>
          </a:p>
          <a:p>
            <a:pPr eaLnBrk="1" hangingPunct="1">
              <a:buFont typeface="Wingdings" pitchFamily="2" charset="2"/>
              <a:buNone/>
            </a:pPr>
            <a:endParaRPr lang="en-US" altLang="fr-FR" sz="2700" dirty="0" smtClean="0">
              <a:latin typeface="Times New Roman" pitchFamily="18" charset="0"/>
            </a:endParaRPr>
          </a:p>
        </p:txBody>
      </p:sp>
      <p:sp>
        <p:nvSpPr>
          <p:cNvPr id="2" name="Titre 1"/>
          <p:cNvSpPr>
            <a:spLocks noGrp="1"/>
          </p:cNvSpPr>
          <p:nvPr>
            <p:ph type="title"/>
          </p:nvPr>
        </p:nvSpPr>
        <p:spPr>
          <a:xfrm>
            <a:off x="467544" y="188640"/>
            <a:ext cx="8229600" cy="778098"/>
          </a:xfrm>
        </p:spPr>
        <p:txBody>
          <a:bodyPr>
            <a:normAutofit/>
          </a:bodyPr>
          <a:lstStyle/>
          <a:p>
            <a:r>
              <a:rPr lang="fr-FR" sz="4000" dirty="0" smtClean="0">
                <a:solidFill>
                  <a:schemeClr val="tx1">
                    <a:lumMod val="65000"/>
                    <a:lumOff val="35000"/>
                  </a:schemeClr>
                </a:solidFill>
                <a:latin typeface="+mn-lt"/>
              </a:rPr>
              <a:t>Acte unique, 1986</a:t>
            </a:r>
            <a:endParaRPr lang="fr-FR" sz="4000" dirty="0">
              <a:solidFill>
                <a:schemeClr val="tx1">
                  <a:lumMod val="65000"/>
                  <a:lumOff val="35000"/>
                </a:schemeClr>
              </a:solidFill>
              <a:latin typeface="+mn-lt"/>
            </a:endParaRPr>
          </a:p>
        </p:txBody>
      </p:sp>
    </p:spTree>
    <p:extLst>
      <p:ext uri="{BB962C8B-B14F-4D97-AF65-F5344CB8AC3E}">
        <p14:creationId xmlns:p14="http://schemas.microsoft.com/office/powerpoint/2010/main" val="5054805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TotalTime>
  <Words>1140</Words>
  <Application>Microsoft Office PowerPoint</Application>
  <PresentationFormat>Affichage à l'écran (4:3)</PresentationFormat>
  <Paragraphs>118</Paragraphs>
  <Slides>21</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21</vt:i4>
      </vt:variant>
    </vt:vector>
  </HeadingPairs>
  <TitlesOfParts>
    <vt:vector size="26" baseType="lpstr">
      <vt:lpstr>Arial</vt:lpstr>
      <vt:lpstr>Calibri</vt:lpstr>
      <vt:lpstr>Times New Roman</vt:lpstr>
      <vt:lpstr>Wingdings</vt:lpstr>
      <vt:lpstr>Thème Office</vt:lpstr>
      <vt:lpstr>L’UE, seulement un grand marché ?</vt:lpstr>
      <vt:lpstr>Plan de l’intervention</vt:lpstr>
      <vt:lpstr>En savoir plus sur l’économie européenne</vt:lpstr>
      <vt:lpstr>Quelques chiffres-clé de l’UE-28</vt:lpstr>
      <vt:lpstr>Le préambule du traité de Rome,  25 mars 1957</vt:lpstr>
      <vt:lpstr>Les valeurs de l’UE</vt:lpstr>
      <vt:lpstr>Vers le Marché unique et la monnaie unique</vt:lpstr>
      <vt:lpstr>Pour contrer l’instabilité financière</vt:lpstr>
      <vt:lpstr>Acte unique, 1986</vt:lpstr>
      <vt:lpstr>Pour accompagner l’élargissement</vt:lpstr>
      <vt:lpstr>La politique de cohésion</vt:lpstr>
      <vt:lpstr>La dimension sociale</vt:lpstr>
      <vt:lpstr>Hétérogénéité des taux de prélèvements</vt:lpstr>
      <vt:lpstr>Hétérogénéité des dépenses de protection sociale</vt:lpstr>
      <vt:lpstr>Le cas des travailleurs détachés</vt:lpstr>
      <vt:lpstr>L’euro, sans convergence ?</vt:lpstr>
      <vt:lpstr>Réformes depuis la crise</vt:lpstr>
      <vt:lpstr>En guise de conclusion </vt:lpstr>
      <vt:lpstr>Evolutions récentes Dette publique (% du PIB)</vt:lpstr>
      <vt:lpstr>Evolutions récentes Déficit public (% du PIB)</vt:lpstr>
      <vt:lpstr>L’épée de Damoclès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Jerome</dc:creator>
  <cp:lastModifiedBy>Robert Jean-Louis</cp:lastModifiedBy>
  <cp:revision>95</cp:revision>
  <dcterms:created xsi:type="dcterms:W3CDTF">2017-03-13T13:05:11Z</dcterms:created>
  <dcterms:modified xsi:type="dcterms:W3CDTF">2017-04-02T04:27:19Z</dcterms:modified>
</cp:coreProperties>
</file>