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334" r:id="rId3"/>
    <p:sldId id="281" r:id="rId4"/>
    <p:sldId id="286" r:id="rId5"/>
    <p:sldId id="282" r:id="rId6"/>
    <p:sldId id="284" r:id="rId7"/>
    <p:sldId id="273" r:id="rId8"/>
    <p:sldId id="283" r:id="rId9"/>
    <p:sldId id="347" r:id="rId10"/>
    <p:sldId id="257" r:id="rId11"/>
    <p:sldId id="261" r:id="rId12"/>
    <p:sldId id="275" r:id="rId13"/>
    <p:sldId id="276" r:id="rId14"/>
    <p:sldId id="289" r:id="rId15"/>
    <p:sldId id="287" r:id="rId16"/>
    <p:sldId id="346" r:id="rId17"/>
    <p:sldId id="290" r:id="rId18"/>
    <p:sldId id="345" r:id="rId19"/>
    <p:sldId id="353" r:id="rId20"/>
    <p:sldId id="291" r:id="rId21"/>
    <p:sldId id="293" r:id="rId22"/>
    <p:sldId id="294" r:id="rId23"/>
    <p:sldId id="295" r:id="rId24"/>
    <p:sldId id="296" r:id="rId25"/>
    <p:sldId id="297" r:id="rId26"/>
    <p:sldId id="298" r:id="rId27"/>
    <p:sldId id="299" r:id="rId28"/>
    <p:sldId id="300" r:id="rId29"/>
    <p:sldId id="301" r:id="rId30"/>
    <p:sldId id="302" r:id="rId31"/>
    <p:sldId id="271" r:id="rId32"/>
    <p:sldId id="337" r:id="rId33"/>
    <p:sldId id="266" r:id="rId34"/>
    <p:sldId id="355" r:id="rId35"/>
    <p:sldId id="267" r:id="rId36"/>
    <p:sldId id="354" r:id="rId37"/>
    <p:sldId id="356" r:id="rId38"/>
    <p:sldId id="357" r:id="rId39"/>
    <p:sldId id="358" r:id="rId40"/>
    <p:sldId id="344" r:id="rId41"/>
    <p:sldId id="359" r:id="rId42"/>
    <p:sldId id="308" r:id="rId43"/>
    <p:sldId id="311" r:id="rId44"/>
    <p:sldId id="307" r:id="rId45"/>
    <p:sldId id="306" r:id="rId46"/>
    <p:sldId id="310" r:id="rId47"/>
    <p:sldId id="314" r:id="rId48"/>
    <p:sldId id="316" r:id="rId49"/>
    <p:sldId id="317" r:id="rId50"/>
    <p:sldId id="318" r:id="rId51"/>
    <p:sldId id="319" r:id="rId52"/>
    <p:sldId id="339" r:id="rId53"/>
    <p:sldId id="336" r:id="rId54"/>
    <p:sldId id="335" r:id="rId55"/>
    <p:sldId id="332" r:id="rId56"/>
    <p:sldId id="341" r:id="rId57"/>
    <p:sldId id="343" r:id="rId58"/>
    <p:sldId id="340" r:id="rId59"/>
    <p:sldId id="326" r:id="rId60"/>
    <p:sldId id="327" r:id="rId61"/>
    <p:sldId id="328" r:id="rId62"/>
    <p:sldId id="329" r:id="rId63"/>
    <p:sldId id="330" r:id="rId6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BA3B2"/>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56884" autoAdjust="0"/>
  </p:normalViewPr>
  <p:slideViewPr>
    <p:cSldViewPr>
      <p:cViewPr varScale="1">
        <p:scale>
          <a:sx n="92" d="100"/>
          <a:sy n="92" d="100"/>
        </p:scale>
        <p:origin x="134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Classeur3"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file:///C:\Users\Jacques\Documents\Energie%20et%20agriculture\Pr&#233;paration%20donn&#233;es%20sur%20aides%20aux%20biocarburants%20UE%20et%20US.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acques\Documents\c&#233;r&#233;ales\pr&#233;paration%20des%20graphiques%20sur%20les%20c&#233;r&#233;ale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Jacques\Documents\c&#233;r&#233;ales\pr&#233;paration%20des%20graphiques%20sur%20les%20c&#233;r&#233;ale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Jacques\Documents\PED-UEMOA-\D&#233;pendance%20des%20M%20alimentaires%20UE,US,%20ASS%20et%20AO%202000-11.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Jacques\Documents\c&#233;r&#233;ales\pr&#233;paration%20des%20graphiques%20sur%20les%20c&#233;r&#233;al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Classeur3"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embeddings/oleObject3.bin"/></Relationships>
</file>

<file path=ppt/charts/_rels/chart8.xml.rels><?xml version="1.0" encoding="UTF-8" standalone="yes"?>
<Relationships xmlns="http://schemas.openxmlformats.org/package/2006/relationships"><Relationship Id="rId1" Type="http://schemas.openxmlformats.org/officeDocument/2006/relationships/oleObject" Target="file:///C:\Users\Jacques\Documents\Energie%20et%20agriculture\Pr&#233;paration%20donn&#233;es%20sur%20aides%20aux%20biocarburants%20UE%20et%20US.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Classeur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tabLst>
                <a:tab pos="2773363" algn="l"/>
                <a:tab pos="2876550" algn="l"/>
              </a:tabLst>
              <a:defRPr sz="2800">
                <a:solidFill>
                  <a:schemeClr val="bg1"/>
                </a:solidFill>
                <a:effectLst>
                  <a:outerShdw blurRad="38100" dist="38100" dir="2700000" algn="tl">
                    <a:srgbClr val="000000">
                      <a:alpha val="43137"/>
                    </a:srgbClr>
                  </a:outerShdw>
                </a:effectLst>
              </a:defRPr>
            </a:pPr>
            <a:r>
              <a:rPr lang="fr-FR" sz="2800" dirty="0" smtClean="0">
                <a:solidFill>
                  <a:schemeClr val="bg1"/>
                </a:solidFill>
                <a:effectLst>
                  <a:outerShdw blurRad="38100" dist="38100" dir="2700000" algn="tl">
                    <a:srgbClr val="000000">
                      <a:alpha val="43137"/>
                    </a:srgbClr>
                  </a:outerShdw>
                </a:effectLst>
              </a:rPr>
              <a:t>Excédent </a:t>
            </a:r>
            <a:r>
              <a:rPr lang="fr-FR" sz="2800" baseline="0" dirty="0" smtClean="0">
                <a:solidFill>
                  <a:schemeClr val="bg1"/>
                </a:solidFill>
                <a:effectLst>
                  <a:outerShdw blurRad="38100" dist="38100" dir="2700000" algn="tl">
                    <a:srgbClr val="000000">
                      <a:alpha val="43137"/>
                    </a:srgbClr>
                  </a:outerShdw>
                </a:effectLst>
              </a:rPr>
              <a:t>alimentaire structurel de la France </a:t>
            </a:r>
          </a:p>
          <a:p>
            <a:pPr>
              <a:tabLst>
                <a:tab pos="2773363" algn="l"/>
                <a:tab pos="2876550" algn="l"/>
              </a:tabLst>
              <a:defRPr sz="2800">
                <a:solidFill>
                  <a:schemeClr val="bg1"/>
                </a:solidFill>
                <a:effectLst>
                  <a:outerShdw blurRad="38100" dist="38100" dir="2700000" algn="tl">
                    <a:srgbClr val="000000">
                      <a:alpha val="43137"/>
                    </a:srgbClr>
                  </a:outerShdw>
                </a:effectLst>
              </a:defRPr>
            </a:pPr>
            <a:r>
              <a:rPr lang="fr-FR" sz="2800" baseline="0" dirty="0" smtClean="0">
                <a:solidFill>
                  <a:schemeClr val="bg1"/>
                </a:solidFill>
                <a:effectLst>
                  <a:outerShdw blurRad="38100" dist="38100" dir="2700000" algn="tl">
                    <a:srgbClr val="000000">
                      <a:alpha val="43137"/>
                    </a:srgbClr>
                  </a:outerShdw>
                </a:effectLst>
              </a:rPr>
              <a:t>en millions de dollars de 1988 à 2010</a:t>
            </a:r>
            <a:endParaRPr lang="fr-FR" sz="2800" dirty="0">
              <a:solidFill>
                <a:schemeClr val="bg1"/>
              </a:solidFill>
              <a:effectLst>
                <a:outerShdw blurRad="38100" dist="38100" dir="2700000" algn="tl">
                  <a:srgbClr val="000000">
                    <a:alpha val="43137"/>
                  </a:srgbClr>
                </a:outerShdw>
              </a:effectLst>
            </a:endParaRPr>
          </a:p>
        </c:rich>
      </c:tx>
      <c:overlay val="1"/>
      <c:spPr>
        <a:solidFill>
          <a:srgbClr val="FF0000"/>
        </a:solidFill>
        <a:ln>
          <a:solidFill>
            <a:schemeClr val="tx1"/>
          </a:solidFill>
        </a:ln>
      </c:spPr>
    </c:title>
    <c:autoTitleDeleted val="0"/>
    <c:plotArea>
      <c:layout>
        <c:manualLayout>
          <c:layoutTarget val="inner"/>
          <c:xMode val="edge"/>
          <c:yMode val="edge"/>
          <c:x val="9.2768591426071745E-2"/>
          <c:y val="8.5369787109944584E-2"/>
          <c:w val="0.89195363079615053"/>
          <c:h val="0.84469495479731704"/>
        </c:manualLayout>
      </c:layout>
      <c:lineChart>
        <c:grouping val="standard"/>
        <c:varyColors val="0"/>
        <c:ser>
          <c:idx val="0"/>
          <c:order val="0"/>
          <c:tx>
            <c:strRef>
              <c:f>Feuil1!$A$25</c:f>
              <c:strCache>
                <c:ptCount val="1"/>
                <c:pt idx="0">
                  <c:v>Exportations</c:v>
                </c:pt>
              </c:strCache>
            </c:strRef>
          </c:tx>
          <c:spPr>
            <a:ln w="57150"/>
          </c:spPr>
          <c:marker>
            <c:symbol val="none"/>
          </c:marker>
          <c:cat>
            <c:numRef>
              <c:f>Feuil1!$B$24:$X$24</c:f>
              <c:numCache>
                <c:formatCode>General</c:formatCode>
                <c:ptCount val="2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numCache>
            </c:numRef>
          </c:cat>
          <c:val>
            <c:numRef>
              <c:f>Feuil1!$B$25:$X$25</c:f>
              <c:numCache>
                <c:formatCode>General</c:formatCode>
                <c:ptCount val="23"/>
                <c:pt idx="0">
                  <c:v>26553</c:v>
                </c:pt>
                <c:pt idx="1">
                  <c:v>27932</c:v>
                </c:pt>
                <c:pt idx="2">
                  <c:v>33024</c:v>
                </c:pt>
                <c:pt idx="3">
                  <c:v>32486</c:v>
                </c:pt>
                <c:pt idx="4">
                  <c:v>35776</c:v>
                </c:pt>
                <c:pt idx="5">
                  <c:v>32675</c:v>
                </c:pt>
                <c:pt idx="6">
                  <c:v>34354</c:v>
                </c:pt>
                <c:pt idx="7">
                  <c:v>40542</c:v>
                </c:pt>
                <c:pt idx="8">
                  <c:v>39502</c:v>
                </c:pt>
                <c:pt idx="9">
                  <c:v>38332</c:v>
                </c:pt>
                <c:pt idx="10">
                  <c:v>37991</c:v>
                </c:pt>
                <c:pt idx="11">
                  <c:v>36378</c:v>
                </c:pt>
                <c:pt idx="12">
                  <c:v>32037</c:v>
                </c:pt>
                <c:pt idx="13">
                  <c:v>30389</c:v>
                </c:pt>
                <c:pt idx="14">
                  <c:v>33730</c:v>
                </c:pt>
                <c:pt idx="15">
                  <c:v>41029</c:v>
                </c:pt>
                <c:pt idx="16">
                  <c:v>44854</c:v>
                </c:pt>
                <c:pt idx="17">
                  <c:v>45805</c:v>
                </c:pt>
                <c:pt idx="18">
                  <c:v>49414</c:v>
                </c:pt>
                <c:pt idx="19">
                  <c:v>58238</c:v>
                </c:pt>
                <c:pt idx="20">
                  <c:v>67899</c:v>
                </c:pt>
                <c:pt idx="21">
                  <c:v>56770</c:v>
                </c:pt>
                <c:pt idx="22">
                  <c:v>60445</c:v>
                </c:pt>
              </c:numCache>
            </c:numRef>
          </c:val>
          <c:smooth val="0"/>
        </c:ser>
        <c:ser>
          <c:idx val="1"/>
          <c:order val="1"/>
          <c:tx>
            <c:strRef>
              <c:f>Feuil1!$A$26</c:f>
              <c:strCache>
                <c:ptCount val="1"/>
                <c:pt idx="0">
                  <c:v>Importations</c:v>
                </c:pt>
              </c:strCache>
            </c:strRef>
          </c:tx>
          <c:spPr>
            <a:ln w="57150">
              <a:prstDash val="dash"/>
            </a:ln>
          </c:spPr>
          <c:marker>
            <c:symbol val="none"/>
          </c:marker>
          <c:cat>
            <c:numRef>
              <c:f>Feuil1!$B$24:$X$24</c:f>
              <c:numCache>
                <c:formatCode>General</c:formatCode>
                <c:ptCount val="2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numCache>
            </c:numRef>
          </c:cat>
          <c:val>
            <c:numRef>
              <c:f>Feuil1!$B$26:$X$26</c:f>
              <c:numCache>
                <c:formatCode>General</c:formatCode>
                <c:ptCount val="23"/>
                <c:pt idx="0">
                  <c:v>-18189</c:v>
                </c:pt>
                <c:pt idx="1">
                  <c:v>-18540</c:v>
                </c:pt>
                <c:pt idx="2">
                  <c:v>-21762</c:v>
                </c:pt>
                <c:pt idx="3">
                  <c:v>-22712</c:v>
                </c:pt>
                <c:pt idx="4">
                  <c:v>-23959</c:v>
                </c:pt>
                <c:pt idx="5">
                  <c:v>-21136</c:v>
                </c:pt>
                <c:pt idx="6">
                  <c:v>-24118</c:v>
                </c:pt>
                <c:pt idx="7">
                  <c:v>-27725</c:v>
                </c:pt>
                <c:pt idx="8">
                  <c:v>-26809</c:v>
                </c:pt>
                <c:pt idx="9">
                  <c:v>-25029</c:v>
                </c:pt>
                <c:pt idx="10">
                  <c:v>-25918</c:v>
                </c:pt>
                <c:pt idx="11">
                  <c:v>-24523</c:v>
                </c:pt>
                <c:pt idx="12">
                  <c:v>-22492</c:v>
                </c:pt>
                <c:pt idx="13">
                  <c:v>-22475</c:v>
                </c:pt>
                <c:pt idx="14">
                  <c:v>-24453</c:v>
                </c:pt>
                <c:pt idx="15">
                  <c:v>-29738</c:v>
                </c:pt>
                <c:pt idx="16">
                  <c:v>-33647</c:v>
                </c:pt>
                <c:pt idx="17">
                  <c:v>-34740</c:v>
                </c:pt>
                <c:pt idx="18">
                  <c:v>-37095</c:v>
                </c:pt>
                <c:pt idx="19">
                  <c:v>-44598</c:v>
                </c:pt>
                <c:pt idx="20">
                  <c:v>-53228</c:v>
                </c:pt>
                <c:pt idx="21">
                  <c:v>-48053</c:v>
                </c:pt>
                <c:pt idx="22">
                  <c:v>-48824</c:v>
                </c:pt>
              </c:numCache>
            </c:numRef>
          </c:val>
          <c:smooth val="0"/>
        </c:ser>
        <c:ser>
          <c:idx val="2"/>
          <c:order val="2"/>
          <c:tx>
            <c:strRef>
              <c:f>Feuil1!$A$27</c:f>
              <c:strCache>
                <c:ptCount val="1"/>
                <c:pt idx="0">
                  <c:v>Excédent</c:v>
                </c:pt>
              </c:strCache>
            </c:strRef>
          </c:tx>
          <c:spPr>
            <a:ln w="76200">
              <a:prstDash val="sysDot"/>
            </a:ln>
          </c:spPr>
          <c:marker>
            <c:symbol val="none"/>
          </c:marker>
          <c:cat>
            <c:numRef>
              <c:f>Feuil1!$B$24:$X$24</c:f>
              <c:numCache>
                <c:formatCode>General</c:formatCode>
                <c:ptCount val="23"/>
                <c:pt idx="0">
                  <c:v>1988</c:v>
                </c:pt>
                <c:pt idx="1">
                  <c:v>1989</c:v>
                </c:pt>
                <c:pt idx="2">
                  <c:v>1990</c:v>
                </c:pt>
                <c:pt idx="3">
                  <c:v>1991</c:v>
                </c:pt>
                <c:pt idx="4">
                  <c:v>1992</c:v>
                </c:pt>
                <c:pt idx="5">
                  <c:v>1993</c:v>
                </c:pt>
                <c:pt idx="6">
                  <c:v>1994</c:v>
                </c:pt>
                <c:pt idx="7">
                  <c:v>1995</c:v>
                </c:pt>
                <c:pt idx="8">
                  <c:v>1996</c:v>
                </c:pt>
                <c:pt idx="9">
                  <c:v>1997</c:v>
                </c:pt>
                <c:pt idx="10">
                  <c:v>1998</c:v>
                </c:pt>
                <c:pt idx="11">
                  <c:v>1999</c:v>
                </c:pt>
                <c:pt idx="12">
                  <c:v>2000</c:v>
                </c:pt>
                <c:pt idx="13">
                  <c:v>2001</c:v>
                </c:pt>
                <c:pt idx="14">
                  <c:v>2002</c:v>
                </c:pt>
                <c:pt idx="15">
                  <c:v>2003</c:v>
                </c:pt>
                <c:pt idx="16">
                  <c:v>2004</c:v>
                </c:pt>
                <c:pt idx="17">
                  <c:v>2005</c:v>
                </c:pt>
                <c:pt idx="18">
                  <c:v>2006</c:v>
                </c:pt>
                <c:pt idx="19">
                  <c:v>2007</c:v>
                </c:pt>
                <c:pt idx="20">
                  <c:v>2008</c:v>
                </c:pt>
                <c:pt idx="21">
                  <c:v>2009</c:v>
                </c:pt>
                <c:pt idx="22">
                  <c:v>2010</c:v>
                </c:pt>
              </c:numCache>
            </c:numRef>
          </c:cat>
          <c:val>
            <c:numRef>
              <c:f>Feuil1!$B$27:$X$27</c:f>
              <c:numCache>
                <c:formatCode>General</c:formatCode>
                <c:ptCount val="23"/>
                <c:pt idx="0">
                  <c:v>8364</c:v>
                </c:pt>
                <c:pt idx="1">
                  <c:v>9392</c:v>
                </c:pt>
                <c:pt idx="2">
                  <c:v>11262</c:v>
                </c:pt>
                <c:pt idx="3">
                  <c:v>9774</c:v>
                </c:pt>
                <c:pt idx="4">
                  <c:v>11817</c:v>
                </c:pt>
                <c:pt idx="5">
                  <c:v>11539</c:v>
                </c:pt>
                <c:pt idx="6">
                  <c:v>10236</c:v>
                </c:pt>
                <c:pt idx="7">
                  <c:v>12817</c:v>
                </c:pt>
                <c:pt idx="8">
                  <c:v>12693</c:v>
                </c:pt>
                <c:pt idx="9">
                  <c:v>13303</c:v>
                </c:pt>
                <c:pt idx="10">
                  <c:v>12073</c:v>
                </c:pt>
                <c:pt idx="11">
                  <c:v>11855</c:v>
                </c:pt>
                <c:pt idx="12">
                  <c:v>9545</c:v>
                </c:pt>
                <c:pt idx="13">
                  <c:v>7914</c:v>
                </c:pt>
                <c:pt idx="14">
                  <c:v>9277</c:v>
                </c:pt>
                <c:pt idx="15">
                  <c:v>11291</c:v>
                </c:pt>
                <c:pt idx="16">
                  <c:v>11207</c:v>
                </c:pt>
                <c:pt idx="17">
                  <c:v>11065</c:v>
                </c:pt>
                <c:pt idx="18">
                  <c:v>12319</c:v>
                </c:pt>
                <c:pt idx="19">
                  <c:v>13640</c:v>
                </c:pt>
                <c:pt idx="20">
                  <c:v>14671</c:v>
                </c:pt>
                <c:pt idx="21">
                  <c:v>8717</c:v>
                </c:pt>
                <c:pt idx="22">
                  <c:v>11621</c:v>
                </c:pt>
              </c:numCache>
            </c:numRef>
          </c:val>
          <c:smooth val="0"/>
        </c:ser>
        <c:dLbls>
          <c:showLegendKey val="0"/>
          <c:showVal val="0"/>
          <c:showCatName val="0"/>
          <c:showSerName val="0"/>
          <c:showPercent val="0"/>
          <c:showBubbleSize val="0"/>
        </c:dLbls>
        <c:smooth val="0"/>
        <c:axId val="263545072"/>
        <c:axId val="263549384"/>
      </c:lineChart>
      <c:catAx>
        <c:axId val="263545072"/>
        <c:scaling>
          <c:orientation val="minMax"/>
        </c:scaling>
        <c:delete val="0"/>
        <c:axPos val="b"/>
        <c:numFmt formatCode="General" sourceLinked="1"/>
        <c:majorTickMark val="out"/>
        <c:minorTickMark val="none"/>
        <c:tickLblPos val="nextTo"/>
        <c:txPr>
          <a:bodyPr/>
          <a:lstStyle/>
          <a:p>
            <a:pPr>
              <a:defRPr sz="1600" b="1"/>
            </a:pPr>
            <a:endParaRPr lang="fr-FR"/>
          </a:p>
        </c:txPr>
        <c:crossAx val="263549384"/>
        <c:crosses val="autoZero"/>
        <c:auto val="1"/>
        <c:lblAlgn val="ctr"/>
        <c:lblOffset val="100"/>
        <c:noMultiLvlLbl val="0"/>
      </c:catAx>
      <c:valAx>
        <c:axId val="263549384"/>
        <c:scaling>
          <c:orientation val="minMax"/>
          <c:max val="80000"/>
        </c:scaling>
        <c:delete val="0"/>
        <c:axPos val="l"/>
        <c:majorGridlines/>
        <c:numFmt formatCode="General" sourceLinked="1"/>
        <c:majorTickMark val="out"/>
        <c:minorTickMark val="none"/>
        <c:tickLblPos val="nextTo"/>
        <c:txPr>
          <a:bodyPr/>
          <a:lstStyle/>
          <a:p>
            <a:pPr>
              <a:defRPr sz="1600" b="1"/>
            </a:pPr>
            <a:endParaRPr lang="fr-FR"/>
          </a:p>
        </c:txPr>
        <c:crossAx val="263545072"/>
        <c:crosses val="autoZero"/>
        <c:crossBetween val="between"/>
      </c:valAx>
    </c:plotArea>
    <c:legend>
      <c:legendPos val="t"/>
      <c:layout>
        <c:manualLayout>
          <c:xMode val="edge"/>
          <c:yMode val="edge"/>
          <c:x val="0.15443821084864395"/>
          <c:y val="0.23703703703703705"/>
          <c:w val="0.54390124671916007"/>
          <c:h val="4.6916010498687662E-2"/>
        </c:manualLayout>
      </c:layout>
      <c:overlay val="0"/>
      <c:spPr>
        <a:ln>
          <a:solidFill>
            <a:schemeClr val="tx1"/>
          </a:solidFill>
        </a:ln>
      </c:spPr>
      <c:txPr>
        <a:bodyPr/>
        <a:lstStyle/>
        <a:p>
          <a:pPr>
            <a:defRPr sz="1600" b="1"/>
          </a:pPr>
          <a:endParaRPr lang="fr-FR"/>
        </a:p>
      </c:txPr>
    </c:legend>
    <c:plotVisOnly val="1"/>
    <c:dispBlanksAs val="gap"/>
    <c:showDLblsOverMax val="0"/>
  </c:chart>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600">
                <a:solidFill>
                  <a:schemeClr val="bg1"/>
                </a:solidFill>
                <a:effectLst>
                  <a:outerShdw blurRad="38100" dist="38100" dir="2700000" algn="tl">
                    <a:srgbClr val="000000">
                      <a:alpha val="43137"/>
                    </a:srgbClr>
                  </a:outerShdw>
                </a:effectLst>
              </a:defRPr>
            </a:pPr>
            <a:r>
              <a:rPr lang="fr-FR" sz="2600" dirty="0" smtClean="0">
                <a:solidFill>
                  <a:schemeClr val="bg1"/>
                </a:solidFill>
                <a:effectLst>
                  <a:outerShdw blurRad="38100" dist="38100" dir="2700000" algn="tl">
                    <a:srgbClr val="000000">
                      <a:alpha val="43137"/>
                    </a:srgbClr>
                  </a:outerShdw>
                </a:effectLst>
              </a:rPr>
              <a:t>Subventions de l’UE27 aux produits agricoles pour </a:t>
            </a:r>
            <a:r>
              <a:rPr lang="fr-FR" sz="2600" dirty="0" err="1" smtClean="0">
                <a:solidFill>
                  <a:schemeClr val="bg1"/>
                </a:solidFill>
                <a:effectLst>
                  <a:outerShdw blurRad="38100" dist="38100" dir="2700000" algn="tl">
                    <a:srgbClr val="000000">
                      <a:alpha val="43137"/>
                    </a:srgbClr>
                  </a:outerShdw>
                </a:effectLst>
              </a:rPr>
              <a:t>agrocarburants</a:t>
            </a:r>
            <a:r>
              <a:rPr lang="fr-FR" sz="2600" dirty="0" smtClean="0">
                <a:solidFill>
                  <a:schemeClr val="bg1"/>
                </a:solidFill>
                <a:effectLst>
                  <a:outerShdw blurRad="38100" dist="38100" dir="2700000" algn="tl">
                    <a:srgbClr val="000000">
                      <a:alpha val="43137"/>
                    </a:srgbClr>
                  </a:outerShdw>
                </a:effectLst>
              </a:rPr>
              <a:t> de 2005/06 à 2011/12, en M€</a:t>
            </a:r>
            <a:endParaRPr lang="fr-FR" sz="2600" dirty="0">
              <a:solidFill>
                <a:schemeClr val="bg1"/>
              </a:solidFill>
              <a:effectLst>
                <a:outerShdw blurRad="38100" dist="38100" dir="2700000" algn="tl">
                  <a:srgbClr val="000000">
                    <a:alpha val="43137"/>
                  </a:srgbClr>
                </a:outerShdw>
              </a:effectLst>
            </a:endParaRPr>
          </a:p>
        </c:rich>
      </c:tx>
      <c:overlay val="1"/>
      <c:spPr>
        <a:solidFill>
          <a:srgbClr val="FF0000"/>
        </a:solidFill>
        <a:ln>
          <a:solidFill>
            <a:schemeClr val="tx1"/>
          </a:solidFill>
        </a:ln>
      </c:spPr>
    </c:title>
    <c:autoTitleDeleted val="0"/>
    <c:plotArea>
      <c:layout/>
      <c:barChart>
        <c:barDir val="col"/>
        <c:grouping val="clustered"/>
        <c:varyColors val="0"/>
        <c:ser>
          <c:idx val="0"/>
          <c:order val="0"/>
          <c:tx>
            <c:strRef>
              <c:f>Feuil1!$A$265:$B$265</c:f>
              <c:strCache>
                <c:ptCount val="1"/>
                <c:pt idx="0">
                  <c:v>Subventions aux céréales pour éthanol</c:v>
                </c:pt>
              </c:strCache>
            </c:strRef>
          </c:tx>
          <c:spPr>
            <a:solidFill>
              <a:schemeClr val="tx2">
                <a:lumMod val="60000"/>
                <a:lumOff val="40000"/>
              </a:schemeClr>
            </a:solidFill>
            <a:ln>
              <a:solidFill>
                <a:schemeClr val="tx1"/>
              </a:solidFill>
            </a:ln>
          </c:spPr>
          <c:invertIfNegative val="0"/>
          <c:dLbls>
            <c:spPr>
              <a:solidFill>
                <a:schemeClr val="bg1"/>
              </a:solidFill>
              <a:ln>
                <a:solidFill>
                  <a:schemeClr val="tx1"/>
                </a:solidFill>
              </a:ln>
            </c:spPr>
            <c:txPr>
              <a:bodyPr/>
              <a:lstStyle/>
              <a:p>
                <a:pPr>
                  <a:defRPr sz="16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Feuil1!$C$264:$I$264</c:f>
              <c:strCache>
                <c:ptCount val="7"/>
                <c:pt idx="0">
                  <c:v>2005/06</c:v>
                </c:pt>
                <c:pt idx="1">
                  <c:v>2006/07</c:v>
                </c:pt>
                <c:pt idx="2">
                  <c:v>2007/08</c:v>
                </c:pt>
                <c:pt idx="3">
                  <c:v>2008/09</c:v>
                </c:pt>
                <c:pt idx="4">
                  <c:v>2009/10</c:v>
                </c:pt>
                <c:pt idx="5">
                  <c:v>2010/11</c:v>
                </c:pt>
                <c:pt idx="6">
                  <c:v>2011/12</c:v>
                </c:pt>
              </c:strCache>
            </c:strRef>
          </c:cat>
          <c:val>
            <c:numRef>
              <c:f>Feuil1!$C$265:$I$265</c:f>
              <c:numCache>
                <c:formatCode>General</c:formatCode>
                <c:ptCount val="7"/>
                <c:pt idx="0">
                  <c:v>246</c:v>
                </c:pt>
                <c:pt idx="1">
                  <c:v>229</c:v>
                </c:pt>
                <c:pt idx="2">
                  <c:v>261</c:v>
                </c:pt>
                <c:pt idx="3">
                  <c:v>329</c:v>
                </c:pt>
                <c:pt idx="4">
                  <c:v>466</c:v>
                </c:pt>
                <c:pt idx="5">
                  <c:v>558</c:v>
                </c:pt>
                <c:pt idx="6">
                  <c:v>613</c:v>
                </c:pt>
              </c:numCache>
            </c:numRef>
          </c:val>
        </c:ser>
        <c:ser>
          <c:idx val="1"/>
          <c:order val="1"/>
          <c:tx>
            <c:strRef>
              <c:f>Feuil1!$A$266:$B$266</c:f>
              <c:strCache>
                <c:ptCount val="1"/>
                <c:pt idx="0">
                  <c:v>Subventions à l'huile de colza pour le biodiesel</c:v>
                </c:pt>
              </c:strCache>
            </c:strRef>
          </c:tx>
          <c:spPr>
            <a:solidFill>
              <a:srgbClr val="FF6600"/>
            </a:solidFill>
            <a:ln>
              <a:solidFill>
                <a:schemeClr val="tx1"/>
              </a:solidFill>
            </a:ln>
          </c:spPr>
          <c:invertIfNegative val="0"/>
          <c:dLbls>
            <c:spPr>
              <a:solidFill>
                <a:schemeClr val="bg1"/>
              </a:solidFill>
              <a:ln>
                <a:solidFill>
                  <a:schemeClr val="tx1"/>
                </a:solidFill>
              </a:ln>
            </c:spPr>
            <c:txPr>
              <a:bodyPr/>
              <a:lstStyle/>
              <a:p>
                <a:pPr>
                  <a:defRPr sz="1600" b="1"/>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Feuil1!$C$264:$I$264</c:f>
              <c:strCache>
                <c:ptCount val="7"/>
                <c:pt idx="0">
                  <c:v>2005/06</c:v>
                </c:pt>
                <c:pt idx="1">
                  <c:v>2006/07</c:v>
                </c:pt>
                <c:pt idx="2">
                  <c:v>2007/08</c:v>
                </c:pt>
                <c:pt idx="3">
                  <c:v>2008/09</c:v>
                </c:pt>
                <c:pt idx="4">
                  <c:v>2009/10</c:v>
                </c:pt>
                <c:pt idx="5">
                  <c:v>2010/11</c:v>
                </c:pt>
                <c:pt idx="6">
                  <c:v>2011/12</c:v>
                </c:pt>
              </c:strCache>
            </c:strRef>
          </c:cat>
          <c:val>
            <c:numRef>
              <c:f>Feuil1!$C$266:$I$266</c:f>
              <c:numCache>
                <c:formatCode>General</c:formatCode>
                <c:ptCount val="7"/>
                <c:pt idx="0">
                  <c:v>934</c:v>
                </c:pt>
                <c:pt idx="1">
                  <c:v>929</c:v>
                </c:pt>
                <c:pt idx="2">
                  <c:v>925</c:v>
                </c:pt>
                <c:pt idx="3">
                  <c:v>925</c:v>
                </c:pt>
                <c:pt idx="4">
                  <c:v>914</c:v>
                </c:pt>
                <c:pt idx="5">
                  <c:v>908</c:v>
                </c:pt>
                <c:pt idx="6">
                  <c:v>908</c:v>
                </c:pt>
              </c:numCache>
            </c:numRef>
          </c:val>
        </c:ser>
        <c:ser>
          <c:idx val="2"/>
          <c:order val="2"/>
          <c:tx>
            <c:strRef>
              <c:f>Feuil1!$A$267:$B$267</c:f>
              <c:strCache>
                <c:ptCount val="1"/>
                <c:pt idx="0">
                  <c:v>Subventions totales aux agrocarburants</c:v>
                </c:pt>
              </c:strCache>
            </c:strRef>
          </c:tx>
          <c:spPr>
            <a:solidFill>
              <a:schemeClr val="accent3">
                <a:lumMod val="75000"/>
              </a:schemeClr>
            </a:solidFill>
            <a:ln>
              <a:solidFill>
                <a:schemeClr val="tx1"/>
              </a:solidFill>
            </a:ln>
          </c:spPr>
          <c:invertIfNegative val="0"/>
          <c:dLbls>
            <c:spPr>
              <a:noFill/>
              <a:ln>
                <a:noFill/>
              </a:ln>
              <a:effectLst/>
            </c:spPr>
            <c:txPr>
              <a:bodyPr/>
              <a:lstStyle/>
              <a:p>
                <a:pPr>
                  <a:defRPr sz="1600" b="1"/>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Feuil1!$C$264:$I$264</c:f>
              <c:strCache>
                <c:ptCount val="7"/>
                <c:pt idx="0">
                  <c:v>2005/06</c:v>
                </c:pt>
                <c:pt idx="1">
                  <c:v>2006/07</c:v>
                </c:pt>
                <c:pt idx="2">
                  <c:v>2007/08</c:v>
                </c:pt>
                <c:pt idx="3">
                  <c:v>2008/09</c:v>
                </c:pt>
                <c:pt idx="4">
                  <c:v>2009/10</c:v>
                </c:pt>
                <c:pt idx="5">
                  <c:v>2010/11</c:v>
                </c:pt>
                <c:pt idx="6">
                  <c:v>2011/12</c:v>
                </c:pt>
              </c:strCache>
            </c:strRef>
          </c:cat>
          <c:val>
            <c:numRef>
              <c:f>Feuil1!$C$267:$I$267</c:f>
              <c:numCache>
                <c:formatCode>General</c:formatCode>
                <c:ptCount val="7"/>
                <c:pt idx="0">
                  <c:v>1180</c:v>
                </c:pt>
                <c:pt idx="1">
                  <c:v>1157</c:v>
                </c:pt>
                <c:pt idx="2">
                  <c:v>1186</c:v>
                </c:pt>
                <c:pt idx="3">
                  <c:v>1253</c:v>
                </c:pt>
                <c:pt idx="4">
                  <c:v>1380</c:v>
                </c:pt>
                <c:pt idx="5">
                  <c:v>1466</c:v>
                </c:pt>
                <c:pt idx="6">
                  <c:v>1520</c:v>
                </c:pt>
              </c:numCache>
            </c:numRef>
          </c:val>
        </c:ser>
        <c:dLbls>
          <c:showLegendKey val="0"/>
          <c:showVal val="0"/>
          <c:showCatName val="0"/>
          <c:showSerName val="0"/>
          <c:showPercent val="0"/>
          <c:showBubbleSize val="0"/>
        </c:dLbls>
        <c:gapWidth val="150"/>
        <c:axId val="338619232"/>
        <c:axId val="338617272"/>
      </c:barChart>
      <c:catAx>
        <c:axId val="338619232"/>
        <c:scaling>
          <c:orientation val="minMax"/>
        </c:scaling>
        <c:delete val="0"/>
        <c:axPos val="b"/>
        <c:numFmt formatCode="General" sourceLinked="0"/>
        <c:majorTickMark val="out"/>
        <c:minorTickMark val="none"/>
        <c:tickLblPos val="nextTo"/>
        <c:txPr>
          <a:bodyPr/>
          <a:lstStyle/>
          <a:p>
            <a:pPr>
              <a:defRPr sz="1600" b="1"/>
            </a:pPr>
            <a:endParaRPr lang="fr-FR"/>
          </a:p>
        </c:txPr>
        <c:crossAx val="338617272"/>
        <c:crosses val="autoZero"/>
        <c:auto val="1"/>
        <c:lblAlgn val="ctr"/>
        <c:lblOffset val="100"/>
        <c:noMultiLvlLbl val="0"/>
      </c:catAx>
      <c:valAx>
        <c:axId val="338617272"/>
        <c:scaling>
          <c:orientation val="minMax"/>
        </c:scaling>
        <c:delete val="0"/>
        <c:axPos val="l"/>
        <c:majorGridlines/>
        <c:numFmt formatCode="General" sourceLinked="1"/>
        <c:majorTickMark val="out"/>
        <c:minorTickMark val="none"/>
        <c:tickLblPos val="nextTo"/>
        <c:txPr>
          <a:bodyPr/>
          <a:lstStyle/>
          <a:p>
            <a:pPr>
              <a:defRPr sz="1600" b="1"/>
            </a:pPr>
            <a:endParaRPr lang="fr-FR"/>
          </a:p>
        </c:txPr>
        <c:crossAx val="338619232"/>
        <c:crosses val="autoZero"/>
        <c:crossBetween val="between"/>
      </c:valAx>
    </c:plotArea>
    <c:legend>
      <c:legendPos val="t"/>
      <c:layout>
        <c:manualLayout>
          <c:xMode val="edge"/>
          <c:yMode val="edge"/>
          <c:x val="7.4202646544181974E-2"/>
          <c:y val="0.14444444444444443"/>
          <c:w val="0.45437248468941388"/>
          <c:h val="0.13797025371828522"/>
        </c:manualLayout>
      </c:layout>
      <c:overlay val="0"/>
      <c:spPr>
        <a:ln>
          <a:solidFill>
            <a:schemeClr val="tx1"/>
          </a:solidFill>
        </a:ln>
      </c:spPr>
      <c:txPr>
        <a:bodyPr/>
        <a:lstStyle/>
        <a:p>
          <a:pPr>
            <a:defRPr sz="1400" b="1"/>
          </a:pPr>
          <a:endParaRPr lang="fr-FR"/>
        </a:p>
      </c:txPr>
    </c:legend>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solidFill>
                  <a:schemeClr val="bg1"/>
                </a:solidFill>
                <a:effectLst>
                  <a:outerShdw blurRad="38100" dist="38100" dir="2700000" algn="tl">
                    <a:srgbClr val="000000">
                      <a:alpha val="43137"/>
                    </a:srgbClr>
                  </a:outerShdw>
                </a:effectLst>
              </a:defRPr>
            </a:pPr>
            <a:r>
              <a:rPr lang="fr-FR" sz="2800" dirty="0" smtClean="0">
                <a:solidFill>
                  <a:schemeClr val="bg1"/>
                </a:solidFill>
                <a:effectLst>
                  <a:outerShdw blurRad="38100" dist="38100" dir="2700000" algn="tl">
                    <a:srgbClr val="000000">
                      <a:alpha val="43137"/>
                    </a:srgbClr>
                  </a:outerShdw>
                </a:effectLst>
              </a:rPr>
              <a:t>Production de maïs des EU pour l’éthanol</a:t>
            </a:r>
          </a:p>
          <a:p>
            <a:pPr>
              <a:defRPr sz="2800">
                <a:solidFill>
                  <a:schemeClr val="bg1"/>
                </a:solidFill>
                <a:effectLst>
                  <a:outerShdw blurRad="38100" dist="38100" dir="2700000" algn="tl">
                    <a:srgbClr val="000000">
                      <a:alpha val="43137"/>
                    </a:srgbClr>
                  </a:outerShdw>
                </a:effectLst>
              </a:defRPr>
            </a:pPr>
            <a:r>
              <a:rPr lang="fr-FR" sz="2800" dirty="0" smtClean="0">
                <a:solidFill>
                  <a:schemeClr val="bg1"/>
                </a:solidFill>
                <a:effectLst>
                  <a:outerShdw blurRad="38100" dist="38100" dir="2700000" algn="tl">
                    <a:srgbClr val="000000">
                      <a:alpha val="43137"/>
                    </a:srgbClr>
                  </a:outerShdw>
                </a:effectLst>
              </a:rPr>
              <a:t>et en pourcentage de la production totale</a:t>
            </a:r>
            <a:endParaRPr lang="fr-FR" sz="2800" dirty="0">
              <a:solidFill>
                <a:schemeClr val="bg1"/>
              </a:solidFill>
              <a:effectLst>
                <a:outerShdw blurRad="38100" dist="38100" dir="2700000" algn="tl">
                  <a:srgbClr val="000000">
                    <a:alpha val="43137"/>
                  </a:srgbClr>
                </a:outerShdw>
              </a:effectLst>
            </a:endParaRPr>
          </a:p>
        </c:rich>
      </c:tx>
      <c:overlay val="1"/>
      <c:spPr>
        <a:solidFill>
          <a:srgbClr val="FF0000"/>
        </a:solidFill>
        <a:ln>
          <a:solidFill>
            <a:schemeClr val="tx1"/>
          </a:solidFill>
        </a:ln>
      </c:spPr>
    </c:title>
    <c:autoTitleDeleted val="0"/>
    <c:plotArea>
      <c:layout>
        <c:manualLayout>
          <c:layoutTarget val="inner"/>
          <c:xMode val="edge"/>
          <c:yMode val="edge"/>
          <c:x val="7.4546369203849522E-2"/>
          <c:y val="0.15281525226013415"/>
          <c:w val="0.91017585301837267"/>
          <c:h val="0.78704286964129488"/>
        </c:manualLayout>
      </c:layout>
      <c:barChart>
        <c:barDir val="col"/>
        <c:grouping val="clustered"/>
        <c:varyColors val="0"/>
        <c:ser>
          <c:idx val="0"/>
          <c:order val="0"/>
          <c:tx>
            <c:strRef>
              <c:f>Feuil1!$A$21</c:f>
              <c:strCache>
                <c:ptCount val="1"/>
                <c:pt idx="0">
                  <c:v>Maïs pour l'éthanol</c:v>
                </c:pt>
              </c:strCache>
            </c:strRef>
          </c:tx>
          <c:spPr>
            <a:solidFill>
              <a:schemeClr val="accent6">
                <a:lumMod val="75000"/>
              </a:schemeClr>
            </a:solidFill>
            <a:ln>
              <a:solidFill>
                <a:schemeClr val="tx1"/>
              </a:solidFill>
            </a:ln>
          </c:spPr>
          <c:invertIfNegative val="0"/>
          <c:dLbls>
            <c:spPr>
              <a:ln>
                <a:solidFill>
                  <a:schemeClr val="bg1"/>
                </a:solidFill>
              </a:ln>
            </c:spPr>
            <c:txPr>
              <a:bodyPr/>
              <a:lstStyle/>
              <a:p>
                <a:pPr>
                  <a:defRPr sz="1600" b="1"/>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Feuil1!$B$20:$N$20</c:f>
              <c:strCache>
                <c:ptCount val="13"/>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strCache>
            </c:strRef>
          </c:cat>
          <c:val>
            <c:numRef>
              <c:f>Feuil1!$B$21:$N$21</c:f>
              <c:numCache>
                <c:formatCode>General</c:formatCode>
                <c:ptCount val="13"/>
                <c:pt idx="0">
                  <c:v>16</c:v>
                </c:pt>
                <c:pt idx="1">
                  <c:v>17.899999999999999</c:v>
                </c:pt>
                <c:pt idx="2">
                  <c:v>25.3</c:v>
                </c:pt>
                <c:pt idx="3">
                  <c:v>29.7</c:v>
                </c:pt>
                <c:pt idx="4">
                  <c:v>33.6</c:v>
                </c:pt>
                <c:pt idx="5">
                  <c:v>40.700000000000003</c:v>
                </c:pt>
                <c:pt idx="6">
                  <c:v>53.8</c:v>
                </c:pt>
                <c:pt idx="7">
                  <c:v>77.400000000000006</c:v>
                </c:pt>
                <c:pt idx="8">
                  <c:v>94.2</c:v>
                </c:pt>
                <c:pt idx="9">
                  <c:v>116.6</c:v>
                </c:pt>
                <c:pt idx="10">
                  <c:v>127.5</c:v>
                </c:pt>
                <c:pt idx="11">
                  <c:v>127</c:v>
                </c:pt>
                <c:pt idx="12">
                  <c:v>114.3</c:v>
                </c:pt>
              </c:numCache>
            </c:numRef>
          </c:val>
        </c:ser>
        <c:ser>
          <c:idx val="1"/>
          <c:order val="1"/>
          <c:tx>
            <c:strRef>
              <c:f>Feuil1!$A$22</c:f>
              <c:strCache>
                <c:ptCount val="1"/>
                <c:pt idx="0">
                  <c:v>% à l'éthanol</c:v>
                </c:pt>
              </c:strCache>
            </c:strRef>
          </c:tx>
          <c:spPr>
            <a:solidFill>
              <a:schemeClr val="accent1">
                <a:lumMod val="75000"/>
              </a:schemeClr>
            </a:solidFill>
            <a:ln>
              <a:solidFill>
                <a:schemeClr val="tx2"/>
              </a:solidFill>
            </a:ln>
          </c:spPr>
          <c:invertIfNegative val="0"/>
          <c:dLbls>
            <c:dLbl>
              <c:idx val="0"/>
              <c:layout>
                <c:manualLayout>
                  <c:x val="-1.3888888888888889E-3"/>
                  <c:y val="-5.078156897054535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4.1666666666666666E-3"/>
                  <c:y val="-1.146981627296588E-2"/>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chemeClr val="bg1"/>
              </a:solidFill>
              <a:ln>
                <a:solidFill>
                  <a:schemeClr val="tx1"/>
                </a:solidFill>
              </a:ln>
            </c:spPr>
            <c:txPr>
              <a:bodyPr/>
              <a:lstStyle/>
              <a:p>
                <a:pPr>
                  <a:defRPr sz="1600" b="1"/>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Feuil1!$B$20:$N$20</c:f>
              <c:strCache>
                <c:ptCount val="13"/>
                <c:pt idx="0">
                  <c:v>2000/01</c:v>
                </c:pt>
                <c:pt idx="1">
                  <c:v>2001/02</c:v>
                </c:pt>
                <c:pt idx="2">
                  <c:v>2002/03</c:v>
                </c:pt>
                <c:pt idx="3">
                  <c:v>2003/04</c:v>
                </c:pt>
                <c:pt idx="4">
                  <c:v>2004/05</c:v>
                </c:pt>
                <c:pt idx="5">
                  <c:v>2005/06</c:v>
                </c:pt>
                <c:pt idx="6">
                  <c:v>2006/07</c:v>
                </c:pt>
                <c:pt idx="7">
                  <c:v>2007/08</c:v>
                </c:pt>
                <c:pt idx="8">
                  <c:v>2008/09</c:v>
                </c:pt>
                <c:pt idx="9">
                  <c:v>2009/10</c:v>
                </c:pt>
                <c:pt idx="10">
                  <c:v>2010/11</c:v>
                </c:pt>
                <c:pt idx="11">
                  <c:v>2011/12</c:v>
                </c:pt>
                <c:pt idx="12">
                  <c:v>2012/13</c:v>
                </c:pt>
              </c:strCache>
            </c:strRef>
          </c:cat>
          <c:val>
            <c:numRef>
              <c:f>Feuil1!$B$22:$N$22</c:f>
              <c:numCache>
                <c:formatCode>General</c:formatCode>
                <c:ptCount val="13"/>
                <c:pt idx="0">
                  <c:v>6.35</c:v>
                </c:pt>
                <c:pt idx="1">
                  <c:v>7.41</c:v>
                </c:pt>
                <c:pt idx="2">
                  <c:v>11.11</c:v>
                </c:pt>
                <c:pt idx="3">
                  <c:v>11.59</c:v>
                </c:pt>
                <c:pt idx="4">
                  <c:v>11.2</c:v>
                </c:pt>
                <c:pt idx="5">
                  <c:v>14.42</c:v>
                </c:pt>
                <c:pt idx="6">
                  <c:v>20.100000000000001</c:v>
                </c:pt>
                <c:pt idx="7">
                  <c:v>23.34</c:v>
                </c:pt>
                <c:pt idx="8">
                  <c:v>30.67</c:v>
                </c:pt>
                <c:pt idx="9">
                  <c:v>35.06</c:v>
                </c:pt>
                <c:pt idx="10">
                  <c:v>40.42</c:v>
                </c:pt>
                <c:pt idx="11">
                  <c:v>40.46</c:v>
                </c:pt>
                <c:pt idx="12">
                  <c:v>41.96</c:v>
                </c:pt>
              </c:numCache>
            </c:numRef>
          </c:val>
        </c:ser>
        <c:dLbls>
          <c:showLegendKey val="0"/>
          <c:showVal val="0"/>
          <c:showCatName val="0"/>
          <c:showSerName val="0"/>
          <c:showPercent val="0"/>
          <c:showBubbleSize val="0"/>
        </c:dLbls>
        <c:gapWidth val="150"/>
        <c:axId val="338618448"/>
        <c:axId val="338618840"/>
      </c:barChart>
      <c:catAx>
        <c:axId val="338618448"/>
        <c:scaling>
          <c:orientation val="minMax"/>
        </c:scaling>
        <c:delete val="0"/>
        <c:axPos val="b"/>
        <c:numFmt formatCode="General" sourceLinked="0"/>
        <c:majorTickMark val="out"/>
        <c:minorTickMark val="none"/>
        <c:tickLblPos val="nextTo"/>
        <c:txPr>
          <a:bodyPr/>
          <a:lstStyle/>
          <a:p>
            <a:pPr>
              <a:defRPr sz="1400" b="1"/>
            </a:pPr>
            <a:endParaRPr lang="fr-FR"/>
          </a:p>
        </c:txPr>
        <c:crossAx val="338618840"/>
        <c:crosses val="autoZero"/>
        <c:auto val="1"/>
        <c:lblAlgn val="ctr"/>
        <c:lblOffset val="100"/>
        <c:noMultiLvlLbl val="0"/>
      </c:catAx>
      <c:valAx>
        <c:axId val="338618840"/>
        <c:scaling>
          <c:orientation val="minMax"/>
        </c:scaling>
        <c:delete val="0"/>
        <c:axPos val="l"/>
        <c:majorGridlines/>
        <c:title>
          <c:tx>
            <c:rich>
              <a:bodyPr rot="-5400000" vert="horz"/>
              <a:lstStyle/>
              <a:p>
                <a:pPr>
                  <a:defRPr sz="1600"/>
                </a:pPr>
                <a:r>
                  <a:rPr lang="fr-FR" sz="1600" dirty="0" smtClean="0"/>
                  <a:t>Millions</a:t>
                </a:r>
                <a:r>
                  <a:rPr lang="fr-FR" sz="1600" baseline="0" dirty="0" smtClean="0"/>
                  <a:t> de tonnes</a:t>
                </a:r>
                <a:endParaRPr lang="fr-FR" sz="1600" dirty="0"/>
              </a:p>
            </c:rich>
          </c:tx>
          <c:overlay val="0"/>
        </c:title>
        <c:numFmt formatCode="General" sourceLinked="1"/>
        <c:majorTickMark val="out"/>
        <c:minorTickMark val="none"/>
        <c:tickLblPos val="nextTo"/>
        <c:txPr>
          <a:bodyPr/>
          <a:lstStyle/>
          <a:p>
            <a:pPr>
              <a:defRPr sz="1600" b="1"/>
            </a:pPr>
            <a:endParaRPr lang="fr-FR"/>
          </a:p>
        </c:txPr>
        <c:crossAx val="338618448"/>
        <c:crosses val="autoZero"/>
        <c:crossBetween val="between"/>
      </c:valAx>
    </c:plotArea>
    <c:legend>
      <c:legendPos val="t"/>
      <c:layout>
        <c:manualLayout>
          <c:xMode val="edge"/>
          <c:yMode val="edge"/>
          <c:x val="0.23175809273840769"/>
          <c:y val="0.17592592592592593"/>
          <c:w val="0.46981703849518808"/>
          <c:h val="5.1398512685914263E-2"/>
        </c:manualLayout>
      </c:layout>
      <c:overlay val="0"/>
      <c:spPr>
        <a:ln>
          <a:solidFill>
            <a:schemeClr val="tx1"/>
          </a:solidFill>
        </a:ln>
      </c:spPr>
      <c:txPr>
        <a:bodyPr/>
        <a:lstStyle/>
        <a:p>
          <a:pPr>
            <a:defRPr sz="2000" b="1"/>
          </a:pPr>
          <a:endParaRPr lang="fr-FR"/>
        </a:p>
      </c:txPr>
    </c:legend>
    <c:plotVisOnly val="1"/>
    <c:dispBlanksAs val="gap"/>
    <c:showDLblsOverMax val="0"/>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solidFill>
                  <a:schemeClr val="bg1"/>
                </a:solidFill>
                <a:effectLst>
                  <a:outerShdw blurRad="38100" dist="38100" dir="2700000" algn="tl">
                    <a:srgbClr val="000000">
                      <a:alpha val="43137"/>
                    </a:srgbClr>
                  </a:outerShdw>
                </a:effectLst>
              </a:defRPr>
            </a:pPr>
            <a:r>
              <a:rPr lang="fr-FR" sz="2200" dirty="0" smtClean="0">
                <a:solidFill>
                  <a:schemeClr val="bg1"/>
                </a:solidFill>
                <a:effectLst>
                  <a:outerShdw blurRad="38100" dist="38100" dir="2700000" algn="tl">
                    <a:srgbClr val="000000">
                      <a:alpha val="43137"/>
                    </a:srgbClr>
                  </a:outerShdw>
                </a:effectLst>
              </a:rPr>
              <a:t>Excédent de la production sur la demande mondiale sans </a:t>
            </a:r>
          </a:p>
          <a:p>
            <a:pPr>
              <a:defRPr sz="2200">
                <a:solidFill>
                  <a:schemeClr val="bg1"/>
                </a:solidFill>
                <a:effectLst>
                  <a:outerShdw blurRad="38100" dist="38100" dir="2700000" algn="tl">
                    <a:srgbClr val="000000">
                      <a:alpha val="43137"/>
                    </a:srgbClr>
                  </a:outerShdw>
                </a:effectLst>
              </a:defRPr>
            </a:pPr>
            <a:r>
              <a:rPr lang="fr-FR" sz="2200" dirty="0" smtClean="0">
                <a:solidFill>
                  <a:schemeClr val="bg1"/>
                </a:solidFill>
                <a:effectLst>
                  <a:outerShdw blurRad="38100" dist="38100" dir="2700000" algn="tl">
                    <a:srgbClr val="000000">
                      <a:alpha val="43137"/>
                    </a:srgbClr>
                  </a:outerShdw>
                </a:effectLst>
              </a:rPr>
              <a:t>les céréales des EU et de l’UE consacrées à l’éthanol</a:t>
            </a:r>
            <a:endParaRPr lang="fr-FR" sz="2200" dirty="0">
              <a:solidFill>
                <a:schemeClr val="bg1"/>
              </a:solidFill>
              <a:effectLst>
                <a:outerShdw blurRad="38100" dist="38100" dir="2700000" algn="tl">
                  <a:srgbClr val="000000">
                    <a:alpha val="43137"/>
                  </a:srgbClr>
                </a:outerShdw>
              </a:effectLst>
            </a:endParaRPr>
          </a:p>
        </c:rich>
      </c:tx>
      <c:overlay val="1"/>
      <c:spPr>
        <a:solidFill>
          <a:srgbClr val="FF0000"/>
        </a:solidFill>
        <a:ln>
          <a:solidFill>
            <a:schemeClr val="tx1"/>
          </a:solidFill>
        </a:ln>
      </c:spPr>
    </c:title>
    <c:autoTitleDeleted val="0"/>
    <c:plotArea>
      <c:layout>
        <c:manualLayout>
          <c:layoutTarget val="inner"/>
          <c:xMode val="edge"/>
          <c:yMode val="edge"/>
          <c:x val="0.1030602580927384"/>
          <c:y val="0.16793336249635463"/>
          <c:w val="0.88166196412948383"/>
          <c:h val="0.80472397200349954"/>
        </c:manualLayout>
      </c:layout>
      <c:barChart>
        <c:barDir val="col"/>
        <c:grouping val="clustered"/>
        <c:varyColors val="0"/>
        <c:ser>
          <c:idx val="0"/>
          <c:order val="0"/>
          <c:tx>
            <c:strRef>
              <c:f>Feuil1!$A$6</c:f>
              <c:strCache>
                <c:ptCount val="1"/>
                <c:pt idx="0">
                  <c:v>Production-demande</c:v>
                </c:pt>
              </c:strCache>
            </c:strRef>
          </c:tx>
          <c:spPr>
            <a:solidFill>
              <a:schemeClr val="accent6">
                <a:lumMod val="75000"/>
              </a:schemeClr>
            </a:solidFill>
            <a:ln>
              <a:solidFill>
                <a:srgbClr val="FF9900"/>
              </a:solidFill>
            </a:ln>
          </c:spPr>
          <c:invertIfNegative val="0"/>
          <c:dLbls>
            <c:dLbl>
              <c:idx val="0"/>
              <c:layout>
                <c:manualLayout>
                  <c:x val="-4.1666666666666666E-3"/>
                  <c:y val="-3.7333041703120442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1.3888888888888889E-3"/>
                  <c:y val="5.8580052493438318E-2"/>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chemeClr val="bg1"/>
              </a:solidFill>
              <a:ln>
                <a:solidFill>
                  <a:schemeClr val="tx1"/>
                </a:solidFill>
              </a:ln>
            </c:spPr>
            <c:txPr>
              <a:bodyPr/>
              <a:lstStyle/>
              <a:p>
                <a:pPr>
                  <a:defRPr sz="1400" b="1"/>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Feuil1!$B$5:$I$5</c:f>
              <c:strCache>
                <c:ptCount val="8"/>
                <c:pt idx="0">
                  <c:v>2005/06</c:v>
                </c:pt>
                <c:pt idx="1">
                  <c:v>2006/07</c:v>
                </c:pt>
                <c:pt idx="2">
                  <c:v>2007/08</c:v>
                </c:pt>
                <c:pt idx="3">
                  <c:v>2008/09</c:v>
                </c:pt>
                <c:pt idx="4">
                  <c:v>2009/10</c:v>
                </c:pt>
                <c:pt idx="5">
                  <c:v>2010/11</c:v>
                </c:pt>
                <c:pt idx="6">
                  <c:v>2011/12</c:v>
                </c:pt>
                <c:pt idx="7">
                  <c:v>2012/13</c:v>
                </c:pt>
              </c:strCache>
            </c:strRef>
          </c:cat>
          <c:val>
            <c:numRef>
              <c:f>Feuil1!$B$6:$I$6</c:f>
              <c:numCache>
                <c:formatCode>General</c:formatCode>
                <c:ptCount val="8"/>
                <c:pt idx="0">
                  <c:v>-14.4</c:v>
                </c:pt>
                <c:pt idx="1">
                  <c:v>-47.6</c:v>
                </c:pt>
                <c:pt idx="2">
                  <c:v>20.8</c:v>
                </c:pt>
                <c:pt idx="3">
                  <c:v>82.5</c:v>
                </c:pt>
                <c:pt idx="4">
                  <c:v>38.9</c:v>
                </c:pt>
                <c:pt idx="5">
                  <c:v>-31.2</c:v>
                </c:pt>
                <c:pt idx="6">
                  <c:v>5.0999999999999996</c:v>
                </c:pt>
                <c:pt idx="7">
                  <c:v>-40.200000000000003</c:v>
                </c:pt>
              </c:numCache>
            </c:numRef>
          </c:val>
        </c:ser>
        <c:ser>
          <c:idx val="1"/>
          <c:order val="1"/>
          <c:tx>
            <c:strRef>
              <c:f>Feuil1!$A$7</c:f>
              <c:strCache>
                <c:ptCount val="1"/>
                <c:pt idx="0">
                  <c:v>Céréales EU+UE à l'éthanol</c:v>
                </c:pt>
              </c:strCache>
            </c:strRef>
          </c:tx>
          <c:spPr>
            <a:solidFill>
              <a:srgbClr val="006600"/>
            </a:solidFill>
            <a:ln cmpd="dbl">
              <a:solidFill>
                <a:srgbClr val="006600"/>
              </a:solidFill>
            </a:ln>
          </c:spPr>
          <c:invertIfNegative val="0"/>
          <c:dLbls>
            <c:dLbl>
              <c:idx val="2"/>
              <c:layout>
                <c:manualLayout>
                  <c:x val="-1.3888888888888888E-2"/>
                  <c:y val="-3.703703703703703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1.3888888888888888E-2"/>
                  <c:y val="1.851851851851851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1.9444444444444445E-2"/>
                  <c:y val="3.703703703703703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6"/>
              <c:layout>
                <c:manualLayout>
                  <c:x val="-1.527777777777788E-2"/>
                  <c:y val="-1.8518518518518857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Feuil1!$B$5:$I$5</c:f>
              <c:strCache>
                <c:ptCount val="8"/>
                <c:pt idx="0">
                  <c:v>2005/06</c:v>
                </c:pt>
                <c:pt idx="1">
                  <c:v>2006/07</c:v>
                </c:pt>
                <c:pt idx="2">
                  <c:v>2007/08</c:v>
                </c:pt>
                <c:pt idx="3">
                  <c:v>2008/09</c:v>
                </c:pt>
                <c:pt idx="4">
                  <c:v>2009/10</c:v>
                </c:pt>
                <c:pt idx="5">
                  <c:v>2010/11</c:v>
                </c:pt>
                <c:pt idx="6">
                  <c:v>2011/12</c:v>
                </c:pt>
                <c:pt idx="7">
                  <c:v>2012/13</c:v>
                </c:pt>
              </c:strCache>
            </c:strRef>
          </c:cat>
          <c:val>
            <c:numRef>
              <c:f>Feuil1!$B$7:$I$7</c:f>
              <c:numCache>
                <c:formatCode>General</c:formatCode>
                <c:ptCount val="8"/>
                <c:pt idx="0">
                  <c:v>44.7</c:v>
                </c:pt>
                <c:pt idx="1">
                  <c:v>57.3</c:v>
                </c:pt>
                <c:pt idx="2">
                  <c:v>77.8</c:v>
                </c:pt>
                <c:pt idx="3">
                  <c:v>100.4</c:v>
                </c:pt>
                <c:pt idx="4">
                  <c:v>124.6</c:v>
                </c:pt>
                <c:pt idx="5">
                  <c:v>136.6</c:v>
                </c:pt>
                <c:pt idx="6">
                  <c:v>137</c:v>
                </c:pt>
                <c:pt idx="7">
                  <c:v>125.2</c:v>
                </c:pt>
              </c:numCache>
            </c:numRef>
          </c:val>
        </c:ser>
        <c:ser>
          <c:idx val="2"/>
          <c:order val="2"/>
          <c:tx>
            <c:strRef>
              <c:f>Feuil1!$A$8</c:f>
              <c:strCache>
                <c:ptCount val="1"/>
                <c:pt idx="0">
                  <c:v>Excédent sans éthanol</c:v>
                </c:pt>
              </c:strCache>
            </c:strRef>
          </c:tx>
          <c:spPr>
            <a:solidFill>
              <a:srgbClr val="7030A0"/>
            </a:solidFill>
            <a:ln>
              <a:solidFill>
                <a:srgbClr val="7030A0"/>
              </a:solidFill>
            </a:ln>
          </c:spPr>
          <c:invertIfNegative val="0"/>
          <c:dLbls>
            <c:dLbl>
              <c:idx val="0"/>
              <c:layout>
                <c:manualLayout>
                  <c:x val="9.7222222222222224E-3"/>
                  <c:y val="1.851851851851851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9.7222222222222224E-3"/>
                  <c:y val="-1.8518518518518519E-3"/>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Feuil1!$B$5:$I$5</c:f>
              <c:strCache>
                <c:ptCount val="8"/>
                <c:pt idx="0">
                  <c:v>2005/06</c:v>
                </c:pt>
                <c:pt idx="1">
                  <c:v>2006/07</c:v>
                </c:pt>
                <c:pt idx="2">
                  <c:v>2007/08</c:v>
                </c:pt>
                <c:pt idx="3">
                  <c:v>2008/09</c:v>
                </c:pt>
                <c:pt idx="4">
                  <c:v>2009/10</c:v>
                </c:pt>
                <c:pt idx="5">
                  <c:v>2010/11</c:v>
                </c:pt>
                <c:pt idx="6">
                  <c:v>2011/12</c:v>
                </c:pt>
                <c:pt idx="7">
                  <c:v>2012/13</c:v>
                </c:pt>
              </c:strCache>
            </c:strRef>
          </c:cat>
          <c:val>
            <c:numRef>
              <c:f>Feuil1!$B$8:$I$8</c:f>
              <c:numCache>
                <c:formatCode>General</c:formatCode>
                <c:ptCount val="8"/>
                <c:pt idx="0">
                  <c:v>30.300000000000004</c:v>
                </c:pt>
                <c:pt idx="1">
                  <c:v>9.6999999999999957</c:v>
                </c:pt>
                <c:pt idx="2">
                  <c:v>98.6</c:v>
                </c:pt>
                <c:pt idx="3">
                  <c:v>182.9</c:v>
                </c:pt>
                <c:pt idx="4">
                  <c:v>163.5</c:v>
                </c:pt>
                <c:pt idx="5">
                  <c:v>105.39999999999999</c:v>
                </c:pt>
                <c:pt idx="6">
                  <c:v>142.1</c:v>
                </c:pt>
                <c:pt idx="7">
                  <c:v>85</c:v>
                </c:pt>
              </c:numCache>
            </c:numRef>
          </c:val>
        </c:ser>
        <c:dLbls>
          <c:showLegendKey val="0"/>
          <c:showVal val="0"/>
          <c:showCatName val="0"/>
          <c:showSerName val="0"/>
          <c:showPercent val="0"/>
          <c:showBubbleSize val="0"/>
        </c:dLbls>
        <c:gapWidth val="150"/>
        <c:axId val="338620408"/>
        <c:axId val="338620800"/>
      </c:barChart>
      <c:catAx>
        <c:axId val="338620408"/>
        <c:scaling>
          <c:orientation val="minMax"/>
        </c:scaling>
        <c:delete val="0"/>
        <c:axPos val="b"/>
        <c:numFmt formatCode="General" sourceLinked="0"/>
        <c:majorTickMark val="out"/>
        <c:minorTickMark val="none"/>
        <c:tickLblPos val="nextTo"/>
        <c:txPr>
          <a:bodyPr/>
          <a:lstStyle/>
          <a:p>
            <a:pPr>
              <a:defRPr sz="1600" b="1"/>
            </a:pPr>
            <a:endParaRPr lang="fr-FR"/>
          </a:p>
        </c:txPr>
        <c:crossAx val="338620800"/>
        <c:crosses val="autoZero"/>
        <c:auto val="1"/>
        <c:lblAlgn val="ctr"/>
        <c:lblOffset val="100"/>
        <c:noMultiLvlLbl val="0"/>
      </c:catAx>
      <c:valAx>
        <c:axId val="338620800"/>
        <c:scaling>
          <c:orientation val="minMax"/>
          <c:min val="-50"/>
        </c:scaling>
        <c:delete val="0"/>
        <c:axPos val="l"/>
        <c:majorGridlines/>
        <c:title>
          <c:tx>
            <c:rich>
              <a:bodyPr rot="-5400000" vert="horz"/>
              <a:lstStyle/>
              <a:p>
                <a:pPr>
                  <a:defRPr sz="1600"/>
                </a:pPr>
                <a:r>
                  <a:rPr lang="fr-FR" sz="1600" dirty="0" smtClean="0"/>
                  <a:t>Millions de tonnes</a:t>
                </a:r>
                <a:endParaRPr lang="fr-FR" sz="1600" dirty="0"/>
              </a:p>
            </c:rich>
          </c:tx>
          <c:overlay val="0"/>
        </c:title>
        <c:numFmt formatCode="General" sourceLinked="1"/>
        <c:majorTickMark val="out"/>
        <c:minorTickMark val="none"/>
        <c:tickLblPos val="nextTo"/>
        <c:txPr>
          <a:bodyPr/>
          <a:lstStyle/>
          <a:p>
            <a:pPr>
              <a:defRPr sz="1600" b="1"/>
            </a:pPr>
            <a:endParaRPr lang="fr-FR"/>
          </a:p>
        </c:txPr>
        <c:crossAx val="338620408"/>
        <c:crosses val="autoZero"/>
        <c:crossBetween val="between"/>
      </c:valAx>
    </c:plotArea>
    <c:legend>
      <c:legendPos val="t"/>
      <c:layout>
        <c:manualLayout>
          <c:xMode val="edge"/>
          <c:yMode val="edge"/>
          <c:x val="0.14524650043744533"/>
          <c:y val="0.13518518518518519"/>
          <c:w val="0.75950688976377956"/>
          <c:h val="4.244254884806066E-2"/>
        </c:manualLayout>
      </c:layout>
      <c:overlay val="0"/>
      <c:spPr>
        <a:ln>
          <a:solidFill>
            <a:schemeClr val="tx1"/>
          </a:solidFill>
        </a:ln>
      </c:spPr>
      <c:txPr>
        <a:bodyPr/>
        <a:lstStyle/>
        <a:p>
          <a:pPr>
            <a:defRPr sz="1600" b="1"/>
          </a:pPr>
          <a:endParaRPr lang="fr-FR"/>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bg1"/>
                </a:solidFill>
                <a:effectLst>
                  <a:outerShdw blurRad="38100" dist="38100" dir="2700000" algn="tl">
                    <a:srgbClr val="000000">
                      <a:alpha val="43137"/>
                    </a:srgbClr>
                  </a:outerShdw>
                </a:effectLst>
              </a:defRPr>
            </a:pPr>
            <a:r>
              <a:rPr lang="fr-FR" sz="2400" dirty="0" smtClean="0">
                <a:solidFill>
                  <a:schemeClr val="bg2">
                    <a:lumMod val="10000"/>
                  </a:schemeClr>
                </a:solidFill>
                <a:effectLst>
                  <a:outerShdw blurRad="38100" dist="38100" dir="2700000" algn="tl">
                    <a:srgbClr val="000000">
                      <a:alpha val="43137"/>
                    </a:srgbClr>
                  </a:outerShdw>
                </a:effectLst>
              </a:rPr>
              <a:t>Solde des échanges alimentaires de la France, intra-UE27</a:t>
            </a:r>
          </a:p>
          <a:p>
            <a:pPr>
              <a:defRPr sz="2400">
                <a:solidFill>
                  <a:schemeClr val="bg1"/>
                </a:solidFill>
                <a:effectLst>
                  <a:outerShdw blurRad="38100" dist="38100" dir="2700000" algn="tl">
                    <a:srgbClr val="000000">
                      <a:alpha val="43137"/>
                    </a:srgbClr>
                  </a:outerShdw>
                </a:effectLst>
              </a:defRPr>
            </a:pPr>
            <a:r>
              <a:rPr lang="fr-FR" sz="2400" dirty="0" smtClean="0">
                <a:solidFill>
                  <a:schemeClr val="bg2">
                    <a:lumMod val="10000"/>
                  </a:schemeClr>
                </a:solidFill>
                <a:effectLst>
                  <a:outerShdw blurRad="38100" dist="38100" dir="2700000" algn="tl">
                    <a:srgbClr val="000000">
                      <a:alpha val="43137"/>
                    </a:srgbClr>
                  </a:outerShdw>
                </a:effectLst>
              </a:rPr>
              <a:t>et extra-UE27, par type de produits en millions d’euros, moyenne 2000-10 - </a:t>
            </a:r>
            <a:r>
              <a:rPr lang="fr-FR" sz="2000" b="1" i="0" u="none" strike="noStrike" baseline="0" dirty="0" smtClean="0">
                <a:solidFill>
                  <a:schemeClr val="tx1"/>
                </a:solidFill>
                <a:effectLst/>
              </a:rPr>
              <a:t>(source = Jacques Berthelot)</a:t>
            </a:r>
            <a:endParaRPr lang="fr-FR" sz="2000" dirty="0">
              <a:solidFill>
                <a:schemeClr val="tx1"/>
              </a:solidFill>
              <a:effectLst>
                <a:outerShdw blurRad="38100" dist="38100" dir="2700000" algn="tl">
                  <a:srgbClr val="000000">
                    <a:alpha val="43137"/>
                  </a:srgbClr>
                </a:outerShdw>
              </a:effectLst>
            </a:endParaRPr>
          </a:p>
        </c:rich>
      </c:tx>
      <c:layout>
        <c:manualLayout>
          <c:xMode val="edge"/>
          <c:yMode val="edge"/>
          <c:x val="0.11367016622922134"/>
          <c:y val="0"/>
        </c:manualLayout>
      </c:layout>
      <c:overlay val="1"/>
      <c:spPr>
        <a:solidFill>
          <a:srgbClr val="FBA3B2"/>
        </a:solidFill>
        <a:ln>
          <a:solidFill>
            <a:schemeClr val="tx1"/>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5.1395778652668409E-2"/>
          <c:y val="0.17253849518810149"/>
          <c:w val="0.90858683289588804"/>
          <c:h val="0.76282881306503358"/>
        </c:manualLayout>
      </c:layout>
      <c:bar3DChart>
        <c:barDir val="bar"/>
        <c:grouping val="stacked"/>
        <c:varyColors val="0"/>
        <c:ser>
          <c:idx val="0"/>
          <c:order val="0"/>
          <c:tx>
            <c:strRef>
              <c:f>Feuil1!$B$941</c:f>
              <c:strCache>
                <c:ptCount val="1"/>
                <c:pt idx="0">
                  <c:v>intra-UE27</c:v>
                </c:pt>
              </c:strCache>
            </c:strRef>
          </c:tx>
          <c:invertIfNegative val="0"/>
          <c:cat>
            <c:strRef>
              <c:f>Feuil1!$A$942:$A$955</c:f>
              <c:strCache>
                <c:ptCount val="14"/>
                <c:pt idx="0">
                  <c:v>Anim. vifs</c:v>
                </c:pt>
                <c:pt idx="1">
                  <c:v>Viande </c:v>
                </c:pt>
                <c:pt idx="2">
                  <c:v>Prod. lait</c:v>
                </c:pt>
                <c:pt idx="3">
                  <c:v>Poissons</c:v>
                </c:pt>
                <c:pt idx="4">
                  <c:v>Céréales</c:v>
                </c:pt>
                <c:pt idx="5">
                  <c:v>F&amp;L</c:v>
                </c:pt>
                <c:pt idx="6">
                  <c:v>Sucre</c:v>
                </c:pt>
                <c:pt idx="7">
                  <c:v>Café-cacao</c:v>
                </c:pt>
                <c:pt idx="8">
                  <c:v>Alim. bétail</c:v>
                </c:pt>
                <c:pt idx="9">
                  <c:v>Prép. alim.</c:v>
                </c:pt>
                <c:pt idx="10">
                  <c:v>Boissons </c:v>
                </c:pt>
                <c:pt idx="11">
                  <c:v>Oléagineux</c:v>
                </c:pt>
                <c:pt idx="12">
                  <c:v>Corps gras</c:v>
                </c:pt>
                <c:pt idx="13">
                  <c:v>Total</c:v>
                </c:pt>
              </c:strCache>
            </c:strRef>
          </c:cat>
          <c:val>
            <c:numRef>
              <c:f>Feuil1!$B$942:$B$955</c:f>
              <c:numCache>
                <c:formatCode>General</c:formatCode>
                <c:ptCount val="14"/>
                <c:pt idx="0">
                  <c:v>1257</c:v>
                </c:pt>
                <c:pt idx="1">
                  <c:v>-566</c:v>
                </c:pt>
                <c:pt idx="2">
                  <c:v>1386</c:v>
                </c:pt>
                <c:pt idx="3">
                  <c:v>-1295</c:v>
                </c:pt>
                <c:pt idx="4">
                  <c:v>2764</c:v>
                </c:pt>
                <c:pt idx="5">
                  <c:v>-1760</c:v>
                </c:pt>
                <c:pt idx="6">
                  <c:v>875</c:v>
                </c:pt>
                <c:pt idx="7">
                  <c:v>-558</c:v>
                </c:pt>
                <c:pt idx="8">
                  <c:v>426</c:v>
                </c:pt>
                <c:pt idx="9">
                  <c:v>-210</c:v>
                </c:pt>
                <c:pt idx="10">
                  <c:v>3244</c:v>
                </c:pt>
                <c:pt idx="11">
                  <c:v>457</c:v>
                </c:pt>
                <c:pt idx="12">
                  <c:v>-280</c:v>
                </c:pt>
                <c:pt idx="13">
                  <c:v>5740</c:v>
                </c:pt>
              </c:numCache>
            </c:numRef>
          </c:val>
        </c:ser>
        <c:ser>
          <c:idx val="1"/>
          <c:order val="1"/>
          <c:tx>
            <c:strRef>
              <c:f>Feuil1!$C$941</c:f>
              <c:strCache>
                <c:ptCount val="1"/>
                <c:pt idx="0">
                  <c:v>extra-UE27</c:v>
                </c:pt>
              </c:strCache>
            </c:strRef>
          </c:tx>
          <c:invertIfNegative val="0"/>
          <c:cat>
            <c:strRef>
              <c:f>Feuil1!$A$942:$A$955</c:f>
              <c:strCache>
                <c:ptCount val="14"/>
                <c:pt idx="0">
                  <c:v>Anim. vifs</c:v>
                </c:pt>
                <c:pt idx="1">
                  <c:v>Viande </c:v>
                </c:pt>
                <c:pt idx="2">
                  <c:v>Prod. lait</c:v>
                </c:pt>
                <c:pt idx="3">
                  <c:v>Poissons</c:v>
                </c:pt>
                <c:pt idx="4">
                  <c:v>Céréales</c:v>
                </c:pt>
                <c:pt idx="5">
                  <c:v>F&amp;L</c:v>
                </c:pt>
                <c:pt idx="6">
                  <c:v>Sucre</c:v>
                </c:pt>
                <c:pt idx="7">
                  <c:v>Café-cacao</c:v>
                </c:pt>
                <c:pt idx="8">
                  <c:v>Alim. bétail</c:v>
                </c:pt>
                <c:pt idx="9">
                  <c:v>Prép. alim.</c:v>
                </c:pt>
                <c:pt idx="10">
                  <c:v>Boissons </c:v>
                </c:pt>
                <c:pt idx="11">
                  <c:v>Oléagineux</c:v>
                </c:pt>
                <c:pt idx="12">
                  <c:v>Corps gras</c:v>
                </c:pt>
                <c:pt idx="13">
                  <c:v>Total</c:v>
                </c:pt>
              </c:strCache>
            </c:strRef>
          </c:cat>
          <c:val>
            <c:numRef>
              <c:f>Feuil1!$C$942:$C$955</c:f>
              <c:numCache>
                <c:formatCode>General</c:formatCode>
                <c:ptCount val="14"/>
                <c:pt idx="0">
                  <c:v>90</c:v>
                </c:pt>
                <c:pt idx="1">
                  <c:v>393</c:v>
                </c:pt>
                <c:pt idx="2">
                  <c:v>975</c:v>
                </c:pt>
                <c:pt idx="3">
                  <c:v>-1173</c:v>
                </c:pt>
                <c:pt idx="4">
                  <c:v>1566</c:v>
                </c:pt>
                <c:pt idx="5">
                  <c:v>-1197</c:v>
                </c:pt>
                <c:pt idx="6">
                  <c:v>242</c:v>
                </c:pt>
                <c:pt idx="7">
                  <c:v>-709</c:v>
                </c:pt>
                <c:pt idx="8">
                  <c:v>-588</c:v>
                </c:pt>
                <c:pt idx="9">
                  <c:v>594</c:v>
                </c:pt>
                <c:pt idx="10">
                  <c:v>4302</c:v>
                </c:pt>
                <c:pt idx="11">
                  <c:v>-188</c:v>
                </c:pt>
                <c:pt idx="12">
                  <c:v>-266</c:v>
                </c:pt>
                <c:pt idx="13">
                  <c:v>4041</c:v>
                </c:pt>
              </c:numCache>
            </c:numRef>
          </c:val>
        </c:ser>
        <c:dLbls>
          <c:showLegendKey val="0"/>
          <c:showVal val="0"/>
          <c:showCatName val="0"/>
          <c:showSerName val="0"/>
          <c:showPercent val="0"/>
          <c:showBubbleSize val="0"/>
        </c:dLbls>
        <c:gapWidth val="150"/>
        <c:shape val="box"/>
        <c:axId val="263547032"/>
        <c:axId val="263547424"/>
        <c:axId val="0"/>
      </c:bar3DChart>
      <c:catAx>
        <c:axId val="263547032"/>
        <c:scaling>
          <c:orientation val="minMax"/>
        </c:scaling>
        <c:delete val="0"/>
        <c:axPos val="l"/>
        <c:numFmt formatCode="General" sourceLinked="0"/>
        <c:majorTickMark val="out"/>
        <c:minorTickMark val="none"/>
        <c:tickLblPos val="nextTo"/>
        <c:txPr>
          <a:bodyPr/>
          <a:lstStyle/>
          <a:p>
            <a:pPr>
              <a:defRPr sz="1800" b="1"/>
            </a:pPr>
            <a:endParaRPr lang="fr-FR"/>
          </a:p>
        </c:txPr>
        <c:crossAx val="263547424"/>
        <c:crosses val="autoZero"/>
        <c:auto val="1"/>
        <c:lblAlgn val="ctr"/>
        <c:lblOffset val="100"/>
        <c:noMultiLvlLbl val="0"/>
      </c:catAx>
      <c:valAx>
        <c:axId val="263547424"/>
        <c:scaling>
          <c:orientation val="minMax"/>
        </c:scaling>
        <c:delete val="0"/>
        <c:axPos val="b"/>
        <c:majorGridlines/>
        <c:numFmt formatCode="General" sourceLinked="1"/>
        <c:majorTickMark val="out"/>
        <c:minorTickMark val="none"/>
        <c:tickLblPos val="nextTo"/>
        <c:txPr>
          <a:bodyPr/>
          <a:lstStyle/>
          <a:p>
            <a:pPr>
              <a:defRPr sz="1800" b="1"/>
            </a:pPr>
            <a:endParaRPr lang="fr-FR"/>
          </a:p>
        </c:txPr>
        <c:crossAx val="263547032"/>
        <c:crosses val="autoZero"/>
        <c:crossBetween val="between"/>
      </c:valAx>
    </c:plotArea>
    <c:legend>
      <c:legendPos val="t"/>
      <c:layout>
        <c:manualLayout>
          <c:xMode val="edge"/>
          <c:yMode val="edge"/>
          <c:x val="0.45269652230971125"/>
          <c:y val="0.4148148148148148"/>
          <c:w val="0.37516240157480313"/>
          <c:h val="5.5871828521434817E-2"/>
        </c:manualLayout>
      </c:layout>
      <c:overlay val="0"/>
      <c:spPr>
        <a:ln>
          <a:solidFill>
            <a:schemeClr val="tx1"/>
          </a:solidFill>
        </a:ln>
      </c:spPr>
      <c:txPr>
        <a:bodyPr/>
        <a:lstStyle/>
        <a:p>
          <a:pPr>
            <a:defRPr sz="2000" b="1"/>
          </a:pPr>
          <a:endParaRPr lang="fr-FR"/>
        </a:p>
      </c:txPr>
    </c:legend>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bg1"/>
                </a:solidFill>
                <a:effectLst>
                  <a:outerShdw blurRad="38100" dist="38100" dir="2700000" algn="tl">
                    <a:srgbClr val="000000">
                      <a:alpha val="43137"/>
                    </a:srgbClr>
                  </a:outerShdw>
                </a:effectLst>
              </a:defRPr>
            </a:pPr>
            <a:r>
              <a:rPr lang="fr-FR" sz="2400" dirty="0" smtClean="0">
                <a:solidFill>
                  <a:schemeClr val="bg2">
                    <a:lumMod val="10000"/>
                  </a:schemeClr>
                </a:solidFill>
                <a:effectLst>
                  <a:outerShdw blurRad="38100" dist="38100" dir="2700000" algn="tl">
                    <a:srgbClr val="000000">
                      <a:alpha val="43137"/>
                    </a:srgbClr>
                  </a:outerShdw>
                </a:effectLst>
              </a:rPr>
              <a:t>Echanges alimentaires de la France extra-UE27,</a:t>
            </a:r>
          </a:p>
          <a:p>
            <a:pPr>
              <a:defRPr sz="2400">
                <a:solidFill>
                  <a:schemeClr val="bg1"/>
                </a:solidFill>
                <a:effectLst>
                  <a:outerShdw blurRad="38100" dist="38100" dir="2700000" algn="tl">
                    <a:srgbClr val="000000">
                      <a:alpha val="43137"/>
                    </a:srgbClr>
                  </a:outerShdw>
                </a:effectLst>
              </a:defRPr>
            </a:pPr>
            <a:r>
              <a:rPr lang="fr-FR" sz="2400" dirty="0" smtClean="0">
                <a:solidFill>
                  <a:schemeClr val="bg2">
                    <a:lumMod val="10000"/>
                  </a:schemeClr>
                </a:solidFill>
                <a:effectLst>
                  <a:outerShdw blurRad="38100" dist="38100" dir="2700000" algn="tl">
                    <a:srgbClr val="000000">
                      <a:alpha val="43137"/>
                    </a:srgbClr>
                  </a:outerShdw>
                </a:effectLst>
              </a:rPr>
              <a:t>en millions d’euros, moyenne 2000-10</a:t>
            </a:r>
            <a:endParaRPr lang="fr-FR" sz="2400" dirty="0">
              <a:solidFill>
                <a:schemeClr val="bg2">
                  <a:lumMod val="10000"/>
                </a:schemeClr>
              </a:solidFill>
              <a:effectLst>
                <a:outerShdw blurRad="38100" dist="38100" dir="2700000" algn="tl">
                  <a:srgbClr val="000000">
                    <a:alpha val="43137"/>
                  </a:srgbClr>
                </a:outerShdw>
              </a:effectLst>
            </a:endParaRPr>
          </a:p>
        </c:rich>
      </c:tx>
      <c:overlay val="1"/>
      <c:spPr>
        <a:solidFill>
          <a:srgbClr val="FBA3B2"/>
        </a:solidFill>
        <a:ln>
          <a:solidFill>
            <a:schemeClr val="tx1"/>
          </a:solidFill>
        </a:ln>
      </c:spPr>
    </c:title>
    <c:autoTitleDeleted val="0"/>
    <c:view3D>
      <c:rotX val="15"/>
      <c:rotY val="20"/>
      <c:rAngAx val="1"/>
    </c:view3D>
    <c:floor>
      <c:thickness val="0"/>
    </c:floor>
    <c:sideWall>
      <c:thickness val="0"/>
    </c:sideWall>
    <c:backWall>
      <c:thickness val="0"/>
    </c:backWall>
    <c:plotArea>
      <c:layout>
        <c:manualLayout>
          <c:layoutTarget val="inner"/>
          <c:xMode val="edge"/>
          <c:yMode val="edge"/>
          <c:x val="4.4451334208223975E-2"/>
          <c:y val="0.14213925342665501"/>
          <c:w val="0.90858683289588804"/>
          <c:h val="0.78396879556722077"/>
        </c:manualLayout>
      </c:layout>
      <c:bar3DChart>
        <c:barDir val="bar"/>
        <c:grouping val="clustered"/>
        <c:varyColors val="0"/>
        <c:ser>
          <c:idx val="0"/>
          <c:order val="0"/>
          <c:tx>
            <c:strRef>
              <c:f>Feuil1!$B$871</c:f>
              <c:strCache>
                <c:ptCount val="1"/>
                <c:pt idx="0">
                  <c:v>Export</c:v>
                </c:pt>
              </c:strCache>
            </c:strRef>
          </c:tx>
          <c:invertIfNegative val="0"/>
          <c:cat>
            <c:strRef>
              <c:f>Feuil1!$A$872:$A$885</c:f>
              <c:strCache>
                <c:ptCount val="14"/>
                <c:pt idx="0">
                  <c:v>Anim. vifs</c:v>
                </c:pt>
                <c:pt idx="1">
                  <c:v>Viande </c:v>
                </c:pt>
                <c:pt idx="2">
                  <c:v>Prod. lait</c:v>
                </c:pt>
                <c:pt idx="3">
                  <c:v>Poissons</c:v>
                </c:pt>
                <c:pt idx="4">
                  <c:v>Céréales</c:v>
                </c:pt>
                <c:pt idx="5">
                  <c:v>F&amp;L</c:v>
                </c:pt>
                <c:pt idx="6">
                  <c:v>Sucre</c:v>
                </c:pt>
                <c:pt idx="7">
                  <c:v>Café-cacao</c:v>
                </c:pt>
                <c:pt idx="8">
                  <c:v>Alim. bétail</c:v>
                </c:pt>
                <c:pt idx="9">
                  <c:v>Prép. alim.</c:v>
                </c:pt>
                <c:pt idx="10">
                  <c:v>Boissons </c:v>
                </c:pt>
                <c:pt idx="11">
                  <c:v>Oléagineux</c:v>
                </c:pt>
                <c:pt idx="12">
                  <c:v>Corps gras</c:v>
                </c:pt>
                <c:pt idx="13">
                  <c:v>Total</c:v>
                </c:pt>
              </c:strCache>
            </c:strRef>
          </c:cat>
          <c:val>
            <c:numRef>
              <c:f>Feuil1!$B$872:$B$885</c:f>
              <c:numCache>
                <c:formatCode>General</c:formatCode>
                <c:ptCount val="14"/>
                <c:pt idx="0">
                  <c:v>133</c:v>
                </c:pt>
                <c:pt idx="1">
                  <c:v>637</c:v>
                </c:pt>
                <c:pt idx="2">
                  <c:v>1039</c:v>
                </c:pt>
                <c:pt idx="3">
                  <c:v>222</c:v>
                </c:pt>
                <c:pt idx="4">
                  <c:v>1843</c:v>
                </c:pt>
                <c:pt idx="5">
                  <c:v>611</c:v>
                </c:pt>
                <c:pt idx="6">
                  <c:v>363</c:v>
                </c:pt>
                <c:pt idx="7">
                  <c:v>314</c:v>
                </c:pt>
                <c:pt idx="8">
                  <c:v>279</c:v>
                </c:pt>
                <c:pt idx="9">
                  <c:v>768</c:v>
                </c:pt>
                <c:pt idx="10">
                  <c:v>4492</c:v>
                </c:pt>
                <c:pt idx="11">
                  <c:v>60</c:v>
                </c:pt>
                <c:pt idx="12">
                  <c:v>114</c:v>
                </c:pt>
                <c:pt idx="13">
                  <c:v>10875</c:v>
                </c:pt>
              </c:numCache>
            </c:numRef>
          </c:val>
        </c:ser>
        <c:ser>
          <c:idx val="1"/>
          <c:order val="1"/>
          <c:tx>
            <c:strRef>
              <c:f>Feuil1!$C$871</c:f>
              <c:strCache>
                <c:ptCount val="1"/>
                <c:pt idx="0">
                  <c:v>Import </c:v>
                </c:pt>
              </c:strCache>
            </c:strRef>
          </c:tx>
          <c:invertIfNegative val="0"/>
          <c:cat>
            <c:strRef>
              <c:f>Feuil1!$A$872:$A$885</c:f>
              <c:strCache>
                <c:ptCount val="14"/>
                <c:pt idx="0">
                  <c:v>Anim. vifs</c:v>
                </c:pt>
                <c:pt idx="1">
                  <c:v>Viande </c:v>
                </c:pt>
                <c:pt idx="2">
                  <c:v>Prod. lait</c:v>
                </c:pt>
                <c:pt idx="3">
                  <c:v>Poissons</c:v>
                </c:pt>
                <c:pt idx="4">
                  <c:v>Céréales</c:v>
                </c:pt>
                <c:pt idx="5">
                  <c:v>F&amp;L</c:v>
                </c:pt>
                <c:pt idx="6">
                  <c:v>Sucre</c:v>
                </c:pt>
                <c:pt idx="7">
                  <c:v>Café-cacao</c:v>
                </c:pt>
                <c:pt idx="8">
                  <c:v>Alim. bétail</c:v>
                </c:pt>
                <c:pt idx="9">
                  <c:v>Prép. alim.</c:v>
                </c:pt>
                <c:pt idx="10">
                  <c:v>Boissons </c:v>
                </c:pt>
                <c:pt idx="11">
                  <c:v>Oléagineux</c:v>
                </c:pt>
                <c:pt idx="12">
                  <c:v>Corps gras</c:v>
                </c:pt>
                <c:pt idx="13">
                  <c:v>Total</c:v>
                </c:pt>
              </c:strCache>
            </c:strRef>
          </c:cat>
          <c:val>
            <c:numRef>
              <c:f>Feuil1!$C$872:$C$885</c:f>
              <c:numCache>
                <c:formatCode>General</c:formatCode>
                <c:ptCount val="14"/>
                <c:pt idx="0">
                  <c:v>43</c:v>
                </c:pt>
                <c:pt idx="1">
                  <c:v>244</c:v>
                </c:pt>
                <c:pt idx="2">
                  <c:v>64</c:v>
                </c:pt>
                <c:pt idx="3">
                  <c:v>1395</c:v>
                </c:pt>
                <c:pt idx="4">
                  <c:v>277</c:v>
                </c:pt>
                <c:pt idx="5">
                  <c:v>1808</c:v>
                </c:pt>
                <c:pt idx="6">
                  <c:v>121</c:v>
                </c:pt>
                <c:pt idx="7">
                  <c:v>1023</c:v>
                </c:pt>
                <c:pt idx="8">
                  <c:v>867</c:v>
                </c:pt>
                <c:pt idx="9">
                  <c:v>174</c:v>
                </c:pt>
                <c:pt idx="10">
                  <c:v>190</c:v>
                </c:pt>
                <c:pt idx="11">
                  <c:v>248</c:v>
                </c:pt>
                <c:pt idx="12">
                  <c:v>380</c:v>
                </c:pt>
                <c:pt idx="13">
                  <c:v>6834</c:v>
                </c:pt>
              </c:numCache>
            </c:numRef>
          </c:val>
        </c:ser>
        <c:ser>
          <c:idx val="2"/>
          <c:order val="2"/>
          <c:tx>
            <c:strRef>
              <c:f>Feuil1!$D$871</c:f>
              <c:strCache>
                <c:ptCount val="1"/>
                <c:pt idx="0">
                  <c:v>Solde</c:v>
                </c:pt>
              </c:strCache>
            </c:strRef>
          </c:tx>
          <c:invertIfNegative val="0"/>
          <c:cat>
            <c:strRef>
              <c:f>Feuil1!$A$872:$A$885</c:f>
              <c:strCache>
                <c:ptCount val="14"/>
                <c:pt idx="0">
                  <c:v>Anim. vifs</c:v>
                </c:pt>
                <c:pt idx="1">
                  <c:v>Viande </c:v>
                </c:pt>
                <c:pt idx="2">
                  <c:v>Prod. lait</c:v>
                </c:pt>
                <c:pt idx="3">
                  <c:v>Poissons</c:v>
                </c:pt>
                <c:pt idx="4">
                  <c:v>Céréales</c:v>
                </c:pt>
                <c:pt idx="5">
                  <c:v>F&amp;L</c:v>
                </c:pt>
                <c:pt idx="6">
                  <c:v>Sucre</c:v>
                </c:pt>
                <c:pt idx="7">
                  <c:v>Café-cacao</c:v>
                </c:pt>
                <c:pt idx="8">
                  <c:v>Alim. bétail</c:v>
                </c:pt>
                <c:pt idx="9">
                  <c:v>Prép. alim.</c:v>
                </c:pt>
                <c:pt idx="10">
                  <c:v>Boissons </c:v>
                </c:pt>
                <c:pt idx="11">
                  <c:v>Oléagineux</c:v>
                </c:pt>
                <c:pt idx="12">
                  <c:v>Corps gras</c:v>
                </c:pt>
                <c:pt idx="13">
                  <c:v>Total</c:v>
                </c:pt>
              </c:strCache>
            </c:strRef>
          </c:cat>
          <c:val>
            <c:numRef>
              <c:f>Feuil1!$D$872:$D$885</c:f>
              <c:numCache>
                <c:formatCode>General</c:formatCode>
                <c:ptCount val="14"/>
                <c:pt idx="0">
                  <c:v>90</c:v>
                </c:pt>
                <c:pt idx="1">
                  <c:v>393</c:v>
                </c:pt>
                <c:pt idx="2">
                  <c:v>975</c:v>
                </c:pt>
                <c:pt idx="3">
                  <c:v>-1173</c:v>
                </c:pt>
                <c:pt idx="4">
                  <c:v>1566</c:v>
                </c:pt>
                <c:pt idx="5">
                  <c:v>-1197</c:v>
                </c:pt>
                <c:pt idx="6">
                  <c:v>242</c:v>
                </c:pt>
                <c:pt idx="7">
                  <c:v>-709</c:v>
                </c:pt>
                <c:pt idx="8">
                  <c:v>-588</c:v>
                </c:pt>
                <c:pt idx="9">
                  <c:v>594</c:v>
                </c:pt>
                <c:pt idx="10">
                  <c:v>4302</c:v>
                </c:pt>
                <c:pt idx="11">
                  <c:v>-188</c:v>
                </c:pt>
                <c:pt idx="12">
                  <c:v>-266</c:v>
                </c:pt>
                <c:pt idx="13">
                  <c:v>4041</c:v>
                </c:pt>
              </c:numCache>
            </c:numRef>
          </c:val>
        </c:ser>
        <c:dLbls>
          <c:showLegendKey val="0"/>
          <c:showVal val="0"/>
          <c:showCatName val="0"/>
          <c:showSerName val="0"/>
          <c:showPercent val="0"/>
          <c:showBubbleSize val="0"/>
        </c:dLbls>
        <c:gapWidth val="150"/>
        <c:shape val="box"/>
        <c:axId val="263547816"/>
        <c:axId val="262535296"/>
        <c:axId val="0"/>
      </c:bar3DChart>
      <c:catAx>
        <c:axId val="263547816"/>
        <c:scaling>
          <c:orientation val="minMax"/>
        </c:scaling>
        <c:delete val="0"/>
        <c:axPos val="l"/>
        <c:numFmt formatCode="General" sourceLinked="0"/>
        <c:majorTickMark val="out"/>
        <c:minorTickMark val="none"/>
        <c:tickLblPos val="nextTo"/>
        <c:txPr>
          <a:bodyPr/>
          <a:lstStyle/>
          <a:p>
            <a:pPr>
              <a:defRPr sz="1800" b="1"/>
            </a:pPr>
            <a:endParaRPr lang="fr-FR"/>
          </a:p>
        </c:txPr>
        <c:crossAx val="262535296"/>
        <c:crosses val="autoZero"/>
        <c:auto val="1"/>
        <c:lblAlgn val="ctr"/>
        <c:lblOffset val="100"/>
        <c:noMultiLvlLbl val="0"/>
      </c:catAx>
      <c:valAx>
        <c:axId val="262535296"/>
        <c:scaling>
          <c:orientation val="minMax"/>
        </c:scaling>
        <c:delete val="0"/>
        <c:axPos val="b"/>
        <c:majorGridlines/>
        <c:numFmt formatCode="General" sourceLinked="1"/>
        <c:majorTickMark val="out"/>
        <c:minorTickMark val="none"/>
        <c:tickLblPos val="nextTo"/>
        <c:txPr>
          <a:bodyPr/>
          <a:lstStyle/>
          <a:p>
            <a:pPr>
              <a:defRPr sz="1800" b="1"/>
            </a:pPr>
            <a:endParaRPr lang="fr-FR"/>
          </a:p>
        </c:txPr>
        <c:crossAx val="263547816"/>
        <c:crosses val="autoZero"/>
        <c:crossBetween val="between"/>
      </c:valAx>
    </c:plotArea>
    <c:legend>
      <c:legendPos val="t"/>
      <c:layout>
        <c:manualLayout>
          <c:xMode val="edge"/>
          <c:yMode val="edge"/>
          <c:x val="0.4526339676290464"/>
          <c:y val="0.38333333333333336"/>
          <c:w val="0.34195428696412949"/>
          <c:h val="5.1398512685914263E-2"/>
        </c:manualLayout>
      </c:layout>
      <c:overlay val="0"/>
      <c:spPr>
        <a:ln>
          <a:solidFill>
            <a:schemeClr val="tx1"/>
          </a:solidFill>
        </a:ln>
      </c:spPr>
      <c:txPr>
        <a:bodyPr/>
        <a:lstStyle/>
        <a:p>
          <a:pPr>
            <a:defRPr sz="1800" b="1"/>
          </a:pPr>
          <a:endParaRPr lang="fr-FR"/>
        </a:p>
      </c:txPr>
    </c:legend>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5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pPr>
            <a:r>
              <a:rPr lang="fr-FR" sz="2500" dirty="0" smtClean="0">
                <a:solidFill>
                  <a:schemeClr val="bg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Subventions de</a:t>
            </a:r>
            <a:r>
              <a:rPr lang="fr-FR" sz="2500" baseline="0" dirty="0" smtClean="0">
                <a:solidFill>
                  <a:schemeClr val="bg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l'UE28 à ses exportations de</a:t>
            </a:r>
          </a:p>
          <a:p>
            <a:pPr>
              <a:defRPr sz="250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defRPr>
            </a:pPr>
            <a:r>
              <a:rPr lang="fr-FR" sz="2500" baseline="0" dirty="0" smtClean="0">
                <a:solidFill>
                  <a:schemeClr val="bg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céréales, produits laitiers et viandes </a:t>
            </a:r>
            <a:r>
              <a:rPr lang="fr-FR" sz="2500" b="1" i="0" u="none" strike="noStrike" baseline="0" dirty="0" smtClean="0">
                <a:solidFill>
                  <a:schemeClr val="bg2">
                    <a:lumMod val="10000"/>
                  </a:schemeClr>
                </a:solidFill>
                <a:effectLst>
                  <a:outerShdw blurRad="38100" dist="38100" dir="2700000" algn="tl" rotWithShape="0">
                    <a:srgbClr val="000000">
                      <a:alpha val="43000"/>
                    </a:srgbClr>
                  </a:outerShdw>
                </a:effectLst>
                <a:latin typeface="Arial" panose="020B0604020202020204" pitchFamily="34" charset="0"/>
                <a:cs typeface="Arial" panose="020B0604020202020204" pitchFamily="34" charset="0"/>
              </a:rPr>
              <a:t>en 2013 </a:t>
            </a:r>
            <a:endParaRPr lang="fr-FR" sz="2500" dirty="0">
              <a:solidFill>
                <a:schemeClr val="bg2">
                  <a:lumMod val="10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c:rich>
      </c:tx>
      <c:layout>
        <c:manualLayout>
          <c:xMode val="edge"/>
          <c:yMode val="edge"/>
          <c:x val="0.17590966754155732"/>
          <c:y val="5.5555555555555558E-3"/>
        </c:manualLayout>
      </c:layout>
      <c:overlay val="1"/>
      <c:spPr>
        <a:solidFill>
          <a:srgbClr val="FBA3B2"/>
        </a:solidFill>
        <a:ln>
          <a:solidFill>
            <a:schemeClr val="tx1"/>
          </a:solidFill>
        </a:ln>
      </c:spPr>
    </c:title>
    <c:autoTitleDeleted val="0"/>
    <c:plotArea>
      <c:layout>
        <c:manualLayout>
          <c:layoutTarget val="inner"/>
          <c:xMode val="edge"/>
          <c:yMode val="edge"/>
          <c:x val="9.8195756780402446E-2"/>
          <c:y val="0.12544940215806361"/>
          <c:w val="0.90180424321959751"/>
          <c:h val="0.75042694663167109"/>
        </c:manualLayout>
      </c:layout>
      <c:barChart>
        <c:barDir val="col"/>
        <c:grouping val="clustered"/>
        <c:varyColors val="0"/>
        <c:ser>
          <c:idx val="0"/>
          <c:order val="0"/>
          <c:tx>
            <c:strRef>
              <c:f>'Dépendance des M alimentaires U'!$G$825</c:f>
              <c:strCache>
                <c:ptCount val="1"/>
                <c:pt idx="0">
                  <c:v>Extra-UE</c:v>
                </c:pt>
              </c:strCache>
            </c:strRef>
          </c:tx>
          <c:spPr>
            <a:solidFill>
              <a:srgbClr val="0000FF"/>
            </a:solidFill>
          </c:spPr>
          <c:invertIfNegative val="0"/>
          <c:dLbls>
            <c:spPr>
              <a:noFill/>
              <a:ln>
                <a:noFill/>
              </a:ln>
              <a:effectLst/>
            </c:spPr>
            <c:txPr>
              <a:bodyPr/>
              <a:lstStyle/>
              <a:p>
                <a:pPr>
                  <a:defRPr sz="1800" b="1">
                    <a:solidFill>
                      <a:srgbClr val="0000FF"/>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'Dépendance des M alimentaires U'!$F$826:$F$831</c:f>
              <c:strCache>
                <c:ptCount val="6"/>
                <c:pt idx="0">
                  <c:v>Céréales</c:v>
                </c:pt>
                <c:pt idx="1">
                  <c:v>Produits laitiers</c:v>
                </c:pt>
                <c:pt idx="2">
                  <c:v>Viandes &amp; œufs</c:v>
                </c:pt>
                <c:pt idx="3">
                  <c:v>viande bovine</c:v>
                </c:pt>
                <c:pt idx="4">
                  <c:v>Volailles &amp; oeufs</c:v>
                </c:pt>
                <c:pt idx="5">
                  <c:v>Viande de porc</c:v>
                </c:pt>
              </c:strCache>
            </c:strRef>
          </c:cat>
          <c:val>
            <c:numRef>
              <c:f>'Dépendance des M alimentaires U'!$G$826:$G$831</c:f>
              <c:numCache>
                <c:formatCode>General</c:formatCode>
                <c:ptCount val="6"/>
                <c:pt idx="0">
                  <c:v>2898</c:v>
                </c:pt>
                <c:pt idx="1">
                  <c:v>946</c:v>
                </c:pt>
                <c:pt idx="2">
                  <c:v>1608</c:v>
                </c:pt>
                <c:pt idx="3">
                  <c:v>107</c:v>
                </c:pt>
                <c:pt idx="4">
                  <c:v>406</c:v>
                </c:pt>
                <c:pt idx="5">
                  <c:v>707</c:v>
                </c:pt>
              </c:numCache>
            </c:numRef>
          </c:val>
        </c:ser>
        <c:ser>
          <c:idx val="1"/>
          <c:order val="1"/>
          <c:tx>
            <c:strRef>
              <c:f>'Dépendance des M alimentaires U'!$H$825</c:f>
              <c:strCache>
                <c:ptCount val="1"/>
                <c:pt idx="0">
                  <c:v>ACP</c:v>
                </c:pt>
              </c:strCache>
            </c:strRef>
          </c:tx>
          <c:spPr>
            <a:solidFill>
              <a:srgbClr val="FF0000"/>
            </a:solidFill>
          </c:spPr>
          <c:invertIfNegative val="0"/>
          <c:dLbls>
            <c:dLbl>
              <c:idx val="1"/>
              <c:layout>
                <c:manualLayout>
                  <c:x val="-1.1111111111111112E-2"/>
                  <c:y val="-3.7037037037037038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9.7222222222222224E-3"/>
                  <c:y val="-3.518518518518518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1.388888888888787E-3"/>
                  <c:y val="-2.5925925925925925E-2"/>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chemeClr val="bg1"/>
              </a:solidFill>
            </c:spPr>
            <c:txPr>
              <a:bodyPr/>
              <a:lstStyle/>
              <a:p>
                <a:pPr>
                  <a:defRPr sz="1800" b="1">
                    <a:solidFill>
                      <a:srgbClr val="FF0000"/>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'Dépendance des M alimentaires U'!$F$826:$F$831</c:f>
              <c:strCache>
                <c:ptCount val="6"/>
                <c:pt idx="0">
                  <c:v>Céréales</c:v>
                </c:pt>
                <c:pt idx="1">
                  <c:v>Produits laitiers</c:v>
                </c:pt>
                <c:pt idx="2">
                  <c:v>Viandes &amp; œufs</c:v>
                </c:pt>
                <c:pt idx="3">
                  <c:v>viande bovine</c:v>
                </c:pt>
                <c:pt idx="4">
                  <c:v>Volailles &amp; oeufs</c:v>
                </c:pt>
                <c:pt idx="5">
                  <c:v>Viande de porc</c:v>
                </c:pt>
              </c:strCache>
            </c:strRef>
          </c:cat>
          <c:val>
            <c:numRef>
              <c:f>'Dépendance des M alimentaires U'!$H$826:$H$831</c:f>
              <c:numCache>
                <c:formatCode>General</c:formatCode>
                <c:ptCount val="6"/>
                <c:pt idx="0">
                  <c:v>399</c:v>
                </c:pt>
                <c:pt idx="1">
                  <c:v>106.6</c:v>
                </c:pt>
                <c:pt idx="2">
                  <c:v>307</c:v>
                </c:pt>
                <c:pt idx="3">
                  <c:v>105.2</c:v>
                </c:pt>
                <c:pt idx="4">
                  <c:v>146.6</c:v>
                </c:pt>
                <c:pt idx="5">
                  <c:v>55.6</c:v>
                </c:pt>
              </c:numCache>
            </c:numRef>
          </c:val>
        </c:ser>
        <c:ser>
          <c:idx val="2"/>
          <c:order val="2"/>
          <c:tx>
            <c:strRef>
              <c:f>'Dépendance des M alimentaires U'!$I$825</c:f>
              <c:strCache>
                <c:ptCount val="1"/>
                <c:pt idx="0">
                  <c:v>AO</c:v>
                </c:pt>
              </c:strCache>
            </c:strRef>
          </c:tx>
          <c:spPr>
            <a:solidFill>
              <a:srgbClr val="7030A0"/>
            </a:solidFill>
          </c:spPr>
          <c:invertIfNegative val="0"/>
          <c:dLbls>
            <c:dLbl>
              <c:idx val="0"/>
              <c:layout>
                <c:manualLayout>
                  <c:x val="1.8055555555555554E-2"/>
                  <c:y val="0"/>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1.1111111111111112E-2"/>
                  <c:y val="-1.8518518518518519E-3"/>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1.6666666666666666E-2"/>
                  <c:y val="0"/>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solidFill>
                      <a:srgbClr val="7030A0"/>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'Dépendance des M alimentaires U'!$F$826:$F$831</c:f>
              <c:strCache>
                <c:ptCount val="6"/>
                <c:pt idx="0">
                  <c:v>Céréales</c:v>
                </c:pt>
                <c:pt idx="1">
                  <c:v>Produits laitiers</c:v>
                </c:pt>
                <c:pt idx="2">
                  <c:v>Viandes &amp; œufs</c:v>
                </c:pt>
                <c:pt idx="3">
                  <c:v>viande bovine</c:v>
                </c:pt>
                <c:pt idx="4">
                  <c:v>Volailles &amp; oeufs</c:v>
                </c:pt>
                <c:pt idx="5">
                  <c:v>Viande de porc</c:v>
                </c:pt>
              </c:strCache>
            </c:strRef>
          </c:cat>
          <c:val>
            <c:numRef>
              <c:f>'Dépendance des M alimentaires U'!$I$826:$I$831</c:f>
              <c:numCache>
                <c:formatCode>General</c:formatCode>
                <c:ptCount val="6"/>
                <c:pt idx="0">
                  <c:v>174</c:v>
                </c:pt>
                <c:pt idx="1">
                  <c:v>68</c:v>
                </c:pt>
                <c:pt idx="2">
                  <c:v>172</c:v>
                </c:pt>
                <c:pt idx="3">
                  <c:v>81.7</c:v>
                </c:pt>
                <c:pt idx="4">
                  <c:v>75.5</c:v>
                </c:pt>
                <c:pt idx="5">
                  <c:v>15.2</c:v>
                </c:pt>
              </c:numCache>
            </c:numRef>
          </c:val>
        </c:ser>
        <c:ser>
          <c:idx val="3"/>
          <c:order val="3"/>
          <c:tx>
            <c:strRef>
              <c:f>'Dépendance des M alimentaires U'!$J$825</c:f>
              <c:strCache>
                <c:ptCount val="1"/>
                <c:pt idx="0">
                  <c:v>AE</c:v>
                </c:pt>
              </c:strCache>
            </c:strRef>
          </c:tx>
          <c:spPr>
            <a:solidFill>
              <a:schemeClr val="accent6">
                <a:lumMod val="75000"/>
              </a:schemeClr>
            </a:solidFill>
          </c:spPr>
          <c:invertIfNegative val="0"/>
          <c:dLbls>
            <c:dLbl>
              <c:idx val="0"/>
              <c:layout>
                <c:manualLayout>
                  <c:x val="-8.3333333333333332E-3"/>
                  <c:y val="4.833158355205599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1"/>
              <c:layout>
                <c:manualLayout>
                  <c:x val="-8.3333333333333332E-3"/>
                  <c:y val="5.577894429862934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2"/>
              <c:layout>
                <c:manualLayout>
                  <c:x val="0"/>
                  <c:y val="5.5667249927092446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3"/>
              <c:layout>
                <c:manualLayout>
                  <c:x val="5.5555555555555558E-3"/>
                  <c:y val="5.5622630504520265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4"/>
              <c:layout>
                <c:manualLayout>
                  <c:x val="5.5555555555555558E-3"/>
                  <c:y val="4.4466754155730537E-2"/>
                </c:manualLayout>
              </c:layout>
              <c:dLblPos val="outEnd"/>
              <c:showLegendKey val="0"/>
              <c:showVal val="1"/>
              <c:showCatName val="0"/>
              <c:showSerName val="0"/>
              <c:showPercent val="0"/>
              <c:showBubbleSize val="0"/>
              <c:extLst>
                <c:ext xmlns:c15="http://schemas.microsoft.com/office/drawing/2012/chart" uri="{CE6537A1-D6FC-4f65-9D91-7224C49458BB}"/>
              </c:extLst>
            </c:dLbl>
            <c:dLbl>
              <c:idx val="5"/>
              <c:layout>
                <c:manualLayout>
                  <c:x val="-1.3888888888888889E-3"/>
                  <c:y val="4.4466754155730537E-2"/>
                </c:manualLayout>
              </c:layout>
              <c:dLblPos val="outEnd"/>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800" b="1">
                    <a:solidFill>
                      <a:schemeClr val="accent6">
                        <a:lumMod val="75000"/>
                      </a:schemeClr>
                    </a:solidFill>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'Dépendance des M alimentaires U'!$F$826:$F$831</c:f>
              <c:strCache>
                <c:ptCount val="6"/>
                <c:pt idx="0">
                  <c:v>Céréales</c:v>
                </c:pt>
                <c:pt idx="1">
                  <c:v>Produits laitiers</c:v>
                </c:pt>
                <c:pt idx="2">
                  <c:v>Viandes &amp; œufs</c:v>
                </c:pt>
                <c:pt idx="3">
                  <c:v>viande bovine</c:v>
                </c:pt>
                <c:pt idx="4">
                  <c:v>Volailles &amp; oeufs</c:v>
                </c:pt>
                <c:pt idx="5">
                  <c:v>Viande de porc</c:v>
                </c:pt>
              </c:strCache>
            </c:strRef>
          </c:cat>
          <c:val>
            <c:numRef>
              <c:f>'Dépendance des M alimentaires U'!$J$826:$J$831</c:f>
              <c:numCache>
                <c:formatCode>General</c:formatCode>
                <c:ptCount val="6"/>
                <c:pt idx="0">
                  <c:v>17.399999999999999</c:v>
                </c:pt>
                <c:pt idx="1">
                  <c:v>1</c:v>
                </c:pt>
                <c:pt idx="2">
                  <c:v>0.5</c:v>
                </c:pt>
                <c:pt idx="3">
                  <c:v>0.3</c:v>
                </c:pt>
                <c:pt idx="4">
                  <c:v>0.1</c:v>
                </c:pt>
                <c:pt idx="5">
                  <c:v>0.1</c:v>
                </c:pt>
              </c:numCache>
            </c:numRef>
          </c:val>
        </c:ser>
        <c:ser>
          <c:idx val="4"/>
          <c:order val="4"/>
          <c:tx>
            <c:strRef>
              <c:f>'Dépendance des M alimentaires U'!$K$825</c:f>
              <c:strCache>
                <c:ptCount val="1"/>
                <c:pt idx="0">
                  <c:v>SADC</c:v>
                </c:pt>
              </c:strCache>
            </c:strRef>
          </c:tx>
          <c:spPr>
            <a:solidFill>
              <a:srgbClr val="008000"/>
            </a:solidFill>
          </c:spPr>
          <c:invertIfNegative val="0"/>
          <c:dLbls>
            <c:spPr>
              <a:noFill/>
              <a:ln>
                <a:noFill/>
              </a:ln>
              <a:effectLst/>
            </c:spPr>
            <c:txPr>
              <a:bodyPr/>
              <a:lstStyle/>
              <a:p>
                <a:pPr>
                  <a:defRPr sz="1800" b="1">
                    <a:solidFill>
                      <a:srgbClr val="00B050"/>
                    </a:solidFill>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'Dépendance des M alimentaires U'!$F$826:$F$831</c:f>
              <c:strCache>
                <c:ptCount val="6"/>
                <c:pt idx="0">
                  <c:v>Céréales</c:v>
                </c:pt>
                <c:pt idx="1">
                  <c:v>Produits laitiers</c:v>
                </c:pt>
                <c:pt idx="2">
                  <c:v>Viandes &amp; œufs</c:v>
                </c:pt>
                <c:pt idx="3">
                  <c:v>viande bovine</c:v>
                </c:pt>
                <c:pt idx="4">
                  <c:v>Volailles &amp; oeufs</c:v>
                </c:pt>
                <c:pt idx="5">
                  <c:v>Viande de porc</c:v>
                </c:pt>
              </c:strCache>
            </c:strRef>
          </c:cat>
          <c:val>
            <c:numRef>
              <c:f>'Dépendance des M alimentaires U'!$K$826:$K$831</c:f>
              <c:numCache>
                <c:formatCode>General</c:formatCode>
                <c:ptCount val="6"/>
                <c:pt idx="0">
                  <c:v>73</c:v>
                </c:pt>
                <c:pt idx="1">
                  <c:v>16.2</c:v>
                </c:pt>
                <c:pt idx="2">
                  <c:v>90.4</c:v>
                </c:pt>
                <c:pt idx="3">
                  <c:v>5.3</c:v>
                </c:pt>
                <c:pt idx="4">
                  <c:v>64.3</c:v>
                </c:pt>
                <c:pt idx="5">
                  <c:v>23.7</c:v>
                </c:pt>
              </c:numCache>
            </c:numRef>
          </c:val>
        </c:ser>
        <c:dLbls>
          <c:showLegendKey val="0"/>
          <c:showVal val="0"/>
          <c:showCatName val="0"/>
          <c:showSerName val="0"/>
          <c:showPercent val="0"/>
          <c:showBubbleSize val="0"/>
        </c:dLbls>
        <c:gapWidth val="150"/>
        <c:axId val="262535688"/>
        <c:axId val="262538824"/>
      </c:barChart>
      <c:catAx>
        <c:axId val="262535688"/>
        <c:scaling>
          <c:orientation val="minMax"/>
        </c:scaling>
        <c:delete val="0"/>
        <c:axPos val="b"/>
        <c:numFmt formatCode="General" sourceLinked="0"/>
        <c:majorTickMark val="out"/>
        <c:minorTickMark val="none"/>
        <c:tickLblPos val="nextTo"/>
        <c:txPr>
          <a:bodyPr/>
          <a:lstStyle/>
          <a:p>
            <a:pPr>
              <a:defRPr sz="2000" b="1"/>
            </a:pPr>
            <a:endParaRPr lang="fr-FR"/>
          </a:p>
        </c:txPr>
        <c:crossAx val="262538824"/>
        <c:crosses val="autoZero"/>
        <c:auto val="1"/>
        <c:lblAlgn val="ctr"/>
        <c:lblOffset val="100"/>
        <c:noMultiLvlLbl val="0"/>
      </c:catAx>
      <c:valAx>
        <c:axId val="262538824"/>
        <c:scaling>
          <c:orientation val="minMax"/>
        </c:scaling>
        <c:delete val="0"/>
        <c:axPos val="l"/>
        <c:majorGridlines/>
        <c:numFmt formatCode="General" sourceLinked="1"/>
        <c:majorTickMark val="out"/>
        <c:minorTickMark val="none"/>
        <c:tickLblPos val="nextTo"/>
        <c:txPr>
          <a:bodyPr/>
          <a:lstStyle/>
          <a:p>
            <a:pPr>
              <a:defRPr sz="1800" b="1"/>
            </a:pPr>
            <a:endParaRPr lang="fr-FR"/>
          </a:p>
        </c:txPr>
        <c:crossAx val="262535688"/>
        <c:crosses val="autoZero"/>
        <c:crossBetween val="between"/>
      </c:valAx>
    </c:plotArea>
    <c:legend>
      <c:legendPos val="t"/>
      <c:layout>
        <c:manualLayout>
          <c:xMode val="edge"/>
          <c:yMode val="edge"/>
          <c:x val="0.33419203849518808"/>
          <c:y val="0.22962962962962963"/>
          <c:w val="0.51217136920384954"/>
          <c:h val="5.5871828521434817E-2"/>
        </c:manualLayout>
      </c:layout>
      <c:overlay val="0"/>
      <c:spPr>
        <a:ln>
          <a:solidFill>
            <a:schemeClr val="tx1"/>
          </a:solidFill>
        </a:ln>
      </c:spPr>
      <c:txPr>
        <a:bodyPr/>
        <a:lstStyle/>
        <a:p>
          <a:pPr>
            <a:defRPr sz="2000" b="1"/>
          </a:pPr>
          <a:endParaRPr lang="fr-FR"/>
        </a:p>
      </c:txPr>
    </c:legend>
    <c:plotVisOnly val="1"/>
    <c:dispBlanksAs val="gap"/>
    <c:showDLblsOverMax val="0"/>
  </c:chart>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200">
                <a:solidFill>
                  <a:schemeClr val="bg1"/>
                </a:solidFill>
                <a:effectLst>
                  <a:outerShdw blurRad="38100" dist="38100" dir="2700000" algn="tl">
                    <a:srgbClr val="000000">
                      <a:alpha val="43137"/>
                    </a:srgbClr>
                  </a:outerShdw>
                </a:effectLst>
              </a:defRPr>
            </a:pPr>
            <a:r>
              <a:rPr lang="fr-FR" sz="2200" dirty="0" smtClean="0">
                <a:solidFill>
                  <a:schemeClr val="bg2">
                    <a:lumMod val="10000"/>
                  </a:schemeClr>
                </a:solidFill>
                <a:effectLst>
                  <a:outerShdw blurRad="38100" dist="38100" dir="2700000" algn="tl">
                    <a:srgbClr val="000000">
                      <a:alpha val="43137"/>
                    </a:srgbClr>
                  </a:outerShdw>
                </a:effectLst>
              </a:rPr>
              <a:t>Principaux exportateurs de blé vers l’Asie occidentale, </a:t>
            </a:r>
          </a:p>
          <a:p>
            <a:pPr>
              <a:defRPr sz="2200">
                <a:solidFill>
                  <a:schemeClr val="bg1"/>
                </a:solidFill>
                <a:effectLst>
                  <a:outerShdw blurRad="38100" dist="38100" dir="2700000" algn="tl">
                    <a:srgbClr val="000000">
                      <a:alpha val="43137"/>
                    </a:srgbClr>
                  </a:outerShdw>
                </a:effectLst>
              </a:defRPr>
            </a:pPr>
            <a:r>
              <a:rPr lang="fr-FR" sz="2200" dirty="0" smtClean="0">
                <a:solidFill>
                  <a:schemeClr val="bg2">
                    <a:lumMod val="10000"/>
                  </a:schemeClr>
                </a:solidFill>
                <a:effectLst>
                  <a:outerShdw blurRad="38100" dist="38100" dir="2700000" algn="tl">
                    <a:srgbClr val="000000">
                      <a:alpha val="43137"/>
                    </a:srgbClr>
                  </a:outerShdw>
                </a:effectLst>
              </a:rPr>
              <a:t>l’Afrique du Nord et l’Afrique subsaharienne, de 2000 à 2010</a:t>
            </a:r>
            <a:endParaRPr lang="fr-FR" sz="2200" dirty="0">
              <a:solidFill>
                <a:schemeClr val="bg2">
                  <a:lumMod val="10000"/>
                </a:schemeClr>
              </a:solidFill>
              <a:effectLst>
                <a:outerShdw blurRad="38100" dist="38100" dir="2700000" algn="tl">
                  <a:srgbClr val="000000">
                    <a:alpha val="43137"/>
                  </a:srgbClr>
                </a:outerShdw>
              </a:effectLst>
            </a:endParaRPr>
          </a:p>
        </c:rich>
      </c:tx>
      <c:layout>
        <c:manualLayout>
          <c:xMode val="edge"/>
          <c:yMode val="edge"/>
          <c:x val="0.15270133420822396"/>
          <c:y val="5.5555555555555558E-3"/>
        </c:manualLayout>
      </c:layout>
      <c:overlay val="1"/>
      <c:spPr>
        <a:solidFill>
          <a:srgbClr val="FBA3B2"/>
        </a:solidFill>
        <a:ln>
          <a:solidFill>
            <a:schemeClr val="tx1"/>
          </a:solidFill>
        </a:ln>
      </c:spPr>
    </c:title>
    <c:autoTitleDeleted val="0"/>
    <c:plotArea>
      <c:layout/>
      <c:areaChart>
        <c:grouping val="stacked"/>
        <c:varyColors val="0"/>
        <c:ser>
          <c:idx val="0"/>
          <c:order val="0"/>
          <c:tx>
            <c:strRef>
              <c:f>Feuil1!$A$524</c:f>
              <c:strCache>
                <c:ptCount val="1"/>
                <c:pt idx="0">
                  <c:v>France</c:v>
                </c:pt>
              </c:strCache>
            </c:strRef>
          </c:tx>
          <c:cat>
            <c:numRef>
              <c:f>Feuil1!$B$523:$L$523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Feuil1!$B$524:$L$524</c:f>
              <c:numCache>
                <c:formatCode>General</c:formatCode>
                <c:ptCount val="11"/>
                <c:pt idx="0">
                  <c:v>4646</c:v>
                </c:pt>
                <c:pt idx="1">
                  <c:v>2866</c:v>
                </c:pt>
                <c:pt idx="2">
                  <c:v>3819</c:v>
                </c:pt>
                <c:pt idx="3">
                  <c:v>4298</c:v>
                </c:pt>
                <c:pt idx="4">
                  <c:v>2789</c:v>
                </c:pt>
                <c:pt idx="5">
                  <c:v>3289</c:v>
                </c:pt>
                <c:pt idx="6">
                  <c:v>3481</c:v>
                </c:pt>
                <c:pt idx="7">
                  <c:v>2622</c:v>
                </c:pt>
                <c:pt idx="8">
                  <c:v>4442</c:v>
                </c:pt>
                <c:pt idx="9">
                  <c:v>4787</c:v>
                </c:pt>
                <c:pt idx="10">
                  <c:v>7113</c:v>
                </c:pt>
              </c:numCache>
            </c:numRef>
          </c:val>
        </c:ser>
        <c:ser>
          <c:idx val="1"/>
          <c:order val="1"/>
          <c:tx>
            <c:strRef>
              <c:f>Feuil1!$A$525</c:f>
              <c:strCache>
                <c:ptCount val="1"/>
                <c:pt idx="0">
                  <c:v>Autre UE</c:v>
                </c:pt>
              </c:strCache>
            </c:strRef>
          </c:tx>
          <c:cat>
            <c:numRef>
              <c:f>Feuil1!$B$523:$L$523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Feuil1!$B$525:$L$525</c:f>
              <c:numCache>
                <c:formatCode>General</c:formatCode>
                <c:ptCount val="11"/>
                <c:pt idx="0">
                  <c:v>4086</c:v>
                </c:pt>
                <c:pt idx="1">
                  <c:v>4711</c:v>
                </c:pt>
                <c:pt idx="2">
                  <c:v>4557</c:v>
                </c:pt>
                <c:pt idx="3">
                  <c:v>3962</c:v>
                </c:pt>
                <c:pt idx="4">
                  <c:v>3902</c:v>
                </c:pt>
                <c:pt idx="5">
                  <c:v>5602</c:v>
                </c:pt>
                <c:pt idx="6">
                  <c:v>7591</c:v>
                </c:pt>
                <c:pt idx="7">
                  <c:v>4429</c:v>
                </c:pt>
                <c:pt idx="8">
                  <c:v>10573</c:v>
                </c:pt>
                <c:pt idx="9">
                  <c:v>13443</c:v>
                </c:pt>
                <c:pt idx="10">
                  <c:v>10913</c:v>
                </c:pt>
              </c:numCache>
            </c:numRef>
          </c:val>
        </c:ser>
        <c:ser>
          <c:idx val="2"/>
          <c:order val="2"/>
          <c:tx>
            <c:strRef>
              <c:f>Feuil1!$A$526</c:f>
              <c:strCache>
                <c:ptCount val="1"/>
                <c:pt idx="0">
                  <c:v>USA</c:v>
                </c:pt>
              </c:strCache>
            </c:strRef>
          </c:tx>
          <c:cat>
            <c:numRef>
              <c:f>Feuil1!$B$523:$L$523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Feuil1!$B$526:$L$526</c:f>
              <c:numCache>
                <c:formatCode>General</c:formatCode>
                <c:ptCount val="11"/>
                <c:pt idx="0">
                  <c:v>10803</c:v>
                </c:pt>
                <c:pt idx="1">
                  <c:v>8034</c:v>
                </c:pt>
                <c:pt idx="2">
                  <c:v>6348</c:v>
                </c:pt>
                <c:pt idx="3">
                  <c:v>8014</c:v>
                </c:pt>
                <c:pt idx="4">
                  <c:v>9931</c:v>
                </c:pt>
                <c:pt idx="5">
                  <c:v>8973</c:v>
                </c:pt>
                <c:pt idx="6">
                  <c:v>7790</c:v>
                </c:pt>
                <c:pt idx="7">
                  <c:v>11904</c:v>
                </c:pt>
                <c:pt idx="8">
                  <c:v>15730</c:v>
                </c:pt>
                <c:pt idx="9">
                  <c:v>5751</c:v>
                </c:pt>
                <c:pt idx="10">
                  <c:v>8639</c:v>
                </c:pt>
              </c:numCache>
            </c:numRef>
          </c:val>
        </c:ser>
        <c:ser>
          <c:idx val="3"/>
          <c:order val="3"/>
          <c:tx>
            <c:strRef>
              <c:f>Feuil1!$A$527</c:f>
              <c:strCache>
                <c:ptCount val="1"/>
                <c:pt idx="0">
                  <c:v>Russie</c:v>
                </c:pt>
              </c:strCache>
            </c:strRef>
          </c:tx>
          <c:cat>
            <c:numRef>
              <c:f>Feuil1!$B$523:$L$523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Feuil1!$B$527:$L$527</c:f>
              <c:numCache>
                <c:formatCode>General</c:formatCode>
                <c:ptCount val="11"/>
                <c:pt idx="0">
                  <c:v>386</c:v>
                </c:pt>
                <c:pt idx="1">
                  <c:v>914</c:v>
                </c:pt>
                <c:pt idx="2">
                  <c:v>6883</c:v>
                </c:pt>
                <c:pt idx="3">
                  <c:v>4904</c:v>
                </c:pt>
                <c:pt idx="4">
                  <c:v>4598</c:v>
                </c:pt>
                <c:pt idx="5">
                  <c:v>11014</c:v>
                </c:pt>
                <c:pt idx="6">
                  <c:v>7729</c:v>
                </c:pt>
                <c:pt idx="7">
                  <c:v>14402</c:v>
                </c:pt>
                <c:pt idx="8">
                  <c:v>12518</c:v>
                </c:pt>
                <c:pt idx="9">
                  <c:v>14422</c:v>
                </c:pt>
                <c:pt idx="10">
                  <c:v>11004</c:v>
                </c:pt>
              </c:numCache>
            </c:numRef>
          </c:val>
        </c:ser>
        <c:ser>
          <c:idx val="4"/>
          <c:order val="4"/>
          <c:tx>
            <c:strRef>
              <c:f>Feuil1!$A$528</c:f>
              <c:strCache>
                <c:ptCount val="1"/>
                <c:pt idx="0">
                  <c:v>Canada</c:v>
                </c:pt>
              </c:strCache>
            </c:strRef>
          </c:tx>
          <c:cat>
            <c:numRef>
              <c:f>Feuil1!$B$523:$L$523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Feuil1!$B$528:$L$528</c:f>
              <c:numCache>
                <c:formatCode>General</c:formatCode>
                <c:ptCount val="11"/>
                <c:pt idx="0">
                  <c:v>6832</c:v>
                </c:pt>
                <c:pt idx="1">
                  <c:v>5125</c:v>
                </c:pt>
                <c:pt idx="2">
                  <c:v>3749</c:v>
                </c:pt>
                <c:pt idx="3">
                  <c:v>2734</c:v>
                </c:pt>
                <c:pt idx="4">
                  <c:v>2458</c:v>
                </c:pt>
                <c:pt idx="5">
                  <c:v>1910</c:v>
                </c:pt>
                <c:pt idx="6">
                  <c:v>4418</c:v>
                </c:pt>
                <c:pt idx="7">
                  <c:v>4742</c:v>
                </c:pt>
                <c:pt idx="8">
                  <c:v>8235</c:v>
                </c:pt>
                <c:pt idx="9">
                  <c:v>6483</c:v>
                </c:pt>
                <c:pt idx="10">
                  <c:v>3409</c:v>
                </c:pt>
              </c:numCache>
            </c:numRef>
          </c:val>
        </c:ser>
        <c:ser>
          <c:idx val="5"/>
          <c:order val="5"/>
          <c:tx>
            <c:strRef>
              <c:f>Feuil1!$A$529</c:f>
              <c:strCache>
                <c:ptCount val="1"/>
                <c:pt idx="0">
                  <c:v>Argentine</c:v>
                </c:pt>
              </c:strCache>
            </c:strRef>
          </c:tx>
          <c:cat>
            <c:numRef>
              <c:f>Feuil1!$B$523:$L$523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Feuil1!$B$529:$L$529</c:f>
              <c:numCache>
                <c:formatCode>General</c:formatCode>
                <c:ptCount val="11"/>
                <c:pt idx="0">
                  <c:v>2613</c:v>
                </c:pt>
                <c:pt idx="1">
                  <c:v>3199</c:v>
                </c:pt>
                <c:pt idx="2">
                  <c:v>2311</c:v>
                </c:pt>
                <c:pt idx="3">
                  <c:v>163</c:v>
                </c:pt>
                <c:pt idx="4">
                  <c:v>3343</c:v>
                </c:pt>
                <c:pt idx="5">
                  <c:v>3401</c:v>
                </c:pt>
                <c:pt idx="6">
                  <c:v>1200</c:v>
                </c:pt>
                <c:pt idx="7">
                  <c:v>2130</c:v>
                </c:pt>
                <c:pt idx="8">
                  <c:v>2559</c:v>
                </c:pt>
                <c:pt idx="9">
                  <c:v>991</c:v>
                </c:pt>
                <c:pt idx="10">
                  <c:v>296</c:v>
                </c:pt>
              </c:numCache>
            </c:numRef>
          </c:val>
        </c:ser>
        <c:ser>
          <c:idx val="6"/>
          <c:order val="6"/>
          <c:tx>
            <c:strRef>
              <c:f>Feuil1!$A$530</c:f>
              <c:strCache>
                <c:ptCount val="1"/>
                <c:pt idx="0">
                  <c:v>Ukraine</c:v>
                </c:pt>
              </c:strCache>
            </c:strRef>
          </c:tx>
          <c:cat>
            <c:numRef>
              <c:f>Feuil1!$B$523:$L$523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Feuil1!$B$530:$L$530</c:f>
              <c:numCache>
                <c:formatCode>General</c:formatCode>
                <c:ptCount val="11"/>
                <c:pt idx="1">
                  <c:v>895</c:v>
                </c:pt>
                <c:pt idx="2">
                  <c:v>2565</c:v>
                </c:pt>
                <c:pt idx="3">
                  <c:v>395</c:v>
                </c:pt>
                <c:pt idx="4">
                  <c:v>1093</c:v>
                </c:pt>
                <c:pt idx="5">
                  <c:v>2820</c:v>
                </c:pt>
                <c:pt idx="6">
                  <c:v>2304</c:v>
                </c:pt>
                <c:pt idx="7">
                  <c:v>812</c:v>
                </c:pt>
                <c:pt idx="8">
                  <c:v>3376</c:v>
                </c:pt>
                <c:pt idx="9">
                  <c:v>4611</c:v>
                </c:pt>
                <c:pt idx="10">
                  <c:v>3617</c:v>
                </c:pt>
              </c:numCache>
            </c:numRef>
          </c:val>
        </c:ser>
        <c:ser>
          <c:idx val="7"/>
          <c:order val="7"/>
          <c:tx>
            <c:strRef>
              <c:f>Feuil1!$A$531</c:f>
              <c:strCache>
                <c:ptCount val="1"/>
                <c:pt idx="0">
                  <c:v>Australie</c:v>
                </c:pt>
              </c:strCache>
            </c:strRef>
          </c:tx>
          <c:cat>
            <c:numRef>
              <c:f>Feuil1!$B$523:$L$523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Feuil1!$B$531:$L$531</c:f>
              <c:numCache>
                <c:formatCode>General</c:formatCode>
                <c:ptCount val="11"/>
                <c:pt idx="0">
                  <c:v>3</c:v>
                </c:pt>
                <c:pt idx="1">
                  <c:v>31</c:v>
                </c:pt>
                <c:pt idx="2">
                  <c:v>3</c:v>
                </c:pt>
                <c:pt idx="3">
                  <c:v>5</c:v>
                </c:pt>
                <c:pt idx="4">
                  <c:v>17</c:v>
                </c:pt>
                <c:pt idx="5">
                  <c:v>10</c:v>
                </c:pt>
                <c:pt idx="6">
                  <c:v>8</c:v>
                </c:pt>
                <c:pt idx="7">
                  <c:v>13</c:v>
                </c:pt>
                <c:pt idx="8">
                  <c:v>97</c:v>
                </c:pt>
                <c:pt idx="9">
                  <c:v>6250</c:v>
                </c:pt>
                <c:pt idx="10">
                  <c:v>4551</c:v>
                </c:pt>
              </c:numCache>
            </c:numRef>
          </c:val>
        </c:ser>
        <c:ser>
          <c:idx val="8"/>
          <c:order val="8"/>
          <c:tx>
            <c:strRef>
              <c:f>Feuil1!$A$532</c:f>
              <c:strCache>
                <c:ptCount val="1"/>
                <c:pt idx="0">
                  <c:v>Inde</c:v>
                </c:pt>
              </c:strCache>
            </c:strRef>
          </c:tx>
          <c:cat>
            <c:numRef>
              <c:f>Feuil1!$B$523:$L$523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Feuil1!$B$532:$L$532</c:f>
              <c:numCache>
                <c:formatCode>General</c:formatCode>
                <c:ptCount val="11"/>
                <c:pt idx="1">
                  <c:v>854</c:v>
                </c:pt>
                <c:pt idx="2">
                  <c:v>260</c:v>
                </c:pt>
                <c:pt idx="3">
                  <c:v>711</c:v>
                </c:pt>
                <c:pt idx="4">
                  <c:v>1006</c:v>
                </c:pt>
                <c:pt idx="5">
                  <c:v>112</c:v>
                </c:pt>
                <c:pt idx="6">
                  <c:v>20</c:v>
                </c:pt>
                <c:pt idx="7">
                  <c:v>1</c:v>
                </c:pt>
              </c:numCache>
            </c:numRef>
          </c:val>
        </c:ser>
        <c:ser>
          <c:idx val="9"/>
          <c:order val="9"/>
          <c:tx>
            <c:strRef>
              <c:f>Feuil1!$A$533</c:f>
              <c:strCache>
                <c:ptCount val="1"/>
                <c:pt idx="0">
                  <c:v>Brésil</c:v>
                </c:pt>
              </c:strCache>
            </c:strRef>
          </c:tx>
          <c:cat>
            <c:numRef>
              <c:f>Feuil1!$B$523:$L$523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Feuil1!$B$533:$L$533</c:f>
              <c:numCache>
                <c:formatCode>General</c:formatCode>
                <c:ptCount val="11"/>
                <c:pt idx="3">
                  <c:v>29</c:v>
                </c:pt>
                <c:pt idx="4">
                  <c:v>763</c:v>
                </c:pt>
                <c:pt idx="5">
                  <c:v>56</c:v>
                </c:pt>
                <c:pt idx="6">
                  <c:v>130</c:v>
                </c:pt>
                <c:pt idx="7">
                  <c:v>63</c:v>
                </c:pt>
                <c:pt idx="8">
                  <c:v>201</c:v>
                </c:pt>
                <c:pt idx="9">
                  <c:v>178</c:v>
                </c:pt>
                <c:pt idx="10">
                  <c:v>376</c:v>
                </c:pt>
              </c:numCache>
            </c:numRef>
          </c:val>
        </c:ser>
        <c:dLbls>
          <c:showLegendKey val="0"/>
          <c:showVal val="0"/>
          <c:showCatName val="0"/>
          <c:showSerName val="0"/>
          <c:showPercent val="0"/>
          <c:showBubbleSize val="0"/>
        </c:dLbls>
        <c:axId val="262539608"/>
        <c:axId val="262540000"/>
      </c:areaChart>
      <c:catAx>
        <c:axId val="262539608"/>
        <c:scaling>
          <c:orientation val="minMax"/>
        </c:scaling>
        <c:delete val="0"/>
        <c:axPos val="b"/>
        <c:numFmt formatCode="General" sourceLinked="1"/>
        <c:majorTickMark val="out"/>
        <c:minorTickMark val="none"/>
        <c:tickLblPos val="nextTo"/>
        <c:txPr>
          <a:bodyPr/>
          <a:lstStyle/>
          <a:p>
            <a:pPr>
              <a:defRPr sz="1600" b="1"/>
            </a:pPr>
            <a:endParaRPr lang="fr-FR"/>
          </a:p>
        </c:txPr>
        <c:crossAx val="262540000"/>
        <c:crosses val="autoZero"/>
        <c:auto val="1"/>
        <c:lblAlgn val="ctr"/>
        <c:lblOffset val="100"/>
        <c:noMultiLvlLbl val="0"/>
      </c:catAx>
      <c:valAx>
        <c:axId val="262540000"/>
        <c:scaling>
          <c:orientation val="minMax"/>
        </c:scaling>
        <c:delete val="0"/>
        <c:axPos val="l"/>
        <c:majorGridlines/>
        <c:title>
          <c:tx>
            <c:rich>
              <a:bodyPr rot="-5400000" vert="horz"/>
              <a:lstStyle/>
              <a:p>
                <a:pPr>
                  <a:defRPr sz="1600"/>
                </a:pPr>
                <a:r>
                  <a:rPr lang="fr-FR" sz="1600" dirty="0" smtClean="0"/>
                  <a:t>1000</a:t>
                </a:r>
                <a:r>
                  <a:rPr lang="fr-FR" sz="1600" baseline="0" dirty="0" smtClean="0"/>
                  <a:t> tonnes</a:t>
                </a:r>
                <a:endParaRPr lang="fr-FR" sz="1600" dirty="0"/>
              </a:p>
            </c:rich>
          </c:tx>
          <c:overlay val="0"/>
        </c:title>
        <c:numFmt formatCode="General" sourceLinked="1"/>
        <c:majorTickMark val="out"/>
        <c:minorTickMark val="none"/>
        <c:tickLblPos val="nextTo"/>
        <c:txPr>
          <a:bodyPr/>
          <a:lstStyle/>
          <a:p>
            <a:pPr>
              <a:defRPr sz="1600" b="1"/>
            </a:pPr>
            <a:endParaRPr lang="fr-FR"/>
          </a:p>
        </c:txPr>
        <c:crossAx val="262539608"/>
        <c:crosses val="autoZero"/>
        <c:crossBetween val="midCat"/>
      </c:valAx>
    </c:plotArea>
    <c:legend>
      <c:legendPos val="t"/>
      <c:layout>
        <c:manualLayout>
          <c:xMode val="edge"/>
          <c:yMode val="edge"/>
          <c:x val="8.1944444444444445E-2"/>
          <c:y val="0.15185185185185185"/>
          <c:w val="0.9"/>
          <c:h val="4.6916010498687662E-2"/>
        </c:manualLayout>
      </c:layout>
      <c:overlay val="0"/>
      <c:spPr>
        <a:ln>
          <a:solidFill>
            <a:schemeClr val="tx1"/>
          </a:solidFill>
        </a:ln>
      </c:spPr>
      <c:txPr>
        <a:bodyPr/>
        <a:lstStyle/>
        <a:p>
          <a:pPr>
            <a:defRPr sz="1600" b="1"/>
          </a:pPr>
          <a:endParaRPr lang="fr-FR"/>
        </a:p>
      </c:txPr>
    </c:legend>
    <c:plotVisOnly val="1"/>
    <c:dispBlanksAs val="zero"/>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400">
                <a:solidFill>
                  <a:schemeClr val="bg1"/>
                </a:solidFill>
                <a:effectLst>
                  <a:outerShdw blurRad="38100" dist="38100" dir="2700000" algn="tl">
                    <a:srgbClr val="000000">
                      <a:alpha val="43137"/>
                    </a:srgbClr>
                  </a:outerShdw>
                </a:effectLst>
              </a:defRPr>
            </a:pPr>
            <a:r>
              <a:rPr lang="fr-FR" sz="2400" dirty="0" smtClean="0">
                <a:solidFill>
                  <a:schemeClr val="bg2">
                    <a:lumMod val="10000"/>
                  </a:schemeClr>
                </a:solidFill>
                <a:effectLst>
                  <a:outerShdw blurRad="38100" dist="38100" dir="2700000" algn="tl">
                    <a:srgbClr val="000000">
                      <a:alpha val="43137"/>
                    </a:srgbClr>
                  </a:outerShdw>
                </a:effectLst>
              </a:rPr>
              <a:t>Principaux exportateurs de blé vers l’Afrique</a:t>
            </a:r>
          </a:p>
          <a:p>
            <a:pPr>
              <a:defRPr sz="2400">
                <a:solidFill>
                  <a:schemeClr val="bg1"/>
                </a:solidFill>
                <a:effectLst>
                  <a:outerShdw blurRad="38100" dist="38100" dir="2700000" algn="tl">
                    <a:srgbClr val="000000">
                      <a:alpha val="43137"/>
                    </a:srgbClr>
                  </a:outerShdw>
                </a:effectLst>
              </a:defRPr>
            </a:pPr>
            <a:r>
              <a:rPr lang="fr-FR" sz="2400" dirty="0" smtClean="0">
                <a:solidFill>
                  <a:schemeClr val="bg2">
                    <a:lumMod val="10000"/>
                  </a:schemeClr>
                </a:solidFill>
                <a:effectLst>
                  <a:outerShdw blurRad="38100" dist="38100" dir="2700000" algn="tl">
                    <a:srgbClr val="000000">
                      <a:alpha val="43137"/>
                    </a:srgbClr>
                  </a:outerShdw>
                </a:effectLst>
              </a:rPr>
              <a:t>subsaharienne (ASS) de 2000 à 2010</a:t>
            </a:r>
            <a:endParaRPr lang="fr-FR" sz="2400" dirty="0">
              <a:solidFill>
                <a:schemeClr val="bg2">
                  <a:lumMod val="10000"/>
                </a:schemeClr>
              </a:solidFill>
              <a:effectLst>
                <a:outerShdw blurRad="38100" dist="38100" dir="2700000" algn="tl">
                  <a:srgbClr val="000000">
                    <a:alpha val="43137"/>
                  </a:srgbClr>
                </a:outerShdw>
              </a:effectLst>
            </a:endParaRPr>
          </a:p>
        </c:rich>
      </c:tx>
      <c:overlay val="1"/>
      <c:spPr>
        <a:solidFill>
          <a:srgbClr val="FBA3B2"/>
        </a:solidFill>
        <a:ln>
          <a:solidFill>
            <a:schemeClr val="tx1"/>
          </a:solidFill>
        </a:ln>
      </c:spPr>
    </c:title>
    <c:autoTitleDeleted val="0"/>
    <c:plotArea>
      <c:layout/>
      <c:areaChart>
        <c:grouping val="stacked"/>
        <c:varyColors val="0"/>
        <c:ser>
          <c:idx val="0"/>
          <c:order val="0"/>
          <c:tx>
            <c:strRef>
              <c:f>Feuil1!$A$324</c:f>
              <c:strCache>
                <c:ptCount val="1"/>
                <c:pt idx="0">
                  <c:v>USA</c:v>
                </c:pt>
              </c:strCache>
            </c:strRef>
          </c:tx>
          <c:cat>
            <c:numRef>
              <c:f>Feuil1!$B$323:$L$323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Feuil1!$B$324:$L$324</c:f>
              <c:numCache>
                <c:formatCode>General</c:formatCode>
                <c:ptCount val="11"/>
                <c:pt idx="0">
                  <c:v>2402</c:v>
                </c:pt>
                <c:pt idx="1">
                  <c:v>2159</c:v>
                </c:pt>
                <c:pt idx="2">
                  <c:v>2376</c:v>
                </c:pt>
                <c:pt idx="3">
                  <c:v>3336</c:v>
                </c:pt>
                <c:pt idx="4">
                  <c:v>3827</c:v>
                </c:pt>
                <c:pt idx="5">
                  <c:v>4743</c:v>
                </c:pt>
                <c:pt idx="6">
                  <c:v>3098</c:v>
                </c:pt>
                <c:pt idx="7">
                  <c:v>4003</c:v>
                </c:pt>
                <c:pt idx="8">
                  <c:v>5244</c:v>
                </c:pt>
                <c:pt idx="9">
                  <c:v>3476</c:v>
                </c:pt>
                <c:pt idx="10">
                  <c:v>4567</c:v>
                </c:pt>
              </c:numCache>
            </c:numRef>
          </c:val>
        </c:ser>
        <c:ser>
          <c:idx val="1"/>
          <c:order val="1"/>
          <c:tx>
            <c:strRef>
              <c:f>Feuil1!$A$325</c:f>
              <c:strCache>
                <c:ptCount val="1"/>
                <c:pt idx="0">
                  <c:v>France</c:v>
                </c:pt>
              </c:strCache>
            </c:strRef>
          </c:tx>
          <c:cat>
            <c:numRef>
              <c:f>Feuil1!$B$323:$L$323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Feuil1!$B$325:$L$325</c:f>
              <c:numCache>
                <c:formatCode>General</c:formatCode>
                <c:ptCount val="11"/>
                <c:pt idx="0">
                  <c:v>870</c:v>
                </c:pt>
                <c:pt idx="1">
                  <c:v>774</c:v>
                </c:pt>
                <c:pt idx="2">
                  <c:v>861</c:v>
                </c:pt>
                <c:pt idx="3">
                  <c:v>1220</c:v>
                </c:pt>
                <c:pt idx="4">
                  <c:v>619</c:v>
                </c:pt>
                <c:pt idx="5">
                  <c:v>1068</c:v>
                </c:pt>
                <c:pt idx="6">
                  <c:v>1170</c:v>
                </c:pt>
                <c:pt idx="7">
                  <c:v>988</c:v>
                </c:pt>
                <c:pt idx="8">
                  <c:v>1057</c:v>
                </c:pt>
                <c:pt idx="9">
                  <c:v>1083</c:v>
                </c:pt>
                <c:pt idx="10">
                  <c:v>1450</c:v>
                </c:pt>
              </c:numCache>
            </c:numRef>
          </c:val>
        </c:ser>
        <c:ser>
          <c:idx val="2"/>
          <c:order val="2"/>
          <c:tx>
            <c:strRef>
              <c:f>Feuil1!$A$326</c:f>
              <c:strCache>
                <c:ptCount val="1"/>
                <c:pt idx="0">
                  <c:v>Autre UE</c:v>
                </c:pt>
              </c:strCache>
            </c:strRef>
          </c:tx>
          <c:cat>
            <c:numRef>
              <c:f>Feuil1!$B$323:$L$323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Feuil1!$B$326:$L$326</c:f>
              <c:numCache>
                <c:formatCode>General</c:formatCode>
                <c:ptCount val="11"/>
                <c:pt idx="0">
                  <c:v>218</c:v>
                </c:pt>
                <c:pt idx="1">
                  <c:v>327</c:v>
                </c:pt>
                <c:pt idx="2">
                  <c:v>321</c:v>
                </c:pt>
                <c:pt idx="3">
                  <c:v>660</c:v>
                </c:pt>
                <c:pt idx="4">
                  <c:v>83</c:v>
                </c:pt>
                <c:pt idx="5">
                  <c:v>449</c:v>
                </c:pt>
                <c:pt idx="6">
                  <c:v>1448</c:v>
                </c:pt>
                <c:pt idx="7">
                  <c:v>148</c:v>
                </c:pt>
                <c:pt idx="8">
                  <c:v>1018</c:v>
                </c:pt>
                <c:pt idx="9">
                  <c:v>2495</c:v>
                </c:pt>
                <c:pt idx="10">
                  <c:v>2085</c:v>
                </c:pt>
              </c:numCache>
            </c:numRef>
          </c:val>
        </c:ser>
        <c:ser>
          <c:idx val="3"/>
          <c:order val="3"/>
          <c:tx>
            <c:strRef>
              <c:f>Feuil1!$A$327</c:f>
              <c:strCache>
                <c:ptCount val="1"/>
                <c:pt idx="0">
                  <c:v>Russie</c:v>
                </c:pt>
              </c:strCache>
            </c:strRef>
          </c:tx>
          <c:cat>
            <c:numRef>
              <c:f>Feuil1!$B$323:$L$323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Feuil1!$B$327:$L$327</c:f>
              <c:numCache>
                <c:formatCode>General</c:formatCode>
                <c:ptCount val="11"/>
                <c:pt idx="1">
                  <c:v>30</c:v>
                </c:pt>
                <c:pt idx="2">
                  <c:v>1549</c:v>
                </c:pt>
                <c:pt idx="3">
                  <c:v>970</c:v>
                </c:pt>
                <c:pt idx="4">
                  <c:v>1110</c:v>
                </c:pt>
                <c:pt idx="5">
                  <c:v>3414</c:v>
                </c:pt>
                <c:pt idx="6">
                  <c:v>2679</c:v>
                </c:pt>
                <c:pt idx="7">
                  <c:v>4613</c:v>
                </c:pt>
                <c:pt idx="8">
                  <c:v>3626</c:v>
                </c:pt>
                <c:pt idx="9">
                  <c:v>716</c:v>
                </c:pt>
                <c:pt idx="10">
                  <c:v>718</c:v>
                </c:pt>
              </c:numCache>
            </c:numRef>
          </c:val>
        </c:ser>
        <c:ser>
          <c:idx val="4"/>
          <c:order val="4"/>
          <c:tx>
            <c:strRef>
              <c:f>Feuil1!$A$328</c:f>
              <c:strCache>
                <c:ptCount val="1"/>
                <c:pt idx="0">
                  <c:v>Argentine</c:v>
                </c:pt>
              </c:strCache>
            </c:strRef>
          </c:tx>
          <c:cat>
            <c:numRef>
              <c:f>Feuil1!$B$323:$L$323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Feuil1!$B$328:$L$328</c:f>
              <c:numCache>
                <c:formatCode>General</c:formatCode>
                <c:ptCount val="11"/>
                <c:pt idx="0">
                  <c:v>874</c:v>
                </c:pt>
                <c:pt idx="1">
                  <c:v>793</c:v>
                </c:pt>
                <c:pt idx="2">
                  <c:v>471</c:v>
                </c:pt>
                <c:pt idx="3">
                  <c:v>84</c:v>
                </c:pt>
                <c:pt idx="4">
                  <c:v>1220</c:v>
                </c:pt>
                <c:pt idx="5">
                  <c:v>1615</c:v>
                </c:pt>
                <c:pt idx="6">
                  <c:v>980</c:v>
                </c:pt>
                <c:pt idx="7">
                  <c:v>1409</c:v>
                </c:pt>
                <c:pt idx="8">
                  <c:v>1663</c:v>
                </c:pt>
                <c:pt idx="9">
                  <c:v>607</c:v>
                </c:pt>
                <c:pt idx="10">
                  <c:v>210</c:v>
                </c:pt>
              </c:numCache>
            </c:numRef>
          </c:val>
        </c:ser>
        <c:ser>
          <c:idx val="5"/>
          <c:order val="5"/>
          <c:tx>
            <c:strRef>
              <c:f>Feuil1!$A$329</c:f>
              <c:strCache>
                <c:ptCount val="1"/>
                <c:pt idx="0">
                  <c:v>Canada</c:v>
                </c:pt>
              </c:strCache>
            </c:strRef>
          </c:tx>
          <c:cat>
            <c:numRef>
              <c:f>Feuil1!$B$323:$L$323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Feuil1!$B$329:$L$329</c:f>
              <c:numCache>
                <c:formatCode>General</c:formatCode>
                <c:ptCount val="11"/>
                <c:pt idx="0">
                  <c:v>775</c:v>
                </c:pt>
                <c:pt idx="1">
                  <c:v>861</c:v>
                </c:pt>
                <c:pt idx="2">
                  <c:v>916</c:v>
                </c:pt>
                <c:pt idx="3">
                  <c:v>476</c:v>
                </c:pt>
                <c:pt idx="4">
                  <c:v>650</c:v>
                </c:pt>
                <c:pt idx="5">
                  <c:v>733</c:v>
                </c:pt>
                <c:pt idx="6">
                  <c:v>1050</c:v>
                </c:pt>
                <c:pt idx="7">
                  <c:v>1365</c:v>
                </c:pt>
                <c:pt idx="8">
                  <c:v>1721</c:v>
                </c:pt>
                <c:pt idx="9">
                  <c:v>952</c:v>
                </c:pt>
                <c:pt idx="10">
                  <c:v>123</c:v>
                </c:pt>
              </c:numCache>
            </c:numRef>
          </c:val>
        </c:ser>
        <c:ser>
          <c:idx val="6"/>
          <c:order val="6"/>
          <c:tx>
            <c:strRef>
              <c:f>Feuil1!$A$330</c:f>
              <c:strCache>
                <c:ptCount val="1"/>
                <c:pt idx="0">
                  <c:v>Ukraine</c:v>
                </c:pt>
              </c:strCache>
            </c:strRef>
          </c:tx>
          <c:cat>
            <c:numRef>
              <c:f>Feuil1!$B$323:$L$323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Feuil1!$B$330:$L$330</c:f>
              <c:numCache>
                <c:formatCode>General</c:formatCode>
                <c:ptCount val="11"/>
                <c:pt idx="1">
                  <c:v>20</c:v>
                </c:pt>
                <c:pt idx="2">
                  <c:v>336</c:v>
                </c:pt>
                <c:pt idx="3">
                  <c:v>54</c:v>
                </c:pt>
                <c:pt idx="4">
                  <c:v>113</c:v>
                </c:pt>
                <c:pt idx="5">
                  <c:v>453</c:v>
                </c:pt>
                <c:pt idx="6">
                  <c:v>331</c:v>
                </c:pt>
                <c:pt idx="7">
                  <c:v>159</c:v>
                </c:pt>
                <c:pt idx="8">
                  <c:v>184</c:v>
                </c:pt>
                <c:pt idx="9">
                  <c:v>1143</c:v>
                </c:pt>
                <c:pt idx="10">
                  <c:v>710</c:v>
                </c:pt>
              </c:numCache>
            </c:numRef>
          </c:val>
        </c:ser>
        <c:ser>
          <c:idx val="7"/>
          <c:order val="7"/>
          <c:tx>
            <c:strRef>
              <c:f>Feuil1!$A$331</c:f>
              <c:strCache>
                <c:ptCount val="1"/>
                <c:pt idx="0">
                  <c:v>Australie</c:v>
                </c:pt>
              </c:strCache>
            </c:strRef>
          </c:tx>
          <c:cat>
            <c:numRef>
              <c:f>Feuil1!$B$323:$L$323</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Feuil1!$B$331:$L$331</c:f>
              <c:numCache>
                <c:formatCode>General</c:formatCode>
                <c:ptCount val="11"/>
                <c:pt idx="4">
                  <c:v>8</c:v>
                </c:pt>
                <c:pt idx="5">
                  <c:v>4</c:v>
                </c:pt>
                <c:pt idx="7">
                  <c:v>1</c:v>
                </c:pt>
                <c:pt idx="8">
                  <c:v>3</c:v>
                </c:pt>
                <c:pt idx="9">
                  <c:v>1150</c:v>
                </c:pt>
                <c:pt idx="10">
                  <c:v>1087</c:v>
                </c:pt>
              </c:numCache>
            </c:numRef>
          </c:val>
        </c:ser>
        <c:dLbls>
          <c:showLegendKey val="0"/>
          <c:showVal val="0"/>
          <c:showCatName val="0"/>
          <c:showSerName val="0"/>
          <c:showPercent val="0"/>
          <c:showBubbleSize val="0"/>
        </c:dLbls>
        <c:axId val="262541176"/>
        <c:axId val="263584248"/>
      </c:areaChart>
      <c:catAx>
        <c:axId val="262541176"/>
        <c:scaling>
          <c:orientation val="minMax"/>
        </c:scaling>
        <c:delete val="0"/>
        <c:axPos val="b"/>
        <c:numFmt formatCode="General" sourceLinked="1"/>
        <c:majorTickMark val="out"/>
        <c:minorTickMark val="none"/>
        <c:tickLblPos val="nextTo"/>
        <c:txPr>
          <a:bodyPr/>
          <a:lstStyle/>
          <a:p>
            <a:pPr>
              <a:defRPr sz="1600" b="1"/>
            </a:pPr>
            <a:endParaRPr lang="fr-FR"/>
          </a:p>
        </c:txPr>
        <c:crossAx val="263584248"/>
        <c:crosses val="autoZero"/>
        <c:auto val="1"/>
        <c:lblAlgn val="ctr"/>
        <c:lblOffset val="100"/>
        <c:noMultiLvlLbl val="0"/>
      </c:catAx>
      <c:valAx>
        <c:axId val="263584248"/>
        <c:scaling>
          <c:orientation val="minMax"/>
        </c:scaling>
        <c:delete val="0"/>
        <c:axPos val="l"/>
        <c:majorGridlines/>
        <c:title>
          <c:tx>
            <c:rich>
              <a:bodyPr rot="-5400000" vert="horz"/>
              <a:lstStyle/>
              <a:p>
                <a:pPr>
                  <a:defRPr sz="1600"/>
                </a:pPr>
                <a:r>
                  <a:rPr lang="fr-FR" sz="1600" dirty="0" smtClean="0"/>
                  <a:t>1000 tonnes</a:t>
                </a:r>
                <a:endParaRPr lang="fr-FR" sz="1600" dirty="0"/>
              </a:p>
            </c:rich>
          </c:tx>
          <c:overlay val="0"/>
        </c:title>
        <c:numFmt formatCode="General" sourceLinked="1"/>
        <c:majorTickMark val="out"/>
        <c:minorTickMark val="none"/>
        <c:tickLblPos val="nextTo"/>
        <c:txPr>
          <a:bodyPr/>
          <a:lstStyle/>
          <a:p>
            <a:pPr>
              <a:defRPr sz="1400" b="1"/>
            </a:pPr>
            <a:endParaRPr lang="fr-FR"/>
          </a:p>
        </c:txPr>
        <c:crossAx val="262541176"/>
        <c:crosses val="autoZero"/>
        <c:crossBetween val="midCat"/>
      </c:valAx>
    </c:plotArea>
    <c:legend>
      <c:legendPos val="t"/>
      <c:layout>
        <c:manualLayout>
          <c:xMode val="edge"/>
          <c:yMode val="edge"/>
          <c:x val="5.8333333333333334E-2"/>
          <c:y val="0.13148148148148148"/>
          <c:w val="0.9"/>
          <c:h val="4.6916010498687662E-2"/>
        </c:manualLayout>
      </c:layout>
      <c:overlay val="0"/>
      <c:spPr>
        <a:ln>
          <a:solidFill>
            <a:schemeClr val="tx1"/>
          </a:solidFill>
        </a:ln>
      </c:spPr>
      <c:txPr>
        <a:bodyPr/>
        <a:lstStyle/>
        <a:p>
          <a:pPr>
            <a:defRPr sz="1600" b="1"/>
          </a:pPr>
          <a:endParaRPr lang="fr-FR"/>
        </a:p>
      </c:txPr>
    </c:legend>
    <c:plotVisOnly val="1"/>
    <c:dispBlanksAs val="zero"/>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10942136920384953"/>
          <c:y val="1.4898410078159945E-2"/>
          <c:w val="0.88845363079615047"/>
          <c:h val="0.62647805494697117"/>
        </c:manualLayout>
      </c:layout>
      <c:bar3DChart>
        <c:barDir val="col"/>
        <c:grouping val="stacked"/>
        <c:varyColors val="0"/>
        <c:ser>
          <c:idx val="0"/>
          <c:order val="0"/>
          <c:tx>
            <c:strRef>
              <c:f>Feuil1!$B$486</c:f>
              <c:strCache>
                <c:ptCount val="1"/>
                <c:pt idx="0">
                  <c:v>Asie occidentale</c:v>
                </c:pt>
              </c:strCache>
            </c:strRef>
          </c:tx>
          <c:invertIfNegative val="0"/>
          <c:dLbls>
            <c:spPr>
              <a:solidFill>
                <a:schemeClr val="bg1"/>
              </a:solidFill>
            </c:spPr>
            <c:txPr>
              <a:bodyPr/>
              <a:lstStyle/>
              <a:p>
                <a:pPr>
                  <a:defRPr sz="16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Feuil1!$C$485:$E$485</c:f>
              <c:numCache>
                <c:formatCode>General</c:formatCode>
                <c:ptCount val="3"/>
                <c:pt idx="0">
                  <c:v>2000</c:v>
                </c:pt>
                <c:pt idx="1">
                  <c:v>2010</c:v>
                </c:pt>
                <c:pt idx="2">
                  <c:v>2050</c:v>
                </c:pt>
              </c:numCache>
            </c:numRef>
          </c:cat>
          <c:val>
            <c:numRef>
              <c:f>Feuil1!$C$486:$E$486</c:f>
              <c:numCache>
                <c:formatCode>General</c:formatCode>
                <c:ptCount val="3"/>
                <c:pt idx="0">
                  <c:v>249</c:v>
                </c:pt>
                <c:pt idx="1">
                  <c:v>306</c:v>
                </c:pt>
                <c:pt idx="2">
                  <c:v>480</c:v>
                </c:pt>
              </c:numCache>
            </c:numRef>
          </c:val>
        </c:ser>
        <c:ser>
          <c:idx val="1"/>
          <c:order val="1"/>
          <c:tx>
            <c:strRef>
              <c:f>Feuil1!$B$487</c:f>
              <c:strCache>
                <c:ptCount val="1"/>
                <c:pt idx="0">
                  <c:v>Afrique du Nord</c:v>
                </c:pt>
              </c:strCache>
            </c:strRef>
          </c:tx>
          <c:invertIfNegative val="0"/>
          <c:dLbls>
            <c:spPr>
              <a:solidFill>
                <a:schemeClr val="bg1"/>
              </a:solidFill>
            </c:spPr>
            <c:txPr>
              <a:bodyPr/>
              <a:lstStyle/>
              <a:p>
                <a:pPr>
                  <a:defRPr sz="16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Feuil1!$C$485:$E$485</c:f>
              <c:numCache>
                <c:formatCode>General</c:formatCode>
                <c:ptCount val="3"/>
                <c:pt idx="0">
                  <c:v>2000</c:v>
                </c:pt>
                <c:pt idx="1">
                  <c:v>2010</c:v>
                </c:pt>
                <c:pt idx="2">
                  <c:v>2050</c:v>
                </c:pt>
              </c:numCache>
            </c:numRef>
          </c:cat>
          <c:val>
            <c:numRef>
              <c:f>Feuil1!$C$487:$E$487</c:f>
              <c:numCache>
                <c:formatCode>General</c:formatCode>
                <c:ptCount val="3"/>
                <c:pt idx="0">
                  <c:v>142</c:v>
                </c:pt>
                <c:pt idx="1">
                  <c:v>165</c:v>
                </c:pt>
                <c:pt idx="2">
                  <c:v>231</c:v>
                </c:pt>
              </c:numCache>
            </c:numRef>
          </c:val>
        </c:ser>
        <c:ser>
          <c:idx val="2"/>
          <c:order val="2"/>
          <c:tx>
            <c:strRef>
              <c:f>Feuil1!$B$488</c:f>
              <c:strCache>
                <c:ptCount val="1"/>
                <c:pt idx="0">
                  <c:v>ASS</c:v>
                </c:pt>
              </c:strCache>
            </c:strRef>
          </c:tx>
          <c:invertIfNegative val="0"/>
          <c:dLbls>
            <c:spPr>
              <a:solidFill>
                <a:schemeClr val="bg1"/>
              </a:solidFill>
            </c:spPr>
            <c:txPr>
              <a:bodyPr/>
              <a:lstStyle/>
              <a:p>
                <a:pPr>
                  <a:defRPr sz="1600" b="1"/>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Feuil1!$C$485:$E$485</c:f>
              <c:numCache>
                <c:formatCode>General</c:formatCode>
                <c:ptCount val="3"/>
                <c:pt idx="0">
                  <c:v>2000</c:v>
                </c:pt>
                <c:pt idx="1">
                  <c:v>2010</c:v>
                </c:pt>
                <c:pt idx="2">
                  <c:v>2050</c:v>
                </c:pt>
              </c:numCache>
            </c:numRef>
          </c:cat>
          <c:val>
            <c:numRef>
              <c:f>Feuil1!$C$488:$E$488</c:f>
              <c:numCache>
                <c:formatCode>General</c:formatCode>
                <c:ptCount val="3"/>
                <c:pt idx="0">
                  <c:v>703</c:v>
                </c:pt>
                <c:pt idx="1">
                  <c:v>900</c:v>
                </c:pt>
                <c:pt idx="2">
                  <c:v>2051</c:v>
                </c:pt>
              </c:numCache>
            </c:numRef>
          </c:val>
        </c:ser>
        <c:dLbls>
          <c:showLegendKey val="0"/>
          <c:showVal val="0"/>
          <c:showCatName val="0"/>
          <c:showSerName val="0"/>
          <c:showPercent val="0"/>
          <c:showBubbleSize val="0"/>
        </c:dLbls>
        <c:gapWidth val="150"/>
        <c:shape val="box"/>
        <c:axId val="263584640"/>
        <c:axId val="263585424"/>
        <c:axId val="0"/>
      </c:bar3DChart>
      <c:catAx>
        <c:axId val="263584640"/>
        <c:scaling>
          <c:orientation val="minMax"/>
        </c:scaling>
        <c:delete val="0"/>
        <c:axPos val="b"/>
        <c:numFmt formatCode="General" sourceLinked="1"/>
        <c:majorTickMark val="out"/>
        <c:minorTickMark val="none"/>
        <c:tickLblPos val="nextTo"/>
        <c:txPr>
          <a:bodyPr/>
          <a:lstStyle/>
          <a:p>
            <a:pPr>
              <a:defRPr sz="1600" b="1"/>
            </a:pPr>
            <a:endParaRPr lang="fr-FR"/>
          </a:p>
        </c:txPr>
        <c:crossAx val="263585424"/>
        <c:crosses val="autoZero"/>
        <c:auto val="1"/>
        <c:lblAlgn val="ctr"/>
        <c:lblOffset val="100"/>
        <c:noMultiLvlLbl val="0"/>
      </c:catAx>
      <c:valAx>
        <c:axId val="263585424"/>
        <c:scaling>
          <c:orientation val="minMax"/>
        </c:scaling>
        <c:delete val="0"/>
        <c:axPos val="l"/>
        <c:majorGridlines/>
        <c:title>
          <c:tx>
            <c:rich>
              <a:bodyPr rot="-5400000" vert="horz"/>
              <a:lstStyle/>
              <a:p>
                <a:pPr>
                  <a:defRPr sz="1600"/>
                </a:pPr>
                <a:r>
                  <a:rPr lang="fr-FR" sz="1600" dirty="0" smtClean="0"/>
                  <a:t>Millions d’habitants</a:t>
                </a:r>
                <a:endParaRPr lang="fr-FR" sz="1600" dirty="0"/>
              </a:p>
            </c:rich>
          </c:tx>
          <c:layout>
            <c:manualLayout>
              <c:xMode val="edge"/>
              <c:yMode val="edge"/>
              <c:x val="4.3068678915135607E-3"/>
              <c:y val="0.28765628672039056"/>
            </c:manualLayout>
          </c:layout>
          <c:overlay val="0"/>
        </c:title>
        <c:numFmt formatCode="General" sourceLinked="1"/>
        <c:majorTickMark val="out"/>
        <c:minorTickMark val="none"/>
        <c:tickLblPos val="nextTo"/>
        <c:txPr>
          <a:bodyPr/>
          <a:lstStyle/>
          <a:p>
            <a:pPr>
              <a:defRPr sz="1600" b="1"/>
            </a:pPr>
            <a:endParaRPr lang="fr-FR"/>
          </a:p>
        </c:txPr>
        <c:crossAx val="263584640"/>
        <c:crosses val="autoZero"/>
        <c:crossBetween val="between"/>
      </c:valAx>
    </c:plotArea>
    <c:legend>
      <c:legendPos val="t"/>
      <c:layout>
        <c:manualLayout>
          <c:xMode val="edge"/>
          <c:yMode val="edge"/>
          <c:x val="0.23202887139107611"/>
          <c:y val="0.25740740740740742"/>
          <c:w val="0.48871992563429573"/>
          <c:h val="4.6916010498687662E-2"/>
        </c:manualLayout>
      </c:layout>
      <c:overlay val="0"/>
      <c:spPr>
        <a:ln>
          <a:solidFill>
            <a:schemeClr val="tx1"/>
          </a:solidFill>
        </a:ln>
      </c:spPr>
      <c:txPr>
        <a:bodyPr/>
        <a:lstStyle/>
        <a:p>
          <a:pPr>
            <a:defRPr sz="1600" b="1"/>
          </a:pPr>
          <a:endParaRPr lang="fr-FR"/>
        </a:p>
      </c:txPr>
    </c:legend>
    <c:plotVisOnly val="1"/>
    <c:dispBlanksAs val="gap"/>
    <c:showDLblsOverMax val="0"/>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solidFill>
                  <a:schemeClr val="bg1"/>
                </a:solidFill>
                <a:effectLst>
                  <a:outerShdw blurRad="38100" dist="38100" dir="2700000" algn="tl">
                    <a:srgbClr val="000000">
                      <a:alpha val="43137"/>
                    </a:srgbClr>
                  </a:outerShdw>
                </a:effectLst>
              </a:defRPr>
            </a:pPr>
            <a:r>
              <a:rPr lang="fr-FR" sz="2800" dirty="0" smtClean="0">
                <a:solidFill>
                  <a:schemeClr val="bg1"/>
                </a:solidFill>
                <a:effectLst>
                  <a:outerShdw blurRad="38100" dist="38100" dir="2700000" algn="tl">
                    <a:srgbClr val="000000">
                      <a:alpha val="43137"/>
                    </a:srgbClr>
                  </a:outerShdw>
                </a:effectLst>
              </a:rPr>
              <a:t>Céréales de l’UE27 transformées en éthanol </a:t>
            </a:r>
          </a:p>
          <a:p>
            <a:pPr>
              <a:defRPr sz="2800">
                <a:solidFill>
                  <a:schemeClr val="bg1"/>
                </a:solidFill>
                <a:effectLst>
                  <a:outerShdw blurRad="38100" dist="38100" dir="2700000" algn="tl">
                    <a:srgbClr val="000000">
                      <a:alpha val="43137"/>
                    </a:srgbClr>
                  </a:outerShdw>
                </a:effectLst>
              </a:defRPr>
            </a:pPr>
            <a:r>
              <a:rPr lang="fr-FR" sz="2800" dirty="0" smtClean="0">
                <a:solidFill>
                  <a:schemeClr val="bg1"/>
                </a:solidFill>
                <a:effectLst>
                  <a:outerShdw blurRad="38100" dist="38100" dir="2700000" algn="tl">
                    <a:srgbClr val="000000">
                      <a:alpha val="43137"/>
                    </a:srgbClr>
                  </a:outerShdw>
                </a:effectLst>
              </a:rPr>
              <a:t>carburant de 2005/06 à 2011/12, en 1000</a:t>
            </a:r>
            <a:r>
              <a:rPr lang="fr-FR" sz="2800" baseline="0" dirty="0" smtClean="0">
                <a:solidFill>
                  <a:schemeClr val="bg1"/>
                </a:solidFill>
                <a:effectLst>
                  <a:outerShdw blurRad="38100" dist="38100" dir="2700000" algn="tl">
                    <a:srgbClr val="000000">
                      <a:alpha val="43137"/>
                    </a:srgbClr>
                  </a:outerShdw>
                </a:effectLst>
              </a:rPr>
              <a:t> t</a:t>
            </a:r>
            <a:endParaRPr lang="fr-FR" sz="2800" dirty="0">
              <a:solidFill>
                <a:schemeClr val="bg1"/>
              </a:solidFill>
              <a:effectLst>
                <a:outerShdw blurRad="38100" dist="38100" dir="2700000" algn="tl">
                  <a:srgbClr val="000000">
                    <a:alpha val="43137"/>
                  </a:srgbClr>
                </a:outerShdw>
              </a:effectLst>
            </a:endParaRPr>
          </a:p>
        </c:rich>
      </c:tx>
      <c:overlay val="1"/>
      <c:spPr>
        <a:solidFill>
          <a:srgbClr val="FF0000"/>
        </a:solidFill>
        <a:ln>
          <a:solidFill>
            <a:schemeClr val="tx1"/>
          </a:solidFill>
        </a:ln>
      </c:spPr>
    </c:title>
    <c:autoTitleDeleted val="0"/>
    <c:plotArea>
      <c:layout/>
      <c:barChart>
        <c:barDir val="col"/>
        <c:grouping val="clustered"/>
        <c:varyColors val="0"/>
        <c:ser>
          <c:idx val="0"/>
          <c:order val="0"/>
          <c:tx>
            <c:strRef>
              <c:f>Feuil1!$A$365</c:f>
              <c:strCache>
                <c:ptCount val="1"/>
                <c:pt idx="0">
                  <c:v>Blé</c:v>
                </c:pt>
              </c:strCache>
            </c:strRef>
          </c:tx>
          <c:spPr>
            <a:solidFill>
              <a:schemeClr val="bg1"/>
            </a:solidFill>
            <a:ln>
              <a:solidFill>
                <a:schemeClr val="tx1"/>
              </a:solidFill>
            </a:ln>
          </c:spPr>
          <c:invertIfNegative val="0"/>
          <c:dLbls>
            <c:spPr>
              <a:noFill/>
              <a:ln>
                <a:noFill/>
              </a:ln>
              <a:effectLst/>
            </c:spPr>
            <c:txPr>
              <a:bodyPr/>
              <a:lstStyle/>
              <a:p>
                <a:pPr>
                  <a:defRPr sz="1600" b="1"/>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Feuil1!$B$364:$H$364</c:f>
              <c:strCache>
                <c:ptCount val="7"/>
                <c:pt idx="0">
                  <c:v>2005/06</c:v>
                </c:pt>
                <c:pt idx="1">
                  <c:v>2006/07</c:v>
                </c:pt>
                <c:pt idx="2">
                  <c:v>2007/08</c:v>
                </c:pt>
                <c:pt idx="3">
                  <c:v>2008/09</c:v>
                </c:pt>
                <c:pt idx="4">
                  <c:v>2009/10</c:v>
                </c:pt>
                <c:pt idx="5">
                  <c:v>2010/11</c:v>
                </c:pt>
                <c:pt idx="6">
                  <c:v>2011/12</c:v>
                </c:pt>
              </c:strCache>
            </c:strRef>
          </c:cat>
          <c:val>
            <c:numRef>
              <c:f>Feuil1!$B$365:$H$365</c:f>
              <c:numCache>
                <c:formatCode>General</c:formatCode>
                <c:ptCount val="7"/>
                <c:pt idx="0">
                  <c:v>1351</c:v>
                </c:pt>
                <c:pt idx="1">
                  <c:v>1347</c:v>
                </c:pt>
                <c:pt idx="2">
                  <c:v>1624</c:v>
                </c:pt>
                <c:pt idx="3">
                  <c:v>2311</c:v>
                </c:pt>
                <c:pt idx="4">
                  <c:v>3733</c:v>
                </c:pt>
                <c:pt idx="5">
                  <c:v>4466</c:v>
                </c:pt>
                <c:pt idx="6">
                  <c:v>5131</c:v>
                </c:pt>
              </c:numCache>
            </c:numRef>
          </c:val>
        </c:ser>
        <c:ser>
          <c:idx val="1"/>
          <c:order val="1"/>
          <c:tx>
            <c:strRef>
              <c:f>Feuil1!$A$366</c:f>
              <c:strCache>
                <c:ptCount val="1"/>
                <c:pt idx="0">
                  <c:v>Maïs</c:v>
                </c:pt>
              </c:strCache>
            </c:strRef>
          </c:tx>
          <c:spPr>
            <a:solidFill>
              <a:schemeClr val="accent6"/>
            </a:solidFill>
            <a:ln>
              <a:solidFill>
                <a:schemeClr val="tx1"/>
              </a:solidFill>
            </a:ln>
          </c:spPr>
          <c:invertIfNegative val="0"/>
          <c:dLbls>
            <c:dLbl>
              <c:idx val="3"/>
              <c:layout>
                <c:manualLayout>
                  <c:x val="4.027777777777778E-2"/>
                  <c:y val="3.1481481481481478E-2"/>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chemeClr val="bg1"/>
              </a:solidFill>
            </c:spPr>
            <c:txPr>
              <a:bodyPr/>
              <a:lstStyle/>
              <a:p>
                <a:pPr>
                  <a:defRPr sz="1600" b="1"/>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Feuil1!$B$364:$H$364</c:f>
              <c:strCache>
                <c:ptCount val="7"/>
                <c:pt idx="0">
                  <c:v>2005/06</c:v>
                </c:pt>
                <c:pt idx="1">
                  <c:v>2006/07</c:v>
                </c:pt>
                <c:pt idx="2">
                  <c:v>2007/08</c:v>
                </c:pt>
                <c:pt idx="3">
                  <c:v>2008/09</c:v>
                </c:pt>
                <c:pt idx="4">
                  <c:v>2009/10</c:v>
                </c:pt>
                <c:pt idx="5">
                  <c:v>2010/11</c:v>
                </c:pt>
                <c:pt idx="6">
                  <c:v>2011/12</c:v>
                </c:pt>
              </c:strCache>
            </c:strRef>
          </c:cat>
          <c:val>
            <c:numRef>
              <c:f>Feuil1!$B$366:$H$366</c:f>
              <c:numCache>
                <c:formatCode>General</c:formatCode>
                <c:ptCount val="7"/>
                <c:pt idx="0">
                  <c:v>397</c:v>
                </c:pt>
                <c:pt idx="1">
                  <c:v>517</c:v>
                </c:pt>
                <c:pt idx="2">
                  <c:v>1155</c:v>
                </c:pt>
                <c:pt idx="3">
                  <c:v>2298</c:v>
                </c:pt>
                <c:pt idx="4">
                  <c:v>253</c:v>
                </c:pt>
                <c:pt idx="5">
                  <c:v>2944</c:v>
                </c:pt>
                <c:pt idx="6">
                  <c:v>3211</c:v>
                </c:pt>
              </c:numCache>
            </c:numRef>
          </c:val>
        </c:ser>
        <c:ser>
          <c:idx val="2"/>
          <c:order val="2"/>
          <c:tx>
            <c:strRef>
              <c:f>Feuil1!$A$367</c:f>
              <c:strCache>
                <c:ptCount val="1"/>
                <c:pt idx="0">
                  <c:v>Seigle</c:v>
                </c:pt>
              </c:strCache>
            </c:strRef>
          </c:tx>
          <c:spPr>
            <a:solidFill>
              <a:schemeClr val="accent4"/>
            </a:solidFill>
            <a:ln>
              <a:solidFill>
                <a:schemeClr val="tx1"/>
              </a:solidFill>
            </a:ln>
          </c:spPr>
          <c:invertIfNegative val="0"/>
          <c:dLbls>
            <c:dLbl>
              <c:idx val="1"/>
              <c:layout>
                <c:manualLayout>
                  <c:x val="-4.1666666666666666E-3"/>
                  <c:y val="-4.0740740740740744E-2"/>
                </c:manualLayout>
              </c:layout>
              <c:dLblPos val="outEnd"/>
              <c:showLegendKey val="0"/>
              <c:showVal val="1"/>
              <c:showCatName val="0"/>
              <c:showSerName val="0"/>
              <c:showPercent val="0"/>
              <c:showBubbleSize val="0"/>
              <c:extLst>
                <c:ext xmlns:c15="http://schemas.microsoft.com/office/drawing/2012/chart" uri="{CE6537A1-D6FC-4f65-9D91-7224C49458BB}"/>
              </c:extLst>
            </c:dLbl>
            <c:spPr>
              <a:solidFill>
                <a:schemeClr val="bg1"/>
              </a:solidFill>
              <a:ln>
                <a:solidFill>
                  <a:schemeClr val="tx1"/>
                </a:solidFill>
              </a:ln>
            </c:spPr>
            <c:txPr>
              <a:bodyPr/>
              <a:lstStyle/>
              <a:p>
                <a:pPr>
                  <a:defRPr sz="1600" b="1"/>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Feuil1!$B$364:$H$364</c:f>
              <c:strCache>
                <c:ptCount val="7"/>
                <c:pt idx="0">
                  <c:v>2005/06</c:v>
                </c:pt>
                <c:pt idx="1">
                  <c:v>2006/07</c:v>
                </c:pt>
                <c:pt idx="2">
                  <c:v>2007/08</c:v>
                </c:pt>
                <c:pt idx="3">
                  <c:v>2008/09</c:v>
                </c:pt>
                <c:pt idx="4">
                  <c:v>2009/10</c:v>
                </c:pt>
                <c:pt idx="5">
                  <c:v>2010/11</c:v>
                </c:pt>
                <c:pt idx="6">
                  <c:v>2011/12</c:v>
                </c:pt>
              </c:strCache>
            </c:strRef>
          </c:cat>
          <c:val>
            <c:numRef>
              <c:f>Feuil1!$B$367:$H$367</c:f>
              <c:numCache>
                <c:formatCode>General</c:formatCode>
                <c:ptCount val="7"/>
                <c:pt idx="0">
                  <c:v>1039</c:v>
                </c:pt>
                <c:pt idx="1">
                  <c:v>659</c:v>
                </c:pt>
                <c:pt idx="2">
                  <c:v>722</c:v>
                </c:pt>
                <c:pt idx="3">
                  <c:v>955</c:v>
                </c:pt>
                <c:pt idx="4">
                  <c:v>1122</c:v>
                </c:pt>
                <c:pt idx="5">
                  <c:v>986</c:v>
                </c:pt>
                <c:pt idx="6">
                  <c:v>957</c:v>
                </c:pt>
              </c:numCache>
            </c:numRef>
          </c:val>
        </c:ser>
        <c:ser>
          <c:idx val="3"/>
          <c:order val="3"/>
          <c:tx>
            <c:strRef>
              <c:f>Feuil1!$A$368</c:f>
              <c:strCache>
                <c:ptCount val="1"/>
                <c:pt idx="0">
                  <c:v>Orge</c:v>
                </c:pt>
              </c:strCache>
            </c:strRef>
          </c:tx>
          <c:spPr>
            <a:solidFill>
              <a:schemeClr val="tx2">
                <a:lumMod val="60000"/>
                <a:lumOff val="40000"/>
              </a:schemeClr>
            </a:solidFill>
            <a:ln>
              <a:solidFill>
                <a:schemeClr val="tx1"/>
              </a:solidFill>
            </a:ln>
          </c:spPr>
          <c:invertIfNegative val="0"/>
          <c:dLbls>
            <c:spPr>
              <a:solidFill>
                <a:schemeClr val="bg1"/>
              </a:solidFill>
            </c:spPr>
            <c:txPr>
              <a:bodyPr/>
              <a:lstStyle/>
              <a:p>
                <a:pPr>
                  <a:defRPr sz="1600" b="1"/>
                </a:pPr>
                <a:endParaRPr lang="fr-FR"/>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Feuil1!$B$364:$H$364</c:f>
              <c:strCache>
                <c:ptCount val="7"/>
                <c:pt idx="0">
                  <c:v>2005/06</c:v>
                </c:pt>
                <c:pt idx="1">
                  <c:v>2006/07</c:v>
                </c:pt>
                <c:pt idx="2">
                  <c:v>2007/08</c:v>
                </c:pt>
                <c:pt idx="3">
                  <c:v>2008/09</c:v>
                </c:pt>
                <c:pt idx="4">
                  <c:v>2009/10</c:v>
                </c:pt>
                <c:pt idx="5">
                  <c:v>2010/11</c:v>
                </c:pt>
                <c:pt idx="6">
                  <c:v>2011/12</c:v>
                </c:pt>
              </c:strCache>
            </c:strRef>
          </c:cat>
          <c:val>
            <c:numRef>
              <c:f>Feuil1!$B$368:$H$368</c:f>
              <c:numCache>
                <c:formatCode>General</c:formatCode>
                <c:ptCount val="7"/>
                <c:pt idx="0">
                  <c:v>1234</c:v>
                </c:pt>
                <c:pt idx="1">
                  <c:v>1004</c:v>
                </c:pt>
                <c:pt idx="2">
                  <c:v>540</c:v>
                </c:pt>
                <c:pt idx="3">
                  <c:v>641</c:v>
                </c:pt>
                <c:pt idx="4">
                  <c:v>623</c:v>
                </c:pt>
                <c:pt idx="5">
                  <c:v>749</c:v>
                </c:pt>
                <c:pt idx="6">
                  <c:v>734</c:v>
                </c:pt>
              </c:numCache>
            </c:numRef>
          </c:val>
        </c:ser>
        <c:dLbls>
          <c:showLegendKey val="0"/>
          <c:showVal val="0"/>
          <c:showCatName val="0"/>
          <c:showSerName val="0"/>
          <c:showPercent val="0"/>
          <c:showBubbleSize val="0"/>
        </c:dLbls>
        <c:gapWidth val="150"/>
        <c:axId val="338621976"/>
        <c:axId val="338622760"/>
      </c:barChart>
      <c:catAx>
        <c:axId val="338621976"/>
        <c:scaling>
          <c:orientation val="minMax"/>
        </c:scaling>
        <c:delete val="0"/>
        <c:axPos val="b"/>
        <c:numFmt formatCode="General" sourceLinked="0"/>
        <c:majorTickMark val="out"/>
        <c:minorTickMark val="none"/>
        <c:tickLblPos val="nextTo"/>
        <c:txPr>
          <a:bodyPr/>
          <a:lstStyle/>
          <a:p>
            <a:pPr>
              <a:defRPr sz="1600" b="1"/>
            </a:pPr>
            <a:endParaRPr lang="fr-FR"/>
          </a:p>
        </c:txPr>
        <c:crossAx val="338622760"/>
        <c:crosses val="autoZero"/>
        <c:auto val="1"/>
        <c:lblAlgn val="ctr"/>
        <c:lblOffset val="100"/>
        <c:noMultiLvlLbl val="0"/>
      </c:catAx>
      <c:valAx>
        <c:axId val="338622760"/>
        <c:scaling>
          <c:orientation val="minMax"/>
        </c:scaling>
        <c:delete val="0"/>
        <c:axPos val="l"/>
        <c:majorGridlines/>
        <c:numFmt formatCode="General" sourceLinked="1"/>
        <c:majorTickMark val="out"/>
        <c:minorTickMark val="none"/>
        <c:tickLblPos val="nextTo"/>
        <c:txPr>
          <a:bodyPr/>
          <a:lstStyle/>
          <a:p>
            <a:pPr>
              <a:defRPr sz="1600" b="1"/>
            </a:pPr>
            <a:endParaRPr lang="fr-FR"/>
          </a:p>
        </c:txPr>
        <c:crossAx val="338621976"/>
        <c:crosses val="autoZero"/>
        <c:crossBetween val="between"/>
      </c:valAx>
    </c:plotArea>
    <c:legend>
      <c:legendPos val="t"/>
      <c:layout>
        <c:manualLayout>
          <c:xMode val="edge"/>
          <c:yMode val="edge"/>
          <c:x val="0.35771937882764648"/>
          <c:y val="0.16296296296296298"/>
          <c:w val="0.36511679790026247"/>
          <c:h val="5.1398512685914263E-2"/>
        </c:manualLayout>
      </c:layout>
      <c:overlay val="0"/>
      <c:spPr>
        <a:ln>
          <a:solidFill>
            <a:schemeClr val="tx1"/>
          </a:solidFill>
        </a:ln>
      </c:spPr>
      <c:txPr>
        <a:bodyPr/>
        <a:lstStyle/>
        <a:p>
          <a:pPr>
            <a:defRPr sz="1800" b="1"/>
          </a:pPr>
          <a:endParaRPr lang="fr-FR"/>
        </a:p>
      </c:txPr>
    </c:legend>
    <c:plotVisOnly val="1"/>
    <c:dispBlanksAs val="gap"/>
    <c:showDLblsOverMax val="0"/>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solidFill>
                  <a:schemeClr val="bg1"/>
                </a:solidFill>
                <a:effectLst>
                  <a:outerShdw blurRad="38100" dist="38100" dir="2700000" algn="tl">
                    <a:srgbClr val="000000">
                      <a:alpha val="43137"/>
                    </a:srgbClr>
                  </a:outerShdw>
                </a:effectLst>
              </a:defRPr>
            </a:pPr>
            <a:r>
              <a:rPr lang="fr-FR" sz="2800" dirty="0" smtClean="0">
                <a:solidFill>
                  <a:schemeClr val="bg1"/>
                </a:solidFill>
                <a:effectLst>
                  <a:outerShdw blurRad="38100" dist="38100" dir="2700000" algn="tl">
                    <a:srgbClr val="000000">
                      <a:alpha val="43137"/>
                    </a:srgbClr>
                  </a:outerShdw>
                </a:effectLst>
              </a:rPr>
              <a:t>Production mondiale et de l’UE27 de</a:t>
            </a:r>
          </a:p>
          <a:p>
            <a:pPr>
              <a:defRPr sz="2800">
                <a:solidFill>
                  <a:schemeClr val="bg1"/>
                </a:solidFill>
                <a:effectLst>
                  <a:outerShdw blurRad="38100" dist="38100" dir="2700000" algn="tl">
                    <a:srgbClr val="000000">
                      <a:alpha val="43137"/>
                    </a:srgbClr>
                  </a:outerShdw>
                </a:effectLst>
              </a:defRPr>
            </a:pPr>
            <a:r>
              <a:rPr lang="fr-FR" sz="2800" dirty="0" smtClean="0">
                <a:solidFill>
                  <a:schemeClr val="bg1"/>
                </a:solidFill>
                <a:effectLst>
                  <a:outerShdw blurRad="38100" dist="38100" dir="2700000" algn="tl">
                    <a:srgbClr val="000000">
                      <a:alpha val="43137"/>
                    </a:srgbClr>
                  </a:outerShdw>
                </a:effectLst>
              </a:rPr>
              <a:t>biodiesel de 2000 à 2010, en Mt</a:t>
            </a:r>
            <a:endParaRPr lang="fr-FR" sz="2800" dirty="0">
              <a:solidFill>
                <a:schemeClr val="bg1"/>
              </a:solidFill>
              <a:effectLst>
                <a:outerShdw blurRad="38100" dist="38100" dir="2700000" algn="tl">
                  <a:srgbClr val="000000">
                    <a:alpha val="43137"/>
                  </a:srgbClr>
                </a:outerShdw>
              </a:effectLst>
            </a:endParaRPr>
          </a:p>
        </c:rich>
      </c:tx>
      <c:overlay val="1"/>
      <c:spPr>
        <a:solidFill>
          <a:srgbClr val="FF0000"/>
        </a:solidFill>
        <a:ln>
          <a:solidFill>
            <a:schemeClr val="tx1"/>
          </a:solidFill>
        </a:ln>
      </c:spPr>
    </c:title>
    <c:autoTitleDeleted val="0"/>
    <c:plotArea>
      <c:layout/>
      <c:barChart>
        <c:barDir val="col"/>
        <c:grouping val="clustered"/>
        <c:varyColors val="0"/>
        <c:ser>
          <c:idx val="0"/>
          <c:order val="0"/>
          <c:tx>
            <c:strRef>
              <c:f>Feuil1!$A$2</c:f>
              <c:strCache>
                <c:ptCount val="1"/>
                <c:pt idx="0">
                  <c:v>Monde</c:v>
                </c:pt>
              </c:strCache>
            </c:strRef>
          </c:tx>
          <c:spPr>
            <a:solidFill>
              <a:schemeClr val="accent6"/>
            </a:solidFill>
            <a:ln>
              <a:solidFill>
                <a:schemeClr val="tx1"/>
              </a:solidFill>
            </a:ln>
          </c:spPr>
          <c:invertIfNegative val="0"/>
          <c:dLbls>
            <c:spPr>
              <a:noFill/>
              <a:ln>
                <a:noFill/>
              </a:ln>
              <a:effectLst/>
            </c:spPr>
            <c:txPr>
              <a:bodyPr/>
              <a:lstStyle/>
              <a:p>
                <a:pPr>
                  <a:defRPr sz="1600" b="1"/>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Feuil1!$B$1:$L$1</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Feuil1!$B$2:$L$2</c:f>
              <c:numCache>
                <c:formatCode>General</c:formatCode>
                <c:ptCount val="11"/>
                <c:pt idx="0">
                  <c:v>0.75</c:v>
                </c:pt>
                <c:pt idx="1">
                  <c:v>0.92</c:v>
                </c:pt>
                <c:pt idx="2">
                  <c:v>1.1000000000000001</c:v>
                </c:pt>
                <c:pt idx="3">
                  <c:v>1.48</c:v>
                </c:pt>
                <c:pt idx="4">
                  <c:v>2.02</c:v>
                </c:pt>
                <c:pt idx="5">
                  <c:v>3.5</c:v>
                </c:pt>
                <c:pt idx="6">
                  <c:v>6.04</c:v>
                </c:pt>
                <c:pt idx="7">
                  <c:v>8.4700000000000006</c:v>
                </c:pt>
                <c:pt idx="8">
                  <c:v>13.14</c:v>
                </c:pt>
                <c:pt idx="9">
                  <c:v>15.18</c:v>
                </c:pt>
                <c:pt idx="10">
                  <c:v>16.39</c:v>
                </c:pt>
              </c:numCache>
            </c:numRef>
          </c:val>
        </c:ser>
        <c:ser>
          <c:idx val="1"/>
          <c:order val="1"/>
          <c:tx>
            <c:strRef>
              <c:f>Feuil1!$A$3</c:f>
              <c:strCache>
                <c:ptCount val="1"/>
                <c:pt idx="0">
                  <c:v>UE27</c:v>
                </c:pt>
              </c:strCache>
            </c:strRef>
          </c:tx>
          <c:spPr>
            <a:solidFill>
              <a:schemeClr val="bg1"/>
            </a:solidFill>
            <a:ln>
              <a:solidFill>
                <a:schemeClr val="tx1"/>
              </a:solidFill>
            </a:ln>
          </c:spPr>
          <c:invertIfNegative val="0"/>
          <c:dLbls>
            <c:spPr>
              <a:solidFill>
                <a:schemeClr val="bg1"/>
              </a:solidFill>
              <a:ln>
                <a:solidFill>
                  <a:schemeClr val="tx1"/>
                </a:solidFill>
              </a:ln>
            </c:spPr>
            <c:txPr>
              <a:bodyPr/>
              <a:lstStyle/>
              <a:p>
                <a:pPr>
                  <a:defRPr sz="1600" b="1"/>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Feuil1!$B$1:$L$1</c:f>
              <c:numCache>
                <c:formatCode>General</c:formatCode>
                <c:ptCount val="11"/>
                <c:pt idx="0">
                  <c:v>2000</c:v>
                </c:pt>
                <c:pt idx="1">
                  <c:v>2001</c:v>
                </c:pt>
                <c:pt idx="2">
                  <c:v>2002</c:v>
                </c:pt>
                <c:pt idx="3">
                  <c:v>2003</c:v>
                </c:pt>
                <c:pt idx="4">
                  <c:v>2004</c:v>
                </c:pt>
                <c:pt idx="5">
                  <c:v>2005</c:v>
                </c:pt>
                <c:pt idx="6">
                  <c:v>2006</c:v>
                </c:pt>
                <c:pt idx="7">
                  <c:v>2007</c:v>
                </c:pt>
                <c:pt idx="8">
                  <c:v>2008</c:v>
                </c:pt>
                <c:pt idx="9">
                  <c:v>2009</c:v>
                </c:pt>
                <c:pt idx="10">
                  <c:v>2010</c:v>
                </c:pt>
              </c:numCache>
            </c:numRef>
          </c:cat>
          <c:val>
            <c:numRef>
              <c:f>Feuil1!$B$3:$L$3</c:f>
              <c:numCache>
                <c:formatCode>General</c:formatCode>
                <c:ptCount val="11"/>
                <c:pt idx="0">
                  <c:v>0.74</c:v>
                </c:pt>
                <c:pt idx="1">
                  <c:v>0.89</c:v>
                </c:pt>
                <c:pt idx="2">
                  <c:v>1.07</c:v>
                </c:pt>
                <c:pt idx="3">
                  <c:v>1.43</c:v>
                </c:pt>
                <c:pt idx="4">
                  <c:v>1.93</c:v>
                </c:pt>
                <c:pt idx="5">
                  <c:v>3.18</c:v>
                </c:pt>
                <c:pt idx="6">
                  <c:v>4.8899999999999997</c:v>
                </c:pt>
                <c:pt idx="7">
                  <c:v>5.71</c:v>
                </c:pt>
                <c:pt idx="8">
                  <c:v>7.76</c:v>
                </c:pt>
                <c:pt idx="9">
                  <c:v>9.0500000000000007</c:v>
                </c:pt>
                <c:pt idx="10">
                  <c:v>9.57</c:v>
                </c:pt>
              </c:numCache>
            </c:numRef>
          </c:val>
        </c:ser>
        <c:dLbls>
          <c:showLegendKey val="0"/>
          <c:showVal val="0"/>
          <c:showCatName val="0"/>
          <c:showSerName val="0"/>
          <c:showPercent val="0"/>
          <c:showBubbleSize val="0"/>
        </c:dLbls>
        <c:gapWidth val="150"/>
        <c:axId val="338623936"/>
        <c:axId val="338616488"/>
      </c:barChart>
      <c:catAx>
        <c:axId val="338623936"/>
        <c:scaling>
          <c:orientation val="minMax"/>
        </c:scaling>
        <c:delete val="0"/>
        <c:axPos val="b"/>
        <c:numFmt formatCode="General" sourceLinked="1"/>
        <c:majorTickMark val="out"/>
        <c:minorTickMark val="none"/>
        <c:tickLblPos val="nextTo"/>
        <c:txPr>
          <a:bodyPr/>
          <a:lstStyle/>
          <a:p>
            <a:pPr>
              <a:defRPr sz="1600" b="1"/>
            </a:pPr>
            <a:endParaRPr lang="fr-FR"/>
          </a:p>
        </c:txPr>
        <c:crossAx val="338616488"/>
        <c:crosses val="autoZero"/>
        <c:auto val="1"/>
        <c:lblAlgn val="ctr"/>
        <c:lblOffset val="100"/>
        <c:noMultiLvlLbl val="0"/>
      </c:catAx>
      <c:valAx>
        <c:axId val="338616488"/>
        <c:scaling>
          <c:orientation val="minMax"/>
        </c:scaling>
        <c:delete val="0"/>
        <c:axPos val="l"/>
        <c:majorGridlines/>
        <c:numFmt formatCode="General" sourceLinked="1"/>
        <c:majorTickMark val="out"/>
        <c:minorTickMark val="none"/>
        <c:tickLblPos val="nextTo"/>
        <c:txPr>
          <a:bodyPr/>
          <a:lstStyle/>
          <a:p>
            <a:pPr>
              <a:defRPr sz="1600" b="1"/>
            </a:pPr>
            <a:endParaRPr lang="fr-FR"/>
          </a:p>
        </c:txPr>
        <c:crossAx val="338623936"/>
        <c:crosses val="autoZero"/>
        <c:crossBetween val="between"/>
      </c:valAx>
    </c:plotArea>
    <c:legend>
      <c:legendPos val="t"/>
      <c:layout>
        <c:manualLayout>
          <c:xMode val="edge"/>
          <c:yMode val="edge"/>
          <c:x val="0.40517771216097986"/>
          <c:y val="0.20555555555555555"/>
          <c:w val="0.22020013123359583"/>
          <c:h val="5.1398512685914263E-2"/>
        </c:manualLayout>
      </c:layout>
      <c:overlay val="0"/>
      <c:spPr>
        <a:ln>
          <a:solidFill>
            <a:schemeClr val="tx1"/>
          </a:solidFill>
        </a:ln>
      </c:spPr>
      <c:txPr>
        <a:bodyPr/>
        <a:lstStyle/>
        <a:p>
          <a:pPr>
            <a:defRPr sz="1800" b="1"/>
          </a:pPr>
          <a:endParaRPr lang="fr-FR"/>
        </a:p>
      </c:txPr>
    </c:legend>
    <c:plotVisOnly val="1"/>
    <c:dispBlanksAs val="gap"/>
    <c:showDLblsOverMax val="0"/>
  </c:chart>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emf"/></Relationships>
</file>

<file path=ppt/drawings/drawing1.xml><?xml version="1.0" encoding="utf-8"?>
<c:userShapes xmlns:c="http://schemas.openxmlformats.org/drawingml/2006/chart">
  <cdr:relSizeAnchor xmlns:cdr="http://schemas.openxmlformats.org/drawingml/2006/chartDrawing">
    <cdr:from>
      <cdr:x>0.10626</cdr:x>
      <cdr:y>0.95149</cdr:y>
    </cdr:from>
    <cdr:to>
      <cdr:x>0.20626</cdr:x>
      <cdr:y>1</cdr:y>
    </cdr:to>
    <cdr:sp macro="" textlink="">
      <cdr:nvSpPr>
        <cdr:cNvPr id="2" name="ZoneTexte 1"/>
        <cdr:cNvSpPr txBox="1"/>
      </cdr:nvSpPr>
      <cdr:spPr>
        <a:xfrm xmlns:a="http://schemas.openxmlformats.org/drawingml/2006/main">
          <a:off x="971600" y="6525344"/>
          <a:ext cx="914400" cy="33265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fr-FR" sz="1400" b="1" smtClean="0"/>
            <a:t>Source : </a:t>
          </a:r>
          <a:r>
            <a:rPr lang="fr-FR" sz="1400" b="1" dirty="0" err="1" smtClean="0"/>
            <a:t>Comtrade</a:t>
          </a:r>
          <a:endParaRPr lang="fr-FR" sz="1400" b="1"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3601F67-E6FE-413B-82B7-853404BFFC4F}" type="datetimeFigureOut">
              <a:rPr lang="fr-FR" smtClean="0"/>
              <a:t>29/03/2015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1D02C0C-65F9-4008-BBDA-57CFCD4384A8}" type="slidenum">
              <a:rPr lang="fr-FR" smtClean="0"/>
              <a:t>‹N°›</a:t>
            </a:fld>
            <a:endParaRPr lang="fr-FR"/>
          </a:p>
        </p:txBody>
      </p:sp>
    </p:spTree>
    <p:extLst>
      <p:ext uri="{BB962C8B-B14F-4D97-AF65-F5344CB8AC3E}">
        <p14:creationId xmlns:p14="http://schemas.microsoft.com/office/powerpoint/2010/main" val="299785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nsee.fr/fr/methodes/default.asp?page=definitions/biens.htm"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Approvisionnement : alimentation</a:t>
            </a:r>
            <a:r>
              <a:rPr lang="fr-FR" baseline="0" dirty="0" smtClean="0"/>
              <a:t> bétails, semences, produits fertilisants, produits </a:t>
            </a:r>
            <a:r>
              <a:rPr lang="fr-FR" baseline="0" dirty="0" err="1" smtClean="0"/>
              <a:t>phytos</a:t>
            </a:r>
            <a:r>
              <a:rPr lang="fr-FR" baseline="0" dirty="0" smtClean="0"/>
              <a:t>, etc. </a:t>
            </a:r>
          </a:p>
          <a:p>
            <a:r>
              <a:rPr lang="fr-FR" baseline="0" dirty="0" smtClean="0"/>
              <a:t>Services à la production : entreprises de travaux agricoles ,  CUMA </a:t>
            </a:r>
            <a:endParaRPr lang="fr-FR" dirty="0"/>
          </a:p>
        </p:txBody>
      </p:sp>
    </p:spTree>
    <p:extLst>
      <p:ext uri="{BB962C8B-B14F-4D97-AF65-F5344CB8AC3E}">
        <p14:creationId xmlns:p14="http://schemas.microsoft.com/office/powerpoint/2010/main" val="3195485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9" name="Rectangle 1"/>
          <p:cNvSpPr>
            <a:spLocks noGrp="1" noRot="1" noChangeAspect="1" noChangeArrowheads="1" noTextEdit="1"/>
          </p:cNvSpPr>
          <p:nvPr>
            <p:ph type="sldImg"/>
          </p:nvPr>
        </p:nvSpPr>
        <p:spPr>
          <a:xfrm>
            <a:off x="1144588" y="687388"/>
            <a:ext cx="4568825" cy="342741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0" name="Rectangle 2"/>
          <p:cNvSpPr>
            <a:spLocks noGrp="1" noChangeArrowheads="1"/>
          </p:cNvSpPr>
          <p:nvPr>
            <p:ph type="body" idx="1"/>
          </p:nvPr>
        </p:nvSpPr>
        <p:spPr>
          <a:xfrm>
            <a:off x="685321" y="4343218"/>
            <a:ext cx="5487361" cy="411370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707" tIns="45355" rIns="90707" bIns="45355" anchor="ctr"/>
          <a:lstStyle/>
          <a:p>
            <a:endParaRPr lang="fr-FR" b="0" i="0" u="sng" dirty="0" smtClean="0">
              <a:solidFill>
                <a:schemeClr val="tx1"/>
              </a:solidFill>
              <a:latin typeface="Times New Roman" panose="02020603050405020304" pitchFamily="18" charset="0"/>
              <a:cs typeface="Times New Roman" panose="02020603050405020304" pitchFamily="18" charset="0"/>
            </a:endParaRPr>
          </a:p>
          <a:p>
            <a:r>
              <a:rPr lang="fr-FR" b="0" i="0" u="sng" dirty="0" smtClean="0">
                <a:solidFill>
                  <a:schemeClr val="tx1"/>
                </a:solidFill>
                <a:latin typeface="Times New Roman" panose="02020603050405020304" pitchFamily="18" charset="0"/>
                <a:cs typeface="Times New Roman" panose="02020603050405020304" pitchFamily="18" charset="0"/>
              </a:rPr>
              <a:t>Normes sanitaires plus exigeantes: peut être un de compétitivité en cas d’</a:t>
            </a:r>
            <a:r>
              <a:rPr lang="fr-FR" b="0" i="0" u="sng" dirty="0" err="1" smtClean="0">
                <a:solidFill>
                  <a:schemeClr val="tx1"/>
                </a:solidFill>
                <a:latin typeface="Times New Roman" panose="02020603050405020304" pitchFamily="18" charset="0"/>
                <a:cs typeface="Times New Roman" panose="02020603050405020304" pitchFamily="18" charset="0"/>
              </a:rPr>
              <a:t>homogéneisation</a:t>
            </a:r>
            <a:r>
              <a:rPr lang="fr-FR" b="0" i="0" u="sng" baseline="0" dirty="0" smtClean="0">
                <a:solidFill>
                  <a:schemeClr val="tx1"/>
                </a:solidFill>
                <a:latin typeface="Times New Roman" panose="02020603050405020304" pitchFamily="18" charset="0"/>
                <a:cs typeface="Times New Roman" panose="02020603050405020304" pitchFamily="18" charset="0"/>
              </a:rPr>
              <a:t> internationale des normes (rente) </a:t>
            </a:r>
          </a:p>
          <a:p>
            <a:r>
              <a:rPr lang="fr-FR" b="0" i="0" u="sng" dirty="0" smtClean="0">
                <a:solidFill>
                  <a:schemeClr val="tx1"/>
                </a:solidFill>
                <a:latin typeface="Times New Roman" panose="02020603050405020304" pitchFamily="18" charset="0"/>
                <a:cs typeface="Times New Roman" panose="02020603050405020304" pitchFamily="18" charset="0"/>
              </a:rPr>
              <a:t>Appareil productif vieillissant</a:t>
            </a:r>
            <a:r>
              <a:rPr lang="fr-FR" b="0" i="0" dirty="0" smtClean="0">
                <a:solidFill>
                  <a:schemeClr val="tx1"/>
                </a:solidFill>
                <a:latin typeface="Times New Roman" panose="02020603050405020304" pitchFamily="18" charset="0"/>
                <a:cs typeface="Times New Roman" panose="02020603050405020304" pitchFamily="18" charset="0"/>
              </a:rPr>
              <a:t>,</a:t>
            </a:r>
            <a:r>
              <a:rPr lang="fr-FR" sz="1200" b="0" i="0" u="none" strike="noStrike" kern="1200" baseline="0" dirty="0" smtClean="0">
                <a:solidFill>
                  <a:schemeClr val="tx1"/>
                </a:solidFill>
                <a:latin typeface="Times New Roman" panose="02020603050405020304" pitchFamily="18" charset="0"/>
                <a:ea typeface="+mn-ea"/>
                <a:cs typeface="+mn-cs"/>
              </a:rPr>
              <a:t> Les IAA communiquent peu sur leurs métiers et leurs potentiels d’évolution. Conséquence : l’offre de formation « industrielle » ou « commerciale » débouche peu sur les métiers proposés en IAA </a:t>
            </a:r>
          </a:p>
          <a:p>
            <a:endParaRPr lang="fr-FR" altLang="fr-FR" dirty="0" smtClean="0"/>
          </a:p>
        </p:txBody>
      </p:sp>
    </p:spTree>
    <p:extLst>
      <p:ext uri="{BB962C8B-B14F-4D97-AF65-F5344CB8AC3E}">
        <p14:creationId xmlns:p14="http://schemas.microsoft.com/office/powerpoint/2010/main" val="10194658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7763" name="Rectangle 1"/>
          <p:cNvSpPr>
            <a:spLocks noGrp="1" noRot="1" noChangeAspect="1" noChangeArrowheads="1" noTextEdit="1"/>
          </p:cNvSpPr>
          <p:nvPr>
            <p:ph type="sldImg"/>
          </p:nvPr>
        </p:nvSpPr>
        <p:spPr>
          <a:xfrm>
            <a:off x="1144588" y="687388"/>
            <a:ext cx="4568825" cy="342741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7764" name="Rectangle 2"/>
          <p:cNvSpPr>
            <a:spLocks noGrp="1" noChangeArrowheads="1"/>
          </p:cNvSpPr>
          <p:nvPr>
            <p:ph type="body" idx="1"/>
          </p:nvPr>
        </p:nvSpPr>
        <p:spPr>
          <a:xfrm>
            <a:off x="685321" y="4343218"/>
            <a:ext cx="5487361" cy="411370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707" tIns="45355" rIns="90707" bIns="45355" anchor="ctr"/>
          <a:lstStyle/>
          <a:p>
            <a:r>
              <a:rPr lang="fr-FR" altLang="fr-FR" dirty="0" smtClean="0"/>
              <a:t>Structure des IAA</a:t>
            </a:r>
          </a:p>
        </p:txBody>
      </p:sp>
    </p:spTree>
    <p:extLst>
      <p:ext uri="{BB962C8B-B14F-4D97-AF65-F5344CB8AC3E}">
        <p14:creationId xmlns:p14="http://schemas.microsoft.com/office/powerpoint/2010/main" val="2760786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3667" name="Rectangle 1"/>
          <p:cNvSpPr>
            <a:spLocks noGrp="1" noRot="1" noChangeAspect="1" noChangeArrowheads="1" noTextEdit="1"/>
          </p:cNvSpPr>
          <p:nvPr>
            <p:ph type="sldImg"/>
          </p:nvPr>
        </p:nvSpPr>
        <p:spPr>
          <a:xfrm>
            <a:off x="1144588" y="687388"/>
            <a:ext cx="4568825" cy="342741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3668" name="Rectangle 2"/>
          <p:cNvSpPr>
            <a:spLocks noGrp="1" noChangeArrowheads="1"/>
          </p:cNvSpPr>
          <p:nvPr>
            <p:ph type="body" idx="1"/>
          </p:nvPr>
        </p:nvSpPr>
        <p:spPr>
          <a:xfrm>
            <a:off x="685321" y="4343218"/>
            <a:ext cx="5487361" cy="411370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707" tIns="45355" rIns="90707" bIns="45355" anchor="ctr"/>
          <a:lstStyle/>
          <a:p>
            <a:endParaRPr lang="fr-FR" altLang="fr-FR" dirty="0" smtClean="0"/>
          </a:p>
        </p:txBody>
      </p:sp>
    </p:spTree>
    <p:extLst>
      <p:ext uri="{BB962C8B-B14F-4D97-AF65-F5344CB8AC3E}">
        <p14:creationId xmlns:p14="http://schemas.microsoft.com/office/powerpoint/2010/main" val="479775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6739" name="Rectangle 1"/>
          <p:cNvSpPr>
            <a:spLocks noGrp="1" noRot="1" noChangeAspect="1" noChangeArrowheads="1" noTextEdit="1"/>
          </p:cNvSpPr>
          <p:nvPr>
            <p:ph type="sldImg"/>
          </p:nvPr>
        </p:nvSpPr>
        <p:spPr>
          <a:xfrm>
            <a:off x="1144588" y="687388"/>
            <a:ext cx="4568825" cy="342741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6740" name="Rectangle 2"/>
          <p:cNvSpPr>
            <a:spLocks noGrp="1" noChangeArrowheads="1"/>
          </p:cNvSpPr>
          <p:nvPr>
            <p:ph type="body" idx="1"/>
          </p:nvPr>
        </p:nvSpPr>
        <p:spPr>
          <a:xfrm>
            <a:off x="685321" y="4343218"/>
            <a:ext cx="5487361" cy="411370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707" tIns="45355" rIns="90707" bIns="45355" anchor="ctr"/>
          <a:lstStyle/>
          <a:p>
            <a:r>
              <a:rPr lang="fr-FR" altLang="fr-FR" sz="1200" dirty="0" smtClean="0"/>
              <a:t>Les IAA transforment 70% de la production finale de l’agriculture.-</a:t>
            </a:r>
            <a:r>
              <a:rPr lang="fr-FR" altLang="fr-FR" sz="1200" dirty="0" smtClean="0">
                <a:sym typeface="Wingdings" panose="05000000000000000000" pitchFamily="2" charset="2"/>
              </a:rPr>
              <a:t> fort impact des cours des produits agricole</a:t>
            </a:r>
            <a:r>
              <a:rPr lang="fr-FR" altLang="fr-FR" sz="1200" baseline="0" dirty="0" smtClean="0">
                <a:sym typeface="Wingdings" panose="05000000000000000000" pitchFamily="2" charset="2"/>
              </a:rPr>
              <a:t> sur les IAA</a:t>
            </a:r>
            <a:endParaRPr lang="fr-FR" altLang="fr-FR" dirty="0" smtClean="0"/>
          </a:p>
        </p:txBody>
      </p:sp>
    </p:spTree>
    <p:extLst>
      <p:ext uri="{BB962C8B-B14F-4D97-AF65-F5344CB8AC3E}">
        <p14:creationId xmlns:p14="http://schemas.microsoft.com/office/powerpoint/2010/main" val="115567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Tree>
    <p:extLst>
      <p:ext uri="{BB962C8B-B14F-4D97-AF65-F5344CB8AC3E}">
        <p14:creationId xmlns:p14="http://schemas.microsoft.com/office/powerpoint/2010/main" val="39944719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1075" name="Rectangle 1"/>
          <p:cNvSpPr>
            <a:spLocks noGrp="1" noRot="1" noChangeAspect="1" noChangeArrowheads="1" noTextEdit="1"/>
          </p:cNvSpPr>
          <p:nvPr>
            <p:ph type="sldImg"/>
          </p:nvPr>
        </p:nvSpPr>
        <p:spPr>
          <a:xfrm>
            <a:off x="1144588" y="687388"/>
            <a:ext cx="4568825" cy="342741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1076" name="Rectangle 2"/>
          <p:cNvSpPr>
            <a:spLocks noGrp="1" noChangeArrowheads="1"/>
          </p:cNvSpPr>
          <p:nvPr>
            <p:ph type="body" idx="1"/>
          </p:nvPr>
        </p:nvSpPr>
        <p:spPr>
          <a:xfrm>
            <a:off x="685321" y="4343218"/>
            <a:ext cx="5487361" cy="411370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707" tIns="45355" rIns="90707" bIns="45355" anchor="ctr"/>
          <a:lstStyle/>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L’excédent des échanges en produits agroalimentaires est variable mais commence à reprendre une certaine stabilité</a:t>
            </a:r>
          </a:p>
          <a:p>
            <a:pPr marL="0" marR="0" indent="0" algn="l" defTabSz="914400" rtl="0" eaLnBrk="1" fontAlgn="base" latinLnBrk="0" hangingPunct="1">
              <a:lnSpc>
                <a:spcPct val="100000"/>
              </a:lnSpc>
              <a:spcBef>
                <a:spcPct val="30000"/>
              </a:spcBef>
              <a:spcAft>
                <a:spcPct val="0"/>
              </a:spcAft>
              <a:buClrTx/>
              <a:buSzTx/>
              <a:buFontTx/>
              <a:buNone/>
              <a:tabLst/>
              <a:defRPr/>
            </a:pPr>
            <a:r>
              <a:rPr lang="fr-FR" sz="1200" b="0" i="0" u="none" strike="noStrike" kern="1200" baseline="0" dirty="0" smtClean="0">
                <a:solidFill>
                  <a:schemeClr val="tx1"/>
                </a:solidFill>
                <a:latin typeface="+mn-lt"/>
                <a:ea typeface="+mn-ea"/>
                <a:cs typeface="+mn-cs"/>
              </a:rPr>
              <a:t>Année 2009 exceptionnelle: crise économique mondiale et baisse de l’activité (</a:t>
            </a:r>
            <a:r>
              <a:rPr lang="fr-FR" altLang="fr-FR" sz="1200" dirty="0" smtClean="0"/>
              <a:t>pas connu depuis 1990)</a:t>
            </a:r>
          </a:p>
          <a:p>
            <a:r>
              <a:rPr lang="fr-FR" sz="1200" b="0" i="0" u="none" strike="noStrike" kern="1200" baseline="0" dirty="0" smtClean="0">
                <a:solidFill>
                  <a:schemeClr val="tx1"/>
                </a:solidFill>
                <a:latin typeface="+mn-lt"/>
                <a:ea typeface="+mn-ea"/>
                <a:cs typeface="+mn-cs"/>
              </a:rPr>
              <a:t> R</a:t>
            </a:r>
            <a:r>
              <a:rPr lang="fr-FR" altLang="fr-FR" sz="1200" dirty="0" smtClean="0"/>
              <a:t>edressement en 2010</a:t>
            </a:r>
          </a:p>
          <a:p>
            <a:pPr marL="0" marR="0" indent="0" algn="l" defTabSz="914400" rtl="0" eaLnBrk="1" fontAlgn="base" latinLnBrk="0" hangingPunct="1">
              <a:lnSpc>
                <a:spcPct val="100000"/>
              </a:lnSpc>
              <a:spcBef>
                <a:spcPct val="30000"/>
              </a:spcBef>
              <a:spcAft>
                <a:spcPct val="0"/>
              </a:spcAft>
              <a:buClrTx/>
              <a:buSzTx/>
              <a:buFontTx/>
              <a:buNone/>
              <a:tabLst/>
              <a:defRPr/>
            </a:pPr>
            <a:r>
              <a:rPr lang="fr-FR" altLang="fr-FR" sz="1200" dirty="0" smtClean="0"/>
              <a:t>2011,</a:t>
            </a:r>
            <a:r>
              <a:rPr lang="fr-FR" altLang="fr-FR" sz="1200" baseline="0" dirty="0" smtClean="0"/>
              <a:t> 2012 : </a:t>
            </a:r>
            <a:r>
              <a:rPr lang="fr-FR" altLang="fr-FR" sz="1200" dirty="0" smtClean="0"/>
              <a:t>progression de nos exportations</a:t>
            </a:r>
            <a:endParaRPr lang="fr-FR" altLang="fr-FR" dirty="0" smtClean="0"/>
          </a:p>
        </p:txBody>
      </p:sp>
    </p:spTree>
    <p:extLst>
      <p:ext uri="{BB962C8B-B14F-4D97-AF65-F5344CB8AC3E}">
        <p14:creationId xmlns:p14="http://schemas.microsoft.com/office/powerpoint/2010/main" val="4014453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30051" name="Rectangle 1"/>
          <p:cNvSpPr>
            <a:spLocks noGrp="1" noRot="1" noChangeAspect="1" noChangeArrowheads="1" noTextEdit="1"/>
          </p:cNvSpPr>
          <p:nvPr>
            <p:ph type="sldImg"/>
          </p:nvPr>
        </p:nvSpPr>
        <p:spPr>
          <a:xfrm>
            <a:off x="1144588" y="687388"/>
            <a:ext cx="4568825" cy="342741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30052" name="Rectangle 2"/>
          <p:cNvSpPr>
            <a:spLocks noGrp="1" noChangeArrowheads="1"/>
          </p:cNvSpPr>
          <p:nvPr>
            <p:ph type="body" idx="1"/>
          </p:nvPr>
        </p:nvSpPr>
        <p:spPr>
          <a:xfrm>
            <a:off x="685321" y="4343218"/>
            <a:ext cx="5487361" cy="411370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707" tIns="45355" rIns="90707" bIns="45355" anchor="ctr"/>
          <a:lstStyle/>
          <a:p>
            <a:pPr marL="0" marR="0" indent="0" algn="l" defTabSz="914400" rtl="0" eaLnBrk="1" fontAlgn="base" latinLnBrk="0" hangingPunct="1">
              <a:lnSpc>
                <a:spcPct val="100000"/>
              </a:lnSpc>
              <a:spcBef>
                <a:spcPct val="30000"/>
              </a:spcBef>
              <a:spcAft>
                <a:spcPct val="0"/>
              </a:spcAft>
              <a:buClrTx/>
              <a:buSzTx/>
              <a:buFontTx/>
              <a:buNone/>
              <a:tabLst/>
              <a:defRPr/>
            </a:pPr>
            <a:r>
              <a:rPr lang="fr-FR" sz="1200" b="0" i="0" u="none" strike="noStrike" kern="1200" baseline="0" dirty="0" smtClean="0">
                <a:solidFill>
                  <a:schemeClr val="tx1"/>
                </a:solidFill>
                <a:latin typeface="+mn-lt"/>
                <a:ea typeface="+mn-ea"/>
                <a:cs typeface="+mn-cs"/>
              </a:rPr>
              <a:t>En 2012, l’excédent des échanges agroalimentaires français atteint 11,9 milliards d’euros. Il augmente de 75 millions par rapport à 2011. Les produits agroalimentaires (bruts et transformés) constituent le deuxième excédent commercial de la France, derrière le matériel de transport (15,6 milliards d’euros). </a:t>
            </a:r>
          </a:p>
          <a:p>
            <a:r>
              <a:rPr lang="fr-FR" sz="1200" b="0" i="0" u="none" strike="noStrike" kern="1200" baseline="0" dirty="0" smtClean="0">
                <a:solidFill>
                  <a:schemeClr val="tx1"/>
                </a:solidFill>
                <a:latin typeface="+mn-lt"/>
                <a:ea typeface="+mn-ea"/>
                <a:cs typeface="+mn-cs"/>
              </a:rPr>
              <a:t>L’excédent des échanges en produits agroalimentaires bruts (4 milliards d’euros) contribue pour un tiers à l’excédent d’échanges agroalimentaires.</a:t>
            </a:r>
          </a:p>
          <a:p>
            <a:r>
              <a:rPr lang="fr-FR" sz="1200" b="0" i="0" u="none" strike="noStrike" kern="1200" baseline="0" dirty="0" smtClean="0">
                <a:solidFill>
                  <a:schemeClr val="tx1"/>
                </a:solidFill>
                <a:latin typeface="+mn-lt"/>
                <a:ea typeface="+mn-ea"/>
                <a:cs typeface="+mn-cs"/>
              </a:rPr>
              <a:t>En 2012, il diminue de 948 millions d’euros. La première partie de l’année a été marquée par de fortes baisses des exportations.</a:t>
            </a:r>
          </a:p>
          <a:p>
            <a:r>
              <a:rPr lang="fr-FR" sz="1200" b="0" i="0" u="none" strike="noStrike" kern="1200" baseline="0" dirty="0" smtClean="0">
                <a:solidFill>
                  <a:schemeClr val="tx1"/>
                </a:solidFill>
                <a:latin typeface="+mn-lt"/>
                <a:ea typeface="+mn-ea"/>
                <a:cs typeface="+mn-cs"/>
              </a:rPr>
              <a:t>En effet, début 2011, la demande en céréales des pays du pourtour méditerranéen avait été exceptionnellement forte. Le dernier</a:t>
            </a:r>
          </a:p>
          <a:p>
            <a:r>
              <a:rPr lang="fr-FR" sz="1200" b="0" i="0" u="none" strike="noStrike" kern="1200" baseline="0" dirty="0" smtClean="0">
                <a:solidFill>
                  <a:schemeClr val="tx1"/>
                </a:solidFill>
                <a:latin typeface="+mn-lt"/>
                <a:ea typeface="+mn-ea"/>
                <a:cs typeface="+mn-cs"/>
              </a:rPr>
              <a:t>trimestre marque un retour à la croissance grâce notamment aux ventes de légumes et fruits soutenues par les prix, et à la hausse des</a:t>
            </a:r>
          </a:p>
          <a:p>
            <a:r>
              <a:rPr lang="fr-FR" sz="1200" b="0" i="0" u="none" strike="noStrike" kern="1200" baseline="0" dirty="0" smtClean="0">
                <a:solidFill>
                  <a:schemeClr val="tx1"/>
                </a:solidFill>
                <a:latin typeface="+mn-lt"/>
                <a:ea typeface="+mn-ea"/>
                <a:cs typeface="+mn-cs"/>
              </a:rPr>
              <a:t>prix des céréales.</a:t>
            </a:r>
          </a:p>
          <a:p>
            <a:r>
              <a:rPr lang="fr-FR" sz="1200" b="0" i="0" u="none" strike="noStrike" kern="1200" baseline="0" dirty="0" smtClean="0">
                <a:solidFill>
                  <a:schemeClr val="tx1"/>
                </a:solidFill>
                <a:latin typeface="+mn-lt"/>
                <a:ea typeface="+mn-ea"/>
                <a:cs typeface="+mn-cs"/>
              </a:rPr>
              <a:t>L’excédent en produits agroalimentaires transformés (7,9 milliards d’euros) représente les deux tiers de l’excédent d’échanges agroalimentaires.</a:t>
            </a:r>
          </a:p>
          <a:p>
            <a:r>
              <a:rPr lang="fr-FR" sz="1200" b="0" i="0" u="none" strike="noStrike" kern="1200" baseline="0" dirty="0" smtClean="0">
                <a:solidFill>
                  <a:schemeClr val="tx1"/>
                </a:solidFill>
                <a:latin typeface="+mn-lt"/>
                <a:ea typeface="+mn-ea"/>
                <a:cs typeface="+mn-cs"/>
              </a:rPr>
              <a:t>En 2012, il progresse de 1 023 millions d’euros en 2012. La forte hausse de l’excédent en vins et alcools permet de soutenir la</a:t>
            </a:r>
          </a:p>
          <a:p>
            <a:r>
              <a:rPr lang="fr-FR" sz="1200" b="0" i="0" u="none" strike="noStrike" kern="1200" baseline="0" dirty="0" smtClean="0">
                <a:solidFill>
                  <a:schemeClr val="tx1"/>
                </a:solidFill>
                <a:latin typeface="+mn-lt"/>
                <a:ea typeface="+mn-ea"/>
                <a:cs typeface="+mn-cs"/>
              </a:rPr>
              <a:t>croissance de l’ensemble. En revanche, les déficits en huiles et graisses et en viandes se creusent.</a:t>
            </a:r>
            <a:endParaRPr lang="fr-FR" altLang="fr-FR" dirty="0" smtClean="0"/>
          </a:p>
        </p:txBody>
      </p:sp>
    </p:spTree>
    <p:extLst>
      <p:ext uri="{BB962C8B-B14F-4D97-AF65-F5344CB8AC3E}">
        <p14:creationId xmlns:p14="http://schemas.microsoft.com/office/powerpoint/2010/main" val="14485140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9091" name="Rectangle 1"/>
          <p:cNvSpPr>
            <a:spLocks noGrp="1" noRot="1" noChangeAspect="1" noChangeArrowheads="1" noTextEdit="1"/>
          </p:cNvSpPr>
          <p:nvPr>
            <p:ph type="sldImg"/>
          </p:nvPr>
        </p:nvSpPr>
        <p:spPr>
          <a:xfrm>
            <a:off x="1144588" y="687388"/>
            <a:ext cx="4568825" cy="342741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89092" name="Rectangle 2"/>
          <p:cNvSpPr>
            <a:spLocks noGrp="1" noChangeArrowheads="1"/>
          </p:cNvSpPr>
          <p:nvPr>
            <p:ph type="body" idx="1"/>
          </p:nvPr>
        </p:nvSpPr>
        <p:spPr>
          <a:xfrm>
            <a:off x="685321" y="4343218"/>
            <a:ext cx="5487361" cy="411370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707" tIns="45355" rIns="90707" bIns="45355" anchor="ctr"/>
          <a:lstStyle/>
          <a:p>
            <a:r>
              <a:rPr lang="fr-FR" altLang="fr-FR" sz="1200" dirty="0" smtClean="0"/>
              <a:t>Une branche (ou branche d'activité) regroupe </a:t>
            </a:r>
            <a:r>
              <a:rPr lang="fr-FR" altLang="fr-FR" sz="1200" b="1" dirty="0" smtClean="0"/>
              <a:t>des unités de production homogènes</a:t>
            </a:r>
            <a:r>
              <a:rPr lang="fr-FR" altLang="fr-FR" sz="1200" dirty="0" smtClean="0"/>
              <a:t>, c'est-à-dire qui fabriquent des produits (ou rendent des services) qui appartiennent au même item de la nomenclature d’activité économique considérée. </a:t>
            </a:r>
          </a:p>
          <a:p>
            <a:r>
              <a:rPr lang="fr-FR" altLang="fr-FR" sz="1200" dirty="0" smtClean="0"/>
              <a:t>Ex: une entreprise appartient à un même secteur, mais à plusieurs branches</a:t>
            </a:r>
            <a:endParaRPr lang="fr-FR" altLang="fr-FR" dirty="0" smtClean="0"/>
          </a:p>
        </p:txBody>
      </p:sp>
    </p:spTree>
    <p:extLst>
      <p:ext uri="{BB962C8B-B14F-4D97-AF65-F5344CB8AC3E}">
        <p14:creationId xmlns:p14="http://schemas.microsoft.com/office/powerpoint/2010/main" val="3260055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algn="just" eaLnBrk="1" hangingPunct="1">
              <a:spcBef>
                <a:spcPts val="1250"/>
              </a:spcBef>
              <a:buClr>
                <a:srgbClr val="0000FF"/>
              </a:buClr>
              <a:buFont typeface="Symbol" pitchFamily="18" charset="2"/>
              <a:buNone/>
            </a:pPr>
            <a:r>
              <a:rPr lang="fr-FR" altLang="fr-FR" sz="1200" b="1" dirty="0" smtClean="0">
                <a:solidFill>
                  <a:schemeClr val="tx1"/>
                </a:solidFill>
              </a:rPr>
              <a:t>Depuis un demi-siècle</a:t>
            </a:r>
          </a:p>
          <a:p>
            <a:pPr algn="just" eaLnBrk="1" hangingPunct="1">
              <a:spcBef>
                <a:spcPts val="1250"/>
              </a:spcBef>
              <a:buClr>
                <a:srgbClr val="0000FF"/>
              </a:buClr>
              <a:buFont typeface="Symbol" pitchFamily="18" charset="2"/>
              <a:buNone/>
            </a:pPr>
            <a:r>
              <a:rPr lang="fr-FR" altLang="fr-FR" sz="1200" b="1" dirty="0" smtClean="0">
                <a:solidFill>
                  <a:schemeClr val="tx1"/>
                </a:solidFill>
              </a:rPr>
              <a:t>Au bénéfice des superficies boisées (dont la progression s’est ralentie depuis 1970) et du territoire non agricole (dont la progression s’est accentuée depuis 1970, signe du mouvement d’urbanisation).</a:t>
            </a:r>
            <a:endParaRPr lang="fr-FR" dirty="0"/>
          </a:p>
        </p:txBody>
      </p:sp>
    </p:spTree>
    <p:extLst>
      <p:ext uri="{BB962C8B-B14F-4D97-AF65-F5344CB8AC3E}">
        <p14:creationId xmlns:p14="http://schemas.microsoft.com/office/powerpoint/2010/main" val="14194514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3427" name="Rectangle 1"/>
          <p:cNvSpPr>
            <a:spLocks noGrp="1" noRot="1" noChangeAspect="1" noChangeArrowheads="1" noTextEdit="1"/>
          </p:cNvSpPr>
          <p:nvPr>
            <p:ph type="sldImg"/>
          </p:nvPr>
        </p:nvSpPr>
        <p:spPr>
          <a:xfrm>
            <a:off x="1144588" y="687388"/>
            <a:ext cx="4568825" cy="342741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3428" name="Rectangle 2"/>
          <p:cNvSpPr>
            <a:spLocks noGrp="1" noChangeArrowheads="1"/>
          </p:cNvSpPr>
          <p:nvPr>
            <p:ph type="body" idx="1"/>
          </p:nvPr>
        </p:nvSpPr>
        <p:spPr>
          <a:xfrm>
            <a:off x="685321" y="4343218"/>
            <a:ext cx="5487361" cy="411370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707" tIns="45355" rIns="90707" bIns="45355" anchor="ctr"/>
          <a:lstStyle/>
          <a:p>
            <a:endParaRPr lang="fr-FR" altLang="fr-FR" smtClean="0"/>
          </a:p>
        </p:txBody>
      </p:sp>
    </p:spTree>
    <p:extLst>
      <p:ext uri="{BB962C8B-B14F-4D97-AF65-F5344CB8AC3E}">
        <p14:creationId xmlns:p14="http://schemas.microsoft.com/office/powerpoint/2010/main" val="22526690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8547" name="Rectangle 2"/>
          <p:cNvSpPr>
            <a:spLocks noGrp="1" noRot="1" noChangeAspect="1" noChangeArrowheads="1" noTextEdit="1"/>
          </p:cNvSpPr>
          <p:nvPr>
            <p:ph type="sldImg"/>
          </p:nvPr>
        </p:nvSpPr>
        <p:spPr>
          <a:xfrm>
            <a:off x="1144588" y="687388"/>
            <a:ext cx="4568825" cy="3427412"/>
          </a:xfrm>
          <a:ln/>
        </p:spPr>
      </p:sp>
      <p:sp>
        <p:nvSpPr>
          <p:cNvPr id="108548" name="Rectangle 3"/>
          <p:cNvSpPr>
            <a:spLocks noGrp="1" noChangeArrowheads="1"/>
          </p:cNvSpPr>
          <p:nvPr>
            <p:ph type="body" idx="1"/>
          </p:nvPr>
        </p:nvSpPr>
        <p:spPr>
          <a:xfrm>
            <a:off x="685321" y="4343218"/>
            <a:ext cx="5487361" cy="4113704"/>
          </a:xfrm>
          <a:noFill/>
          <a:extLst>
            <a:ext uri="{91240B29-F687-4F45-9708-019B960494DF}">
              <a14:hiddenLine xmlns:a14="http://schemas.microsoft.com/office/drawing/2010/main" w="9525">
                <a:solidFill>
                  <a:srgbClr val="000000"/>
                </a:solidFill>
                <a:miter lim="800000"/>
                <a:headEnd/>
                <a:tailEnd/>
              </a14:hiddenLine>
            </a:ext>
          </a:extLst>
        </p:spPr>
        <p:txBody>
          <a:bodyPr wrap="none" lIns="90707" tIns="45355" rIns="90707" bIns="45355" anchor="ctr"/>
          <a:lstStyle/>
          <a:p>
            <a:pPr algn="just" eaLnBrk="1" hangingPunct="1">
              <a:lnSpc>
                <a:spcPct val="150000"/>
              </a:lnSpc>
              <a:spcBef>
                <a:spcPct val="0"/>
              </a:spcBef>
              <a:buFont typeface="Arial" charset="0"/>
              <a:buNone/>
            </a:pPr>
            <a:r>
              <a:rPr lang="fr-FR" altLang="fr-FR" sz="1200" b="0" i="0" baseline="0" dirty="0" smtClean="0">
                <a:latin typeface="Times New Roman" panose="02020603050405020304" pitchFamily="18" charset="0"/>
              </a:rPr>
              <a:t>Evolution très irrégulière du revenu net agricole par actif en termes réels depuis 1970 : </a:t>
            </a:r>
          </a:p>
          <a:p>
            <a:pPr algn="just" eaLnBrk="1" hangingPunct="1">
              <a:lnSpc>
                <a:spcPct val="150000"/>
              </a:lnSpc>
              <a:spcBef>
                <a:spcPct val="0"/>
              </a:spcBef>
            </a:pPr>
            <a:r>
              <a:rPr lang="fr-FR" altLang="fr-FR" sz="1200" b="0" i="0" baseline="0" dirty="0" smtClean="0">
                <a:latin typeface="Times New Roman" panose="02020603050405020304" pitchFamily="18" charset="0"/>
              </a:rPr>
              <a:t> Fortes hausses de 1990 à 98; </a:t>
            </a:r>
          </a:p>
          <a:p>
            <a:pPr algn="just" eaLnBrk="1" hangingPunct="1">
              <a:lnSpc>
                <a:spcPct val="150000"/>
              </a:lnSpc>
              <a:spcBef>
                <a:spcPct val="0"/>
              </a:spcBef>
            </a:pPr>
            <a:r>
              <a:rPr lang="fr-FR" altLang="fr-FR" sz="1200" b="0" i="0" baseline="0" dirty="0" smtClean="0">
                <a:latin typeface="Times New Roman" panose="02020603050405020304" pitchFamily="18" charset="0"/>
              </a:rPr>
              <a:t> Décroissance depuis 1998, </a:t>
            </a:r>
          </a:p>
          <a:p>
            <a:pPr algn="just" eaLnBrk="1" hangingPunct="1">
              <a:lnSpc>
                <a:spcPct val="150000"/>
              </a:lnSpc>
              <a:spcBef>
                <a:spcPct val="0"/>
              </a:spcBef>
            </a:pPr>
            <a:r>
              <a:rPr lang="fr-FR" altLang="fr-FR" sz="1200" b="0" i="0" baseline="0" dirty="0" smtClean="0">
                <a:latin typeface="Times New Roman" panose="02020603050405020304" pitchFamily="18" charset="0"/>
              </a:rPr>
              <a:t> Puis nette amélioration en 2005, 2006 et 2007 en raison de la hausse de la valeur des céréales, oléagineux et protéagineux, </a:t>
            </a:r>
          </a:p>
          <a:p>
            <a:pPr algn="just" eaLnBrk="1" hangingPunct="1">
              <a:lnSpc>
                <a:spcPct val="150000"/>
              </a:lnSpc>
              <a:spcBef>
                <a:spcPct val="0"/>
              </a:spcBef>
            </a:pPr>
            <a:r>
              <a:rPr lang="fr-FR" altLang="fr-FR" sz="1200" b="0" i="0" baseline="0" dirty="0" smtClean="0">
                <a:latin typeface="Times New Roman" panose="02020603050405020304" pitchFamily="18" charset="0"/>
              </a:rPr>
              <a:t> Forte baisse en 2008 (-20,4%) en raison de la hausse générale des coûts de production et du repli des prix des céréales, la baisse se poursuit en 2009.</a:t>
            </a:r>
          </a:p>
          <a:p>
            <a:pPr algn="just" eaLnBrk="1" hangingPunct="1">
              <a:lnSpc>
                <a:spcPct val="150000"/>
              </a:lnSpc>
              <a:spcBef>
                <a:spcPct val="0"/>
              </a:spcBef>
            </a:pPr>
            <a:r>
              <a:rPr lang="fr-FR" altLang="fr-FR" sz="1200" b="0" i="0" baseline="0" dirty="0" smtClean="0">
                <a:latin typeface="Times New Roman" panose="02020603050405020304" pitchFamily="18" charset="0"/>
              </a:rPr>
              <a:t>Remontée en 2010-2012.</a:t>
            </a:r>
          </a:p>
          <a:p>
            <a:pPr algn="just" eaLnBrk="1" hangingPunct="1">
              <a:lnSpc>
                <a:spcPct val="150000"/>
              </a:lnSpc>
              <a:spcBef>
                <a:spcPct val="0"/>
              </a:spcBef>
              <a:buFont typeface="Arial" charset="0"/>
              <a:buNone/>
            </a:pPr>
            <a:r>
              <a:rPr lang="fr-FR" altLang="fr-FR" sz="1200" b="0" i="0" baseline="0" dirty="0" smtClean="0">
                <a:latin typeface="Times New Roman" panose="02020603050405020304" pitchFamily="18" charset="0"/>
              </a:rPr>
              <a:t>En 2012, la hausse résulte de la hausse des prix alors que les volumes produits diminuent (conditions climatiques défavorables).</a:t>
            </a:r>
            <a:endParaRPr lang="fr-FR" altLang="fr-FR" sz="1200" b="0" i="0" baseline="0" dirty="0" smtClean="0">
              <a:solidFill>
                <a:schemeClr val="tx1"/>
              </a:solidFill>
              <a:latin typeface="Times New Roman" panose="02020603050405020304" pitchFamily="18" charset="0"/>
            </a:endParaRPr>
          </a:p>
          <a:p>
            <a:pPr algn="just" eaLnBrk="1" hangingPunct="1">
              <a:spcBef>
                <a:spcPct val="0"/>
              </a:spcBef>
              <a:buFont typeface="Arial" charset="0"/>
              <a:buNone/>
            </a:pPr>
            <a:r>
              <a:rPr lang="fr-FR" altLang="fr-FR" b="0" i="0" baseline="0" dirty="0" smtClean="0">
                <a:solidFill>
                  <a:srgbClr val="FF0000"/>
                </a:solidFill>
                <a:latin typeface="Times New Roman" panose="02020603050405020304" pitchFamily="18" charset="0"/>
              </a:rPr>
              <a:t>(</a:t>
            </a:r>
            <a:r>
              <a:rPr lang="fr-FR" altLang="fr-FR" sz="1200" b="0" i="0" baseline="0" dirty="0" smtClean="0">
                <a:solidFill>
                  <a:srgbClr val="FF0000"/>
                </a:solidFill>
                <a:latin typeface="Times New Roman" panose="02020603050405020304" pitchFamily="18" charset="0"/>
              </a:rPr>
              <a:t>Le résultat agricole net  = valeur ajoutée nette + subventions d'exploitation − autres impôts sur la production dont impôts fonciers</a:t>
            </a:r>
          </a:p>
          <a:p>
            <a:pPr algn="just" eaLnBrk="1" hangingPunct="1">
              <a:spcBef>
                <a:spcPct val="0"/>
              </a:spcBef>
              <a:buFont typeface="Arial" charset="0"/>
              <a:buNone/>
            </a:pPr>
            <a:r>
              <a:rPr lang="fr-FR" altLang="fr-FR" sz="1200" b="0" i="0" baseline="0" dirty="0" smtClean="0">
                <a:solidFill>
                  <a:schemeClr val="tx1"/>
                </a:solidFill>
                <a:latin typeface="Times New Roman" panose="02020603050405020304" pitchFamily="18" charset="0"/>
              </a:rPr>
              <a:t>Son évolution peut être rapportée à celle du nombre total d'unités de travail annuel (ou équivalents temps plein) : on obtient ainsi l'évolution du résultat agricole net par actif. </a:t>
            </a:r>
          </a:p>
          <a:p>
            <a:pPr algn="just" eaLnBrk="1" hangingPunct="1">
              <a:spcBef>
                <a:spcPct val="0"/>
              </a:spcBef>
              <a:buFont typeface="Arial" charset="0"/>
              <a:buNone/>
            </a:pPr>
            <a:r>
              <a:rPr lang="fr-FR" altLang="fr-FR" sz="1200" dirty="0" smtClean="0">
                <a:solidFill>
                  <a:schemeClr val="tx1"/>
                </a:solidFill>
              </a:rPr>
              <a:t>Elle est aussi présentée en termes réels. Les évolutions à prix courants sont divisées par un indice qui reflète l'évolution générale des prix) </a:t>
            </a:r>
            <a:endParaRPr lang="fr-FR" altLang="fr-FR" dirty="0" smtClean="0"/>
          </a:p>
        </p:txBody>
      </p:sp>
    </p:spTree>
    <p:extLst>
      <p:ext uri="{BB962C8B-B14F-4D97-AF65-F5344CB8AC3E}">
        <p14:creationId xmlns:p14="http://schemas.microsoft.com/office/powerpoint/2010/main" val="202818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403" name="Rectangle 1"/>
          <p:cNvSpPr>
            <a:spLocks noGrp="1" noRot="1" noChangeAspect="1" noChangeArrowheads="1" noTextEdit="1"/>
          </p:cNvSpPr>
          <p:nvPr>
            <p:ph type="sldImg"/>
          </p:nvPr>
        </p:nvSpPr>
        <p:spPr>
          <a:xfrm>
            <a:off x="1144588" y="687388"/>
            <a:ext cx="4568825" cy="342741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2404" name="Rectangle 2"/>
          <p:cNvSpPr>
            <a:spLocks noGrp="1" noChangeArrowheads="1"/>
          </p:cNvSpPr>
          <p:nvPr>
            <p:ph type="body" idx="1"/>
          </p:nvPr>
        </p:nvSpPr>
        <p:spPr>
          <a:xfrm>
            <a:off x="685321" y="4343218"/>
            <a:ext cx="5487361" cy="411370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707" tIns="45355" rIns="90707" bIns="45355" anchor="ctr"/>
          <a:lstStyle/>
          <a:p>
            <a:r>
              <a:rPr lang="fr-FR" dirty="0" smtClean="0"/>
              <a:t>L’OTEX est une classification européenne permettant de comparer les productions agricoles de natures différentes. Elle classe chaque exploitation en fonction de sa production dominante. </a:t>
            </a:r>
          </a:p>
          <a:p>
            <a:r>
              <a:rPr lang="fr-FR" dirty="0" smtClean="0"/>
              <a:t>Une exploitation est spécialisée dans une orientation si la PBS (production brute standard) de la ou des productions concernées dépasse deux tiers du total.</a:t>
            </a:r>
          </a:p>
          <a:p>
            <a:endParaRPr lang="fr-FR" altLang="fr-FR" dirty="0" smtClean="0"/>
          </a:p>
        </p:txBody>
      </p:sp>
    </p:spTree>
    <p:extLst>
      <p:ext uri="{BB962C8B-B14F-4D97-AF65-F5344CB8AC3E}">
        <p14:creationId xmlns:p14="http://schemas.microsoft.com/office/powerpoint/2010/main" val="326782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4451" name="Rectangle 1"/>
          <p:cNvSpPr>
            <a:spLocks noGrp="1" noRot="1" noChangeAspect="1" noChangeArrowheads="1" noTextEdit="1"/>
          </p:cNvSpPr>
          <p:nvPr>
            <p:ph type="sldImg"/>
          </p:nvPr>
        </p:nvSpPr>
        <p:spPr>
          <a:xfrm>
            <a:off x="1144588" y="687388"/>
            <a:ext cx="4568825" cy="342741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04452" name="Rectangle 2"/>
          <p:cNvSpPr>
            <a:spLocks noGrp="1" noChangeArrowheads="1"/>
          </p:cNvSpPr>
          <p:nvPr>
            <p:ph type="body" idx="1"/>
          </p:nvPr>
        </p:nvSpPr>
        <p:spPr>
          <a:xfrm>
            <a:off x="685321" y="4343218"/>
            <a:ext cx="5487361" cy="411370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707" tIns="45355" rIns="90707" bIns="45355" anchor="ctr"/>
          <a:lstStyle/>
          <a:p>
            <a:pPr marL="285750" indent="-285750" algn="just" eaLnBrk="1" hangingPunct="1">
              <a:spcBef>
                <a:spcPct val="0"/>
              </a:spcBef>
              <a:buFont typeface="Wingdings" panose="05000000000000000000" pitchFamily="2" charset="2"/>
              <a:buChar char="§"/>
            </a:pPr>
            <a:endParaRPr lang="fr-FR" altLang="fr-FR" dirty="0" smtClean="0"/>
          </a:p>
        </p:txBody>
      </p:sp>
    </p:spTree>
    <p:extLst>
      <p:ext uri="{BB962C8B-B14F-4D97-AF65-F5344CB8AC3E}">
        <p14:creationId xmlns:p14="http://schemas.microsoft.com/office/powerpoint/2010/main" val="7496634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2643" name="Rectangle 1"/>
          <p:cNvSpPr>
            <a:spLocks noGrp="1" noRot="1" noChangeAspect="1" noChangeArrowheads="1" noTextEdit="1"/>
          </p:cNvSpPr>
          <p:nvPr>
            <p:ph type="sldImg"/>
          </p:nvPr>
        </p:nvSpPr>
        <p:spPr>
          <a:xfrm>
            <a:off x="1144588" y="687388"/>
            <a:ext cx="4568825" cy="342741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2644" name="Rectangle 2"/>
          <p:cNvSpPr>
            <a:spLocks noGrp="1" noChangeArrowheads="1"/>
          </p:cNvSpPr>
          <p:nvPr>
            <p:ph type="body" idx="1"/>
          </p:nvPr>
        </p:nvSpPr>
        <p:spPr>
          <a:xfrm>
            <a:off x="685321" y="4343218"/>
            <a:ext cx="5487361" cy="411370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707" tIns="45355" rIns="90707" bIns="45355" anchor="ctr"/>
          <a:lstStyle/>
          <a:p>
            <a:r>
              <a:rPr lang="fr-FR" dirty="0" smtClean="0"/>
              <a:t>Les industries manufacturières sont des industries de transformation des </a:t>
            </a:r>
            <a:r>
              <a:rPr lang="fr-FR" dirty="0" smtClean="0">
                <a:hlinkClick r:id="rId3"/>
              </a:rPr>
              <a:t>biens</a:t>
            </a:r>
            <a:r>
              <a:rPr lang="fr-FR" dirty="0" smtClean="0"/>
              <a:t>, c'est à dire principalement des industries de fabrication pour compte propre mais elles concernent aussi la réparation et l'installation d'équipements industriels ainsi que des opérations en sous-traitance pour un tiers donneur d'ordres.</a:t>
            </a:r>
            <a:br>
              <a:rPr lang="fr-FR" dirty="0" smtClean="0"/>
            </a:br>
            <a:endParaRPr lang="fr-FR" altLang="fr-FR" dirty="0" smtClean="0"/>
          </a:p>
        </p:txBody>
      </p:sp>
    </p:spTree>
    <p:extLst>
      <p:ext uri="{BB962C8B-B14F-4D97-AF65-F5344CB8AC3E}">
        <p14:creationId xmlns:p14="http://schemas.microsoft.com/office/powerpoint/2010/main" val="23795181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11619" name="Rectangle 1"/>
          <p:cNvSpPr>
            <a:spLocks noGrp="1" noRot="1" noChangeAspect="1" noChangeArrowheads="1" noTextEdit="1"/>
          </p:cNvSpPr>
          <p:nvPr>
            <p:ph type="sldImg"/>
          </p:nvPr>
        </p:nvSpPr>
        <p:spPr>
          <a:xfrm>
            <a:off x="1144588" y="687388"/>
            <a:ext cx="4568825" cy="3427412"/>
          </a:xfrm>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11620" name="Rectangle 2"/>
          <p:cNvSpPr>
            <a:spLocks noGrp="1" noChangeArrowheads="1"/>
          </p:cNvSpPr>
          <p:nvPr>
            <p:ph type="body" idx="1"/>
          </p:nvPr>
        </p:nvSpPr>
        <p:spPr>
          <a:xfrm>
            <a:off x="685321" y="4343218"/>
            <a:ext cx="5487361" cy="4113704"/>
          </a:xfrm>
          <a:noFill/>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707" tIns="45355" rIns="90707" bIns="45355" anchor="ctr"/>
          <a:lstStyle/>
          <a:p>
            <a:endParaRPr lang="fr-FR" sz="1200" b="0" i="0" u="none" strike="noStrike" kern="1200" baseline="0" dirty="0" smtClean="0">
              <a:solidFill>
                <a:schemeClr val="tx1"/>
              </a:solidFill>
              <a:latin typeface="+mn-lt"/>
              <a:ea typeface="+mn-ea"/>
              <a:cs typeface="+mn-cs"/>
            </a:endParaRPr>
          </a:p>
          <a:p>
            <a:r>
              <a:rPr lang="fr-FR" sz="1200" b="0" i="0" u="none" strike="noStrike" kern="1200" baseline="0" dirty="0" smtClean="0">
                <a:solidFill>
                  <a:schemeClr val="tx1"/>
                </a:solidFill>
                <a:latin typeface="+mn-lt"/>
                <a:ea typeface="+mn-ea"/>
                <a:cs typeface="+mn-cs"/>
              </a:rPr>
              <a:t>IAA : Les entreprises souffrent d’une pénurie de main d’</a:t>
            </a:r>
            <a:r>
              <a:rPr lang="fr-FR" sz="1200" b="0" i="0" u="none" strike="noStrike" kern="1200" baseline="0" dirty="0" err="1" smtClean="0">
                <a:solidFill>
                  <a:schemeClr val="tx1"/>
                </a:solidFill>
                <a:latin typeface="+mn-lt"/>
                <a:ea typeface="+mn-ea"/>
                <a:cs typeface="+mn-cs"/>
              </a:rPr>
              <a:t>oeuvre</a:t>
            </a:r>
            <a:r>
              <a:rPr lang="fr-FR" sz="1200" b="0" i="0" u="none" strike="noStrike" kern="1200" baseline="0" dirty="0" smtClean="0">
                <a:solidFill>
                  <a:schemeClr val="tx1"/>
                </a:solidFill>
                <a:latin typeface="+mn-lt"/>
                <a:ea typeface="+mn-ea"/>
                <a:cs typeface="+mn-cs"/>
              </a:rPr>
              <a:t> et de qualifications. Une part prépondérante des effectifs est liée à</a:t>
            </a:r>
          </a:p>
          <a:p>
            <a:r>
              <a:rPr lang="fr-FR" sz="1200" b="0" i="0" u="none" strike="noStrike" kern="1200" baseline="0" dirty="0" smtClean="0">
                <a:solidFill>
                  <a:schemeClr val="tx1"/>
                </a:solidFill>
                <a:latin typeface="+mn-lt"/>
                <a:ea typeface="+mn-ea"/>
                <a:cs typeface="+mn-cs"/>
              </a:rPr>
              <a:t>l’intérim, surtout pour les postes non qualifiés. Saisonnalité de plus en plus marquée.</a:t>
            </a:r>
          </a:p>
          <a:p>
            <a:r>
              <a:rPr lang="fr-FR" sz="1200" b="0" i="0" u="none" strike="noStrike" kern="1200" baseline="0" dirty="0" smtClean="0">
                <a:solidFill>
                  <a:schemeClr val="tx1"/>
                </a:solidFill>
                <a:latin typeface="+mn-lt"/>
                <a:ea typeface="+mn-ea"/>
                <a:cs typeface="+mn-cs"/>
              </a:rPr>
              <a:t> Les IAA communiquent peu sur leurs métiers et leurs potentiels d’évolution. Conséquence : l’offre de formation « industrielle » ou</a:t>
            </a:r>
          </a:p>
          <a:p>
            <a:r>
              <a:rPr lang="fr-FR" sz="1200" b="0" i="0" u="none" strike="noStrike" kern="1200" baseline="0" dirty="0" smtClean="0">
                <a:solidFill>
                  <a:schemeClr val="tx1"/>
                </a:solidFill>
                <a:latin typeface="+mn-lt"/>
                <a:ea typeface="+mn-ea"/>
                <a:cs typeface="+mn-cs"/>
              </a:rPr>
              <a:t>« commerciale » débouche peu sur les métiers proposés en IAA </a:t>
            </a:r>
          </a:p>
          <a:p>
            <a:r>
              <a:rPr lang="fr-FR" sz="1200" b="0" i="0" u="none" strike="noStrike" kern="1200" baseline="0" dirty="0" smtClean="0">
                <a:solidFill>
                  <a:schemeClr val="tx1"/>
                </a:solidFill>
                <a:latin typeface="+mn-lt"/>
                <a:ea typeface="+mn-ea"/>
                <a:cs typeface="+mn-cs"/>
              </a:rPr>
              <a:t>Les publics formés ne se tournent pas naturellement vers les IAA (concurrence des autres secteurs industriels), il existe un</a:t>
            </a:r>
          </a:p>
          <a:p>
            <a:r>
              <a:rPr lang="fr-FR" sz="1200" b="0" i="0" u="none" strike="noStrike" kern="1200" baseline="0" dirty="0" smtClean="0">
                <a:solidFill>
                  <a:schemeClr val="tx1"/>
                </a:solidFill>
                <a:latin typeface="+mn-lt"/>
                <a:ea typeface="+mn-ea"/>
                <a:cs typeface="+mn-cs"/>
              </a:rPr>
              <a:t>manque de formation initiale.</a:t>
            </a:r>
          </a:p>
          <a:p>
            <a:endParaRPr lang="fr-FR" altLang="fr-FR" dirty="0" smtClean="0"/>
          </a:p>
        </p:txBody>
      </p:sp>
    </p:spTree>
    <p:extLst>
      <p:ext uri="{BB962C8B-B14F-4D97-AF65-F5344CB8AC3E}">
        <p14:creationId xmlns:p14="http://schemas.microsoft.com/office/powerpoint/2010/main" val="45314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14FDC361-4351-4037-BA3C-4E25A0FD18CC}" type="datetime1">
              <a:rPr lang="fr-FR" smtClean="0"/>
              <a:t>29/03/2015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DCE5D1-E529-400F-9171-D82B93231B65}" type="slidenum">
              <a:rPr lang="fr-FR" smtClean="0"/>
              <a:t>‹N°›</a:t>
            </a:fld>
            <a:endParaRPr lang="fr-FR"/>
          </a:p>
        </p:txBody>
      </p:sp>
    </p:spTree>
    <p:extLst>
      <p:ext uri="{BB962C8B-B14F-4D97-AF65-F5344CB8AC3E}">
        <p14:creationId xmlns:p14="http://schemas.microsoft.com/office/powerpoint/2010/main" val="2622624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6C495A6-F1AE-4FA4-80F6-F5DC8C1DBAC2}" type="datetime1">
              <a:rPr lang="fr-FR" smtClean="0"/>
              <a:t>29/03/2015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DCE5D1-E529-400F-9171-D82B93231B65}" type="slidenum">
              <a:rPr lang="fr-FR" smtClean="0"/>
              <a:t>‹N°›</a:t>
            </a:fld>
            <a:endParaRPr lang="fr-FR"/>
          </a:p>
        </p:txBody>
      </p:sp>
    </p:spTree>
    <p:extLst>
      <p:ext uri="{BB962C8B-B14F-4D97-AF65-F5344CB8AC3E}">
        <p14:creationId xmlns:p14="http://schemas.microsoft.com/office/powerpoint/2010/main" val="1355362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332E502-A5E9-42B0-90CF-97A4EA9DE97C}" type="datetime1">
              <a:rPr lang="fr-FR" smtClean="0"/>
              <a:t>29/03/2015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DCE5D1-E529-400F-9171-D82B93231B65}" type="slidenum">
              <a:rPr lang="fr-FR" smtClean="0"/>
              <a:t>‹N°›</a:t>
            </a:fld>
            <a:endParaRPr lang="fr-FR"/>
          </a:p>
        </p:txBody>
      </p:sp>
    </p:spTree>
    <p:extLst>
      <p:ext uri="{BB962C8B-B14F-4D97-AF65-F5344CB8AC3E}">
        <p14:creationId xmlns:p14="http://schemas.microsoft.com/office/powerpoint/2010/main" val="3010905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128588"/>
            <a:ext cx="8228013" cy="5995987"/>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3" name="Rectangle 3"/>
          <p:cNvSpPr>
            <a:spLocks noGrp="1" noChangeArrowheads="1"/>
          </p:cNvSpPr>
          <p:nvPr>
            <p:ph type="dt" idx="10"/>
          </p:nvPr>
        </p:nvSpPr>
        <p:spPr>
          <a:ln/>
        </p:spPr>
        <p:txBody>
          <a:bodyPr/>
          <a:lstStyle>
            <a:lvl1pPr>
              <a:defRPr/>
            </a:lvl1pPr>
          </a:lstStyle>
          <a:p>
            <a:pPr>
              <a:defRPr/>
            </a:pPr>
            <a:fld id="{4EEED61A-4AB5-4D83-A5AC-2AE9E877DA01}" type="datetime1">
              <a:rPr lang="fr-FR" smtClean="0"/>
              <a:t>29/03/2015</a:t>
            </a:fld>
            <a:r>
              <a:rPr lang="fr-FR" smtClean="0"/>
              <a:t>14/09/08</a:t>
            </a:r>
            <a:endParaRPr lang="fr-FR"/>
          </a:p>
        </p:txBody>
      </p:sp>
      <p:sp>
        <p:nvSpPr>
          <p:cNvPr id="4" name="Rectangle 4"/>
          <p:cNvSpPr>
            <a:spLocks noGrp="1" noChangeArrowheads="1"/>
          </p:cNvSpPr>
          <p:nvPr>
            <p:ph type="ftr" idx="11"/>
          </p:nvPr>
        </p:nvSpPr>
        <p:spPr>
          <a:ln/>
        </p:spPr>
        <p:txBody>
          <a:bodyPr/>
          <a:lstStyle>
            <a:lvl1pPr>
              <a:defRPr/>
            </a:lvl1pPr>
          </a:lstStyle>
          <a:p>
            <a:pPr>
              <a:defRPr/>
            </a:pPr>
            <a:endParaRPr lang="fr-FR"/>
          </a:p>
        </p:txBody>
      </p:sp>
      <p:sp>
        <p:nvSpPr>
          <p:cNvPr id="5" name="Rectangle 5"/>
          <p:cNvSpPr>
            <a:spLocks noGrp="1" noChangeArrowheads="1"/>
          </p:cNvSpPr>
          <p:nvPr>
            <p:ph type="sldNum" idx="12"/>
          </p:nvPr>
        </p:nvSpPr>
        <p:spPr>
          <a:ln/>
        </p:spPr>
        <p:txBody>
          <a:bodyPr/>
          <a:lstStyle>
            <a:lvl1pPr>
              <a:defRPr/>
            </a:lvl1pPr>
          </a:lstStyle>
          <a:p>
            <a:pPr>
              <a:defRPr/>
            </a:pPr>
            <a:fld id="{908DA34E-FA50-4BBC-94B7-FC7A2E2D02B6}" type="slidenum">
              <a:rPr lang="fr-FR"/>
              <a:pPr>
                <a:defRPr/>
              </a:pPr>
              <a:t>‹N°›</a:t>
            </a:fld>
            <a:endParaRPr lang="fr-FR"/>
          </a:p>
        </p:txBody>
      </p:sp>
    </p:spTree>
    <p:extLst>
      <p:ext uri="{BB962C8B-B14F-4D97-AF65-F5344CB8AC3E}">
        <p14:creationId xmlns:p14="http://schemas.microsoft.com/office/powerpoint/2010/main" val="65865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FEE07E9-6011-45F9-A681-CBB79AA960F4}" type="datetime1">
              <a:rPr lang="fr-FR" smtClean="0"/>
              <a:t>29/03/2015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DCE5D1-E529-400F-9171-D82B93231B65}" type="slidenum">
              <a:rPr lang="fr-FR" smtClean="0"/>
              <a:t>‹N°›</a:t>
            </a:fld>
            <a:endParaRPr lang="fr-FR"/>
          </a:p>
        </p:txBody>
      </p:sp>
    </p:spTree>
    <p:extLst>
      <p:ext uri="{BB962C8B-B14F-4D97-AF65-F5344CB8AC3E}">
        <p14:creationId xmlns:p14="http://schemas.microsoft.com/office/powerpoint/2010/main" val="1592034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DBE9B3D-F267-4ACD-90D7-4E22E5491C0F}" type="datetime1">
              <a:rPr lang="fr-FR" smtClean="0"/>
              <a:t>29/03/2015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9DCE5D1-E529-400F-9171-D82B93231B65}" type="slidenum">
              <a:rPr lang="fr-FR" smtClean="0"/>
              <a:t>‹N°›</a:t>
            </a:fld>
            <a:endParaRPr lang="fr-FR"/>
          </a:p>
        </p:txBody>
      </p:sp>
    </p:spTree>
    <p:extLst>
      <p:ext uri="{BB962C8B-B14F-4D97-AF65-F5344CB8AC3E}">
        <p14:creationId xmlns:p14="http://schemas.microsoft.com/office/powerpoint/2010/main" val="11233817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094549F-3394-4E2C-A017-DC3AB7FBDEA5}" type="datetime1">
              <a:rPr lang="fr-FR" smtClean="0"/>
              <a:t>29/03/2015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DCE5D1-E529-400F-9171-D82B93231B65}" type="slidenum">
              <a:rPr lang="fr-FR" smtClean="0"/>
              <a:t>‹N°›</a:t>
            </a:fld>
            <a:endParaRPr lang="fr-FR"/>
          </a:p>
        </p:txBody>
      </p:sp>
    </p:spTree>
    <p:extLst>
      <p:ext uri="{BB962C8B-B14F-4D97-AF65-F5344CB8AC3E}">
        <p14:creationId xmlns:p14="http://schemas.microsoft.com/office/powerpoint/2010/main" val="122850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69C94C8-4813-4E08-97D3-5AD63B045EEE}" type="datetime1">
              <a:rPr lang="fr-FR" smtClean="0"/>
              <a:t>29/03/2015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9DCE5D1-E529-400F-9171-D82B93231B65}" type="slidenum">
              <a:rPr lang="fr-FR" smtClean="0"/>
              <a:t>‹N°›</a:t>
            </a:fld>
            <a:endParaRPr lang="fr-FR"/>
          </a:p>
        </p:txBody>
      </p:sp>
    </p:spTree>
    <p:extLst>
      <p:ext uri="{BB962C8B-B14F-4D97-AF65-F5344CB8AC3E}">
        <p14:creationId xmlns:p14="http://schemas.microsoft.com/office/powerpoint/2010/main" val="2477771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F7537BC-D749-4E64-A1C0-612A8430E0DB}" type="datetime1">
              <a:rPr lang="fr-FR" smtClean="0"/>
              <a:t>29/03/2015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9DCE5D1-E529-400F-9171-D82B93231B65}" type="slidenum">
              <a:rPr lang="fr-FR" smtClean="0"/>
              <a:t>‹N°›</a:t>
            </a:fld>
            <a:endParaRPr lang="fr-FR"/>
          </a:p>
        </p:txBody>
      </p:sp>
    </p:spTree>
    <p:extLst>
      <p:ext uri="{BB962C8B-B14F-4D97-AF65-F5344CB8AC3E}">
        <p14:creationId xmlns:p14="http://schemas.microsoft.com/office/powerpoint/2010/main" val="163773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B07DFA-2F6E-4DF5-A757-8D05BCC18AD3}" type="datetime1">
              <a:rPr lang="fr-FR" smtClean="0"/>
              <a:t>29/03/2015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‹N°›</a:t>
            </a:fld>
            <a:endParaRPr lang="fr-FR"/>
          </a:p>
        </p:txBody>
      </p:sp>
    </p:spTree>
    <p:extLst>
      <p:ext uri="{BB962C8B-B14F-4D97-AF65-F5344CB8AC3E}">
        <p14:creationId xmlns:p14="http://schemas.microsoft.com/office/powerpoint/2010/main" val="114209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CD32ECC9-D73C-4C8D-981B-F37E85590B32}" type="datetime1">
              <a:rPr lang="fr-FR" smtClean="0"/>
              <a:t>29/03/2015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DCE5D1-E529-400F-9171-D82B93231B65}" type="slidenum">
              <a:rPr lang="fr-FR" smtClean="0"/>
              <a:t>‹N°›</a:t>
            </a:fld>
            <a:endParaRPr lang="fr-FR"/>
          </a:p>
        </p:txBody>
      </p:sp>
    </p:spTree>
    <p:extLst>
      <p:ext uri="{BB962C8B-B14F-4D97-AF65-F5344CB8AC3E}">
        <p14:creationId xmlns:p14="http://schemas.microsoft.com/office/powerpoint/2010/main" val="803850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EDFE1850-7D4F-426B-B95A-C1C61EDDC442}" type="datetime1">
              <a:rPr lang="fr-FR" smtClean="0"/>
              <a:t>29/03/2015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9DCE5D1-E529-400F-9171-D82B93231B65}" type="slidenum">
              <a:rPr lang="fr-FR" smtClean="0"/>
              <a:t>‹N°›</a:t>
            </a:fld>
            <a:endParaRPr lang="fr-FR"/>
          </a:p>
        </p:txBody>
      </p:sp>
    </p:spTree>
    <p:extLst>
      <p:ext uri="{BB962C8B-B14F-4D97-AF65-F5344CB8AC3E}">
        <p14:creationId xmlns:p14="http://schemas.microsoft.com/office/powerpoint/2010/main" val="288944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6591E77-633C-45EF-8748-59690B8F34F4}" type="datetime1">
              <a:rPr lang="fr-FR" smtClean="0"/>
              <a:t>29/03/2015</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DCE5D1-E529-400F-9171-D82B93231B65}" type="slidenum">
              <a:rPr lang="fr-FR" smtClean="0"/>
              <a:t>‹N°›</a:t>
            </a:fld>
            <a:endParaRPr lang="fr-FR"/>
          </a:p>
        </p:txBody>
      </p:sp>
    </p:spTree>
    <p:extLst>
      <p:ext uri="{BB962C8B-B14F-4D97-AF65-F5344CB8AC3E}">
        <p14:creationId xmlns:p14="http://schemas.microsoft.com/office/powerpoint/2010/main" val="4221181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0.png"/><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e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95536" y="404664"/>
            <a:ext cx="8280920" cy="1470025"/>
          </a:xfrm>
          <a:solidFill>
            <a:schemeClr val="accent3">
              <a:lumMod val="40000"/>
              <a:lumOff val="60000"/>
            </a:schemeClr>
          </a:solidFill>
        </p:spPr>
        <p:txBody>
          <a:bodyPr/>
          <a:lstStyle/>
          <a:p>
            <a:r>
              <a:rPr lang="fr-FR" b="1" dirty="0" smtClean="0"/>
              <a:t>Rapide panorama de l’agriculture française</a:t>
            </a:r>
            <a:endParaRPr lang="fr-FR" b="1" dirty="0"/>
          </a:p>
        </p:txBody>
      </p:sp>
      <p:sp>
        <p:nvSpPr>
          <p:cNvPr id="3" name="Sous-titre 2"/>
          <p:cNvSpPr>
            <a:spLocks noGrp="1"/>
          </p:cNvSpPr>
          <p:nvPr>
            <p:ph type="subTitle" idx="1"/>
          </p:nvPr>
        </p:nvSpPr>
        <p:spPr>
          <a:xfrm>
            <a:off x="323528" y="2636912"/>
            <a:ext cx="8640960" cy="2808312"/>
          </a:xfrm>
        </p:spPr>
        <p:txBody>
          <a:bodyPr>
            <a:normAutofit/>
          </a:bodyPr>
          <a:lstStyle/>
          <a:p>
            <a:pPr algn="l">
              <a:lnSpc>
                <a:spcPts val="3100"/>
              </a:lnSpc>
            </a:pPr>
            <a:r>
              <a:rPr lang="fr-FR" altLang="fr-FR" sz="2200" b="1" dirty="0" smtClean="0">
                <a:solidFill>
                  <a:schemeClr val="tx1"/>
                </a:solidFill>
                <a:latin typeface="Arial" panose="020B0604020202020204" pitchFamily="34" charset="0"/>
                <a:cs typeface="Arial" panose="020B0604020202020204" pitchFamily="34" charset="0"/>
              </a:rPr>
              <a:t>Diaporama </a:t>
            </a:r>
            <a:r>
              <a:rPr lang="fr-FR" altLang="fr-FR" sz="2200" b="1" dirty="0">
                <a:solidFill>
                  <a:schemeClr val="tx1"/>
                </a:solidFill>
                <a:latin typeface="Arial" panose="020B0604020202020204" pitchFamily="34" charset="0"/>
                <a:cs typeface="Arial" panose="020B0604020202020204" pitchFamily="34" charset="0"/>
              </a:rPr>
              <a:t>réalisé par Valentin </a:t>
            </a:r>
            <a:r>
              <a:rPr lang="fr-FR" altLang="fr-FR" sz="2200" b="1" dirty="0" err="1">
                <a:solidFill>
                  <a:schemeClr val="tx1"/>
                </a:solidFill>
                <a:latin typeface="Arial" panose="020B0604020202020204" pitchFamily="34" charset="0"/>
                <a:cs typeface="Arial" panose="020B0604020202020204" pitchFamily="34" charset="0"/>
              </a:rPr>
              <a:t>Beauval</a:t>
            </a:r>
            <a:r>
              <a:rPr lang="fr-FR" altLang="fr-FR" sz="2200" b="1" dirty="0">
                <a:solidFill>
                  <a:schemeClr val="tx1"/>
                </a:solidFill>
                <a:latin typeface="Arial" panose="020B0604020202020204" pitchFamily="34" charset="0"/>
                <a:cs typeface="Arial" panose="020B0604020202020204" pitchFamily="34" charset="0"/>
              </a:rPr>
              <a:t> en Mars </a:t>
            </a:r>
            <a:r>
              <a:rPr lang="fr-FR" altLang="fr-FR" sz="2200" b="1" dirty="0" smtClean="0">
                <a:solidFill>
                  <a:schemeClr val="tx1"/>
                </a:solidFill>
                <a:latin typeface="Arial" panose="020B0604020202020204" pitchFamily="34" charset="0"/>
                <a:cs typeface="Arial" panose="020B0604020202020204" pitchFamily="34" charset="0"/>
              </a:rPr>
              <a:t>2015 à </a:t>
            </a:r>
            <a:r>
              <a:rPr lang="fr-FR" altLang="fr-FR" sz="2200" b="1" dirty="0">
                <a:solidFill>
                  <a:schemeClr val="tx1"/>
                </a:solidFill>
                <a:latin typeface="Arial" panose="020B0604020202020204" pitchFamily="34" charset="0"/>
                <a:cs typeface="Arial" panose="020B0604020202020204" pitchFamily="34" charset="0"/>
              </a:rPr>
              <a:t>partir des sources suivantes : </a:t>
            </a:r>
            <a:endParaRPr lang="fr-FR" altLang="fr-FR" sz="2200" b="1" dirty="0" smtClean="0">
              <a:solidFill>
                <a:schemeClr val="tx1"/>
              </a:solidFill>
              <a:latin typeface="Arial" panose="020B0604020202020204" pitchFamily="34" charset="0"/>
              <a:cs typeface="Arial" panose="020B0604020202020204" pitchFamily="34" charset="0"/>
            </a:endParaRPr>
          </a:p>
          <a:p>
            <a:pPr marL="534988" indent="-260350" algn="l">
              <a:lnSpc>
                <a:spcPts val="3100"/>
              </a:lnSpc>
              <a:buFontTx/>
              <a:buChar char="-"/>
            </a:pPr>
            <a:r>
              <a:rPr lang="fr-FR" altLang="fr-FR" sz="2000" b="1" dirty="0" smtClean="0">
                <a:solidFill>
                  <a:schemeClr val="tx1"/>
                </a:solidFill>
                <a:latin typeface="Arial" panose="020B0604020202020204" pitchFamily="34" charset="0"/>
                <a:cs typeface="Arial" panose="020B0604020202020204" pitchFamily="34" charset="0"/>
              </a:rPr>
              <a:t>Données INSEE</a:t>
            </a:r>
            <a:r>
              <a:rPr lang="fr-FR" altLang="fr-FR" sz="2000" b="1" dirty="0">
                <a:solidFill>
                  <a:schemeClr val="tx1"/>
                </a:solidFill>
                <a:latin typeface="Arial" panose="020B0604020202020204" pitchFamily="34" charset="0"/>
                <a:cs typeface="Arial" panose="020B0604020202020204" pitchFamily="34" charset="0"/>
              </a:rPr>
              <a:t>, Agreste, </a:t>
            </a:r>
            <a:r>
              <a:rPr lang="fr-FR" altLang="fr-FR" sz="2000" b="1" dirty="0" smtClean="0">
                <a:solidFill>
                  <a:schemeClr val="tx1"/>
                </a:solidFill>
                <a:latin typeface="Arial" panose="020B0604020202020204" pitchFamily="34" charset="0"/>
                <a:cs typeface="Arial" panose="020B0604020202020204" pitchFamily="34" charset="0"/>
              </a:rPr>
              <a:t>France </a:t>
            </a:r>
            <a:r>
              <a:rPr lang="fr-FR" altLang="fr-FR" sz="2000" b="1" dirty="0" err="1" smtClean="0">
                <a:solidFill>
                  <a:schemeClr val="tx1"/>
                </a:solidFill>
                <a:latin typeface="Arial" panose="020B0604020202020204" pitchFamily="34" charset="0"/>
                <a:cs typeface="Arial" panose="020B0604020202020204" pitchFamily="34" charset="0"/>
              </a:rPr>
              <a:t>Agrimer</a:t>
            </a:r>
            <a:r>
              <a:rPr lang="fr-FR" altLang="fr-FR" sz="2000" b="1" dirty="0" smtClean="0">
                <a:solidFill>
                  <a:schemeClr val="tx1"/>
                </a:solidFill>
                <a:latin typeface="Arial" panose="020B0604020202020204" pitchFamily="34" charset="0"/>
                <a:cs typeface="Arial" panose="020B0604020202020204" pitchFamily="34" charset="0"/>
              </a:rPr>
              <a:t>, FARM</a:t>
            </a:r>
            <a:r>
              <a:rPr lang="fr-FR" altLang="fr-FR" sz="2000" b="1" smtClean="0">
                <a:solidFill>
                  <a:schemeClr val="tx1"/>
                </a:solidFill>
                <a:latin typeface="Arial" panose="020B0604020202020204" pitchFamily="34" charset="0"/>
                <a:cs typeface="Arial" panose="020B0604020202020204" pitchFamily="34" charset="0"/>
              </a:rPr>
              <a:t>, Eurostat</a:t>
            </a:r>
            <a:r>
              <a:rPr lang="fr-FR" altLang="fr-FR" sz="2000" b="1" dirty="0" smtClean="0">
                <a:solidFill>
                  <a:schemeClr val="tx1"/>
                </a:solidFill>
                <a:latin typeface="Arial" panose="020B0604020202020204" pitchFamily="34" charset="0"/>
                <a:cs typeface="Arial" panose="020B0604020202020204" pitchFamily="34" charset="0"/>
              </a:rPr>
              <a:t>, etc.</a:t>
            </a:r>
          </a:p>
          <a:p>
            <a:pPr marL="534988" indent="-260350" algn="l">
              <a:lnSpc>
                <a:spcPts val="3100"/>
              </a:lnSpc>
              <a:buFontTx/>
              <a:buChar char="-"/>
            </a:pPr>
            <a:r>
              <a:rPr lang="fr-FR" altLang="fr-FR" sz="2000" b="1" dirty="0" smtClean="0">
                <a:solidFill>
                  <a:schemeClr val="tx1"/>
                </a:solidFill>
                <a:latin typeface="Arial" panose="020B0604020202020204" pitchFamily="34" charset="0"/>
                <a:cs typeface="Arial" panose="020B0604020202020204" pitchFamily="34" charset="0"/>
              </a:rPr>
              <a:t>Documents </a:t>
            </a:r>
            <a:r>
              <a:rPr lang="fr-FR" altLang="fr-FR" sz="2000" b="1" dirty="0">
                <a:solidFill>
                  <a:schemeClr val="tx1"/>
                </a:solidFill>
                <a:latin typeface="Arial" panose="020B0604020202020204" pitchFamily="34" charset="0"/>
                <a:cs typeface="Arial" panose="020B0604020202020204" pitchFamily="34" charset="0"/>
              </a:rPr>
              <a:t>de Mohamed Ghali et Roger </a:t>
            </a:r>
            <a:r>
              <a:rPr lang="fr-FR" altLang="fr-FR" sz="2000" b="1" dirty="0" err="1">
                <a:solidFill>
                  <a:schemeClr val="tx1"/>
                </a:solidFill>
                <a:latin typeface="Arial" panose="020B0604020202020204" pitchFamily="34" charset="0"/>
                <a:cs typeface="Arial" panose="020B0604020202020204" pitchFamily="34" charset="0"/>
              </a:rPr>
              <a:t>Leguen</a:t>
            </a:r>
            <a:r>
              <a:rPr lang="fr-FR" altLang="fr-FR" sz="2000" b="1" dirty="0">
                <a:solidFill>
                  <a:schemeClr val="tx1"/>
                </a:solidFill>
                <a:latin typeface="Arial" panose="020B0604020202020204" pitchFamily="34" charset="0"/>
                <a:cs typeface="Arial" panose="020B0604020202020204" pitchFamily="34" charset="0"/>
              </a:rPr>
              <a:t> (ESA Angers</a:t>
            </a:r>
            <a:r>
              <a:rPr lang="fr-FR" altLang="fr-FR" sz="2000" b="1" dirty="0" smtClean="0">
                <a:solidFill>
                  <a:schemeClr val="tx1"/>
                </a:solidFill>
                <a:latin typeface="Arial" panose="020B0604020202020204" pitchFamily="34" charset="0"/>
                <a:cs typeface="Arial" panose="020B0604020202020204" pitchFamily="34" charset="0"/>
              </a:rPr>
              <a:t>) et de Jacques </a:t>
            </a:r>
            <a:r>
              <a:rPr lang="fr-FR" altLang="fr-FR" sz="2000" b="1" dirty="0">
                <a:solidFill>
                  <a:schemeClr val="tx1"/>
                </a:solidFill>
                <a:latin typeface="Arial" panose="020B0604020202020204" pitchFamily="34" charset="0"/>
                <a:cs typeface="Arial" panose="020B0604020202020204" pitchFamily="34" charset="0"/>
              </a:rPr>
              <a:t>Berthelot (</a:t>
            </a:r>
            <a:r>
              <a:rPr lang="fr-FR" altLang="fr-FR" sz="2000" b="1" dirty="0" err="1" smtClean="0">
                <a:solidFill>
                  <a:schemeClr val="tx1"/>
                </a:solidFill>
                <a:latin typeface="Arial" panose="020B0604020202020204" pitchFamily="34" charset="0"/>
                <a:cs typeface="Arial" panose="020B0604020202020204" pitchFamily="34" charset="0"/>
              </a:rPr>
              <a:t>agro-économiste</a:t>
            </a:r>
            <a:r>
              <a:rPr lang="fr-FR" altLang="fr-FR" sz="2000" b="1" dirty="0" smtClean="0">
                <a:solidFill>
                  <a:schemeClr val="tx1"/>
                </a:solidFill>
                <a:latin typeface="Arial" panose="020B0604020202020204" pitchFamily="34" charset="0"/>
                <a:cs typeface="Arial" panose="020B0604020202020204" pitchFamily="34" charset="0"/>
              </a:rPr>
              <a:t>)</a:t>
            </a:r>
          </a:p>
          <a:p>
            <a:pPr marL="534988" indent="-260350" algn="l">
              <a:lnSpc>
                <a:spcPts val="3100"/>
              </a:lnSpc>
            </a:pPr>
            <a:r>
              <a:rPr lang="fr-FR" altLang="fr-FR" sz="2000" b="1" dirty="0" smtClean="0">
                <a:solidFill>
                  <a:schemeClr val="tx1"/>
                </a:solidFill>
                <a:latin typeface="Arial" panose="020B0604020202020204" pitchFamily="34" charset="0"/>
                <a:cs typeface="Arial" panose="020B0604020202020204" pitchFamily="34" charset="0"/>
              </a:rPr>
              <a:t>-   Vécu et analyses </a:t>
            </a:r>
            <a:r>
              <a:rPr lang="fr-FR" altLang="fr-FR" sz="2000" b="1" dirty="0">
                <a:solidFill>
                  <a:schemeClr val="tx1"/>
                </a:solidFill>
                <a:latin typeface="Arial" panose="020B0604020202020204" pitchFamily="34" charset="0"/>
                <a:cs typeface="Arial" panose="020B0604020202020204" pitchFamily="34" charset="0"/>
              </a:rPr>
              <a:t>de </a:t>
            </a:r>
            <a:r>
              <a:rPr lang="fr-FR" altLang="fr-FR" sz="2000" b="1" dirty="0" smtClean="0">
                <a:solidFill>
                  <a:schemeClr val="tx1"/>
                </a:solidFill>
                <a:latin typeface="Arial" panose="020B0604020202020204" pitchFamily="34" charset="0"/>
                <a:cs typeface="Arial" panose="020B0604020202020204" pitchFamily="34" charset="0"/>
              </a:rPr>
              <a:t>l’auteur</a:t>
            </a:r>
            <a:endParaRPr lang="fr-FR" sz="2000" dirty="0">
              <a:solidFill>
                <a:schemeClr val="tx1"/>
              </a:solidFill>
            </a:endParaRPr>
          </a:p>
        </p:txBody>
      </p:sp>
      <p:sp>
        <p:nvSpPr>
          <p:cNvPr id="4" name="Espace réservé de la date 3"/>
          <p:cNvSpPr>
            <a:spLocks noGrp="1"/>
          </p:cNvSpPr>
          <p:nvPr>
            <p:ph type="dt" sz="half" idx="10"/>
          </p:nvPr>
        </p:nvSpPr>
        <p:spPr/>
        <p:txBody>
          <a:bodyPr/>
          <a:lstStyle/>
          <a:p>
            <a:fld id="{74EE2492-9217-4C2F-9B42-F919762FCECD}" type="datetime1">
              <a:rPr lang="fr-FR" smtClean="0"/>
              <a:t>29/03/2015</a:t>
            </a:fld>
            <a:endParaRPr lang="fr-FR"/>
          </a:p>
        </p:txBody>
      </p:sp>
      <p:sp>
        <p:nvSpPr>
          <p:cNvPr id="5" name="Espace réservé du numéro de diapositive 4"/>
          <p:cNvSpPr>
            <a:spLocks noGrp="1"/>
          </p:cNvSpPr>
          <p:nvPr>
            <p:ph type="sldNum" sz="quarter" idx="12"/>
          </p:nvPr>
        </p:nvSpPr>
        <p:spPr/>
        <p:txBody>
          <a:bodyPr/>
          <a:lstStyle/>
          <a:p>
            <a:fld id="{C9DCE5D1-E529-400F-9171-D82B93231B65}" type="slidenum">
              <a:rPr lang="fr-FR" smtClean="0"/>
              <a:t>1</a:t>
            </a:fld>
            <a:endParaRPr lang="fr-FR"/>
          </a:p>
        </p:txBody>
      </p:sp>
    </p:spTree>
    <p:extLst>
      <p:ext uri="{BB962C8B-B14F-4D97-AF65-F5344CB8AC3E}">
        <p14:creationId xmlns:p14="http://schemas.microsoft.com/office/powerpoint/2010/main" val="16365060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07096"/>
            <a:ext cx="4139952"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4007" y="1961456"/>
            <a:ext cx="4176465" cy="39878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itre 1"/>
          <p:cNvSpPr>
            <a:spLocks noGrp="1"/>
          </p:cNvSpPr>
          <p:nvPr>
            <p:ph type="title"/>
          </p:nvPr>
        </p:nvSpPr>
        <p:spPr>
          <a:xfrm>
            <a:off x="1" y="0"/>
            <a:ext cx="9144000" cy="1052736"/>
          </a:xfrm>
          <a:solidFill>
            <a:schemeClr val="accent3">
              <a:lumMod val="40000"/>
              <a:lumOff val="60000"/>
            </a:schemeClr>
          </a:solidFill>
        </p:spPr>
        <p:txBody>
          <a:bodyPr>
            <a:normAutofit/>
          </a:bodyPr>
          <a:lstStyle/>
          <a:p>
            <a:r>
              <a:rPr lang="fr-FR" sz="3000" b="1" dirty="0" smtClean="0"/>
              <a:t>Evolution du nombre des fermes selon leur taille économique</a:t>
            </a:r>
            <a:endParaRPr lang="fr-FR" sz="3000" b="1" dirty="0"/>
          </a:p>
        </p:txBody>
      </p:sp>
      <p:sp>
        <p:nvSpPr>
          <p:cNvPr id="2" name="Espace réservé de la date 1"/>
          <p:cNvSpPr>
            <a:spLocks noGrp="1"/>
          </p:cNvSpPr>
          <p:nvPr>
            <p:ph type="dt" sz="half" idx="10"/>
          </p:nvPr>
        </p:nvSpPr>
        <p:spPr/>
        <p:txBody>
          <a:bodyPr/>
          <a:lstStyle/>
          <a:p>
            <a:fld id="{7D9E29E8-7ED8-4B97-AC0E-03F6A8091FC9}" type="datetime1">
              <a:rPr lang="fr-FR" smtClean="0"/>
              <a:t>29/03/2015</a:t>
            </a:fld>
            <a:endParaRPr lang="fr-FR"/>
          </a:p>
        </p:txBody>
      </p:sp>
      <p:sp>
        <p:nvSpPr>
          <p:cNvPr id="3" name="Espace réservé du numéro de diapositive 2"/>
          <p:cNvSpPr>
            <a:spLocks noGrp="1"/>
          </p:cNvSpPr>
          <p:nvPr>
            <p:ph type="sldNum" sz="quarter" idx="12"/>
          </p:nvPr>
        </p:nvSpPr>
        <p:spPr/>
        <p:txBody>
          <a:bodyPr/>
          <a:lstStyle/>
          <a:p>
            <a:fld id="{C9DCE5D1-E529-400F-9171-D82B93231B65}" type="slidenum">
              <a:rPr lang="fr-FR" smtClean="0"/>
              <a:t>10</a:t>
            </a:fld>
            <a:endParaRPr lang="fr-FR"/>
          </a:p>
        </p:txBody>
      </p:sp>
    </p:spTree>
    <p:extLst>
      <p:ext uri="{BB962C8B-B14F-4D97-AF65-F5344CB8AC3E}">
        <p14:creationId xmlns:p14="http://schemas.microsoft.com/office/powerpoint/2010/main" val="2128425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9144000" cy="1052736"/>
          </a:xfrm>
          <a:solidFill>
            <a:schemeClr val="accent3">
              <a:lumMod val="40000"/>
              <a:lumOff val="60000"/>
            </a:schemeClr>
          </a:solidFill>
        </p:spPr>
        <p:txBody>
          <a:bodyPr>
            <a:normAutofit/>
          </a:bodyPr>
          <a:lstStyle/>
          <a:p>
            <a:r>
              <a:rPr lang="fr-FR" sz="3000" b="1" dirty="0" smtClean="0"/>
              <a:t>Evolution de la superficie agricole occupée selon la taille économique de la ferme</a:t>
            </a:r>
            <a:endParaRPr lang="fr-FR" sz="30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56792"/>
            <a:ext cx="9144000" cy="5301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e la date 2"/>
          <p:cNvSpPr>
            <a:spLocks noGrp="1"/>
          </p:cNvSpPr>
          <p:nvPr>
            <p:ph type="dt" sz="half" idx="10"/>
          </p:nvPr>
        </p:nvSpPr>
        <p:spPr/>
        <p:txBody>
          <a:bodyPr/>
          <a:lstStyle/>
          <a:p>
            <a:fld id="{24B10DBC-C0CE-4EE0-8AE6-C2D4FB811F8E}"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11</a:t>
            </a:fld>
            <a:endParaRPr lang="fr-FR"/>
          </a:p>
        </p:txBody>
      </p:sp>
    </p:spTree>
    <p:extLst>
      <p:ext uri="{BB962C8B-B14F-4D97-AF65-F5344CB8AC3E}">
        <p14:creationId xmlns:p14="http://schemas.microsoft.com/office/powerpoint/2010/main" val="395850434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846" y="188640"/>
            <a:ext cx="8640959"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e la date 1"/>
          <p:cNvSpPr>
            <a:spLocks noGrp="1"/>
          </p:cNvSpPr>
          <p:nvPr>
            <p:ph type="dt" sz="half" idx="10"/>
          </p:nvPr>
        </p:nvSpPr>
        <p:spPr/>
        <p:txBody>
          <a:bodyPr/>
          <a:lstStyle/>
          <a:p>
            <a:fld id="{D6486A58-A60F-469E-BC2D-6DB4501E00E3}" type="datetime1">
              <a:rPr lang="fr-FR" smtClean="0"/>
              <a:t>29/03/2015</a:t>
            </a:fld>
            <a:endParaRPr lang="fr-FR"/>
          </a:p>
        </p:txBody>
      </p:sp>
      <p:sp>
        <p:nvSpPr>
          <p:cNvPr id="3" name="Espace réservé du numéro de diapositive 2"/>
          <p:cNvSpPr>
            <a:spLocks noGrp="1"/>
          </p:cNvSpPr>
          <p:nvPr>
            <p:ph type="sldNum" sz="quarter" idx="12"/>
          </p:nvPr>
        </p:nvSpPr>
        <p:spPr/>
        <p:txBody>
          <a:bodyPr/>
          <a:lstStyle/>
          <a:p>
            <a:fld id="{C9DCE5D1-E529-400F-9171-D82B93231B65}" type="slidenum">
              <a:rPr lang="fr-FR" smtClean="0"/>
              <a:t>12</a:t>
            </a:fld>
            <a:endParaRPr lang="fr-FR"/>
          </a:p>
        </p:txBody>
      </p:sp>
      <p:sp>
        <p:nvSpPr>
          <p:cNvPr id="4" name="ZoneTexte 3"/>
          <p:cNvSpPr txBox="1"/>
          <p:nvPr/>
        </p:nvSpPr>
        <p:spPr>
          <a:xfrm>
            <a:off x="0" y="4365104"/>
            <a:ext cx="3347198" cy="1477328"/>
          </a:xfrm>
          <a:prstGeom prst="rect">
            <a:avLst/>
          </a:prstGeom>
          <a:noFill/>
        </p:spPr>
        <p:txBody>
          <a:bodyPr wrap="none" rtlCol="0">
            <a:spAutoFit/>
          </a:bodyPr>
          <a:lstStyle/>
          <a:p>
            <a:r>
              <a:rPr lang="fr-FR" b="1" dirty="0" smtClean="0">
                <a:solidFill>
                  <a:srgbClr val="0000FF"/>
                </a:solidFill>
              </a:rPr>
              <a:t>NB : L’</a:t>
            </a:r>
            <a:r>
              <a:rPr lang="fr-FR" b="1" dirty="0" err="1" smtClean="0">
                <a:solidFill>
                  <a:srgbClr val="0000FF"/>
                </a:solidFill>
              </a:rPr>
              <a:t>agroécologie</a:t>
            </a:r>
            <a:r>
              <a:rPr lang="fr-FR" b="1" dirty="0" smtClean="0">
                <a:solidFill>
                  <a:srgbClr val="0000FF"/>
                </a:solidFill>
              </a:rPr>
              <a:t> est </a:t>
            </a:r>
            <a:r>
              <a:rPr lang="fr-FR" b="1" dirty="0" err="1" smtClean="0">
                <a:solidFill>
                  <a:srgbClr val="0000FF"/>
                </a:solidFill>
              </a:rPr>
              <a:t>bcp</a:t>
            </a:r>
            <a:endParaRPr lang="fr-FR" b="1" dirty="0" smtClean="0">
              <a:solidFill>
                <a:srgbClr val="0000FF"/>
              </a:solidFill>
            </a:endParaRPr>
          </a:p>
          <a:p>
            <a:r>
              <a:rPr lang="fr-FR" b="1" dirty="0" smtClean="0">
                <a:solidFill>
                  <a:srgbClr val="0000FF"/>
                </a:solidFill>
              </a:rPr>
              <a:t>+ difficile à mettre en œuvre</a:t>
            </a:r>
          </a:p>
          <a:p>
            <a:r>
              <a:rPr lang="fr-FR" b="1" dirty="0">
                <a:solidFill>
                  <a:srgbClr val="0000FF"/>
                </a:solidFill>
              </a:rPr>
              <a:t>d</a:t>
            </a:r>
            <a:r>
              <a:rPr lang="fr-FR" b="1" dirty="0" smtClean="0">
                <a:solidFill>
                  <a:srgbClr val="0000FF"/>
                </a:solidFill>
              </a:rPr>
              <a:t>ans les fermes très </a:t>
            </a:r>
          </a:p>
          <a:p>
            <a:r>
              <a:rPr lang="fr-FR" b="1" dirty="0">
                <a:solidFill>
                  <a:srgbClr val="0000FF"/>
                </a:solidFill>
              </a:rPr>
              <a:t>s</a:t>
            </a:r>
            <a:r>
              <a:rPr lang="fr-FR" b="1" dirty="0" smtClean="0">
                <a:solidFill>
                  <a:srgbClr val="0000FF"/>
                </a:solidFill>
              </a:rPr>
              <a:t>pécialisées ayant une faible </a:t>
            </a:r>
          </a:p>
          <a:p>
            <a:r>
              <a:rPr lang="fr-FR" b="1" dirty="0" smtClean="0">
                <a:solidFill>
                  <a:srgbClr val="0000FF"/>
                </a:solidFill>
              </a:rPr>
              <a:t>biodiversité animale et végétale. </a:t>
            </a:r>
            <a:endParaRPr lang="fr-FR" b="1" dirty="0">
              <a:solidFill>
                <a:srgbClr val="0000FF"/>
              </a:solidFill>
            </a:endParaRPr>
          </a:p>
        </p:txBody>
      </p:sp>
    </p:spTree>
    <p:extLst>
      <p:ext uri="{BB962C8B-B14F-4D97-AF65-F5344CB8AC3E}">
        <p14:creationId xmlns:p14="http://schemas.microsoft.com/office/powerpoint/2010/main" val="318179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44000" cy="65973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Espace réservé de la date 1"/>
          <p:cNvSpPr>
            <a:spLocks noGrp="1"/>
          </p:cNvSpPr>
          <p:nvPr>
            <p:ph type="dt" sz="half" idx="10"/>
          </p:nvPr>
        </p:nvSpPr>
        <p:spPr/>
        <p:txBody>
          <a:bodyPr/>
          <a:lstStyle/>
          <a:p>
            <a:fld id="{7F316D0F-781E-4655-969A-22BA94CB337D}" type="datetime1">
              <a:rPr lang="fr-FR" smtClean="0"/>
              <a:t>29/03/2015</a:t>
            </a:fld>
            <a:endParaRPr lang="fr-FR"/>
          </a:p>
        </p:txBody>
      </p:sp>
      <p:sp>
        <p:nvSpPr>
          <p:cNvPr id="3" name="Espace réservé du numéro de diapositive 2"/>
          <p:cNvSpPr>
            <a:spLocks noGrp="1"/>
          </p:cNvSpPr>
          <p:nvPr>
            <p:ph type="sldNum" sz="quarter" idx="12"/>
          </p:nvPr>
        </p:nvSpPr>
        <p:spPr/>
        <p:txBody>
          <a:bodyPr/>
          <a:lstStyle/>
          <a:p>
            <a:fld id="{C9DCE5D1-E529-400F-9171-D82B93231B65}" type="slidenum">
              <a:rPr lang="fr-FR" smtClean="0"/>
              <a:t>13</a:t>
            </a:fld>
            <a:endParaRPr lang="fr-FR"/>
          </a:p>
        </p:txBody>
      </p:sp>
    </p:spTree>
    <p:extLst>
      <p:ext uri="{BB962C8B-B14F-4D97-AF65-F5344CB8AC3E}">
        <p14:creationId xmlns:p14="http://schemas.microsoft.com/office/powerpoint/2010/main" val="248178599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2" name="Text Box 18"/>
          <p:cNvSpPr txBox="1">
            <a:spLocks noChangeArrowheads="1"/>
          </p:cNvSpPr>
          <p:nvPr/>
        </p:nvSpPr>
        <p:spPr bwMode="auto">
          <a:xfrm>
            <a:off x="1568947" y="1955574"/>
            <a:ext cx="7056437" cy="369332"/>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ts val="800"/>
              </a:spcBef>
              <a:buChar char="•"/>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9pPr>
          </a:lstStyle>
          <a:p>
            <a:pPr eaLnBrk="1" hangingPunct="1">
              <a:spcBef>
                <a:spcPct val="0"/>
              </a:spcBef>
              <a:buFont typeface="Arial" charset="0"/>
              <a:buNone/>
            </a:pPr>
            <a:r>
              <a:rPr lang="fr-FR" altLang="fr-FR" sz="1600" i="1" dirty="0" smtClean="0">
                <a:solidFill>
                  <a:schemeClr val="tx1"/>
                </a:solidFill>
              </a:rPr>
              <a:t>.</a:t>
            </a:r>
            <a:r>
              <a:rPr lang="fr-FR" altLang="fr-FR" sz="1800" dirty="0" smtClean="0">
                <a:solidFill>
                  <a:schemeClr val="tx1"/>
                </a:solidFill>
              </a:rPr>
              <a:t> </a:t>
            </a:r>
            <a:endParaRPr lang="fr-FR" altLang="fr-FR" sz="1800" dirty="0">
              <a:solidFill>
                <a:schemeClr val="tx1"/>
              </a:solidFill>
            </a:endParaRPr>
          </a:p>
        </p:txBody>
      </p:sp>
      <p:pic>
        <p:nvPicPr>
          <p:cNvPr id="39944" name="Picture 19" descr="Graphique 1 - France : résultat net de la branche agricole par actif en termes réels¹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5" y="2160202"/>
            <a:ext cx="7128793" cy="3806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59706" y="116632"/>
            <a:ext cx="8579543" cy="1846659"/>
          </a:xfrm>
          <a:prstGeom prst="rect">
            <a:avLst/>
          </a:prstGeom>
          <a:solidFill>
            <a:schemeClr val="accent3">
              <a:lumMod val="40000"/>
              <a:lumOff val="60000"/>
            </a:schemeClr>
          </a:solidFill>
        </p:spPr>
        <p:txBody>
          <a:bodyPr wrap="square">
            <a:spAutoFit/>
          </a:bodyPr>
          <a:lstStyle/>
          <a:p>
            <a:pPr algn="ctr"/>
            <a:r>
              <a:rPr lang="fr-FR" altLang="fr-FR" sz="2400" b="1" dirty="0" smtClean="0"/>
              <a:t>Evolutions positives mais très irrégulières </a:t>
            </a:r>
            <a:r>
              <a:rPr lang="fr-FR" altLang="fr-FR" sz="2400" b="1" dirty="0"/>
              <a:t>du revenu net agricole par actif en termes réels</a:t>
            </a:r>
            <a:r>
              <a:rPr lang="fr-FR" altLang="fr-FR" sz="2400" dirty="0">
                <a:solidFill>
                  <a:schemeClr val="bg1"/>
                </a:solidFill>
              </a:rPr>
              <a:t> </a:t>
            </a:r>
            <a:r>
              <a:rPr lang="fr-FR" altLang="fr-FR" sz="2400" b="1" dirty="0"/>
              <a:t>depuis 1970</a:t>
            </a:r>
            <a:r>
              <a:rPr lang="fr-FR" altLang="fr-FR" sz="2400" dirty="0"/>
              <a:t> </a:t>
            </a:r>
            <a:r>
              <a:rPr lang="fr-FR" altLang="fr-FR" sz="2400" dirty="0" smtClean="0"/>
              <a:t>(aides PAC incluses)</a:t>
            </a:r>
          </a:p>
          <a:p>
            <a:pPr algn="ctr"/>
            <a:r>
              <a:rPr lang="fr-FR" altLang="fr-FR" sz="2400" b="1" dirty="0" smtClean="0">
                <a:solidFill>
                  <a:srgbClr val="0070C0"/>
                </a:solidFill>
              </a:rPr>
              <a:t>Par contre, ce revenu est très variable selon les productions (cf. diapos suivantes)</a:t>
            </a:r>
          </a:p>
          <a:p>
            <a:pPr algn="ctr"/>
            <a:r>
              <a:rPr lang="fr-FR" altLang="fr-FR" i="1" dirty="0" smtClean="0"/>
              <a:t>Source </a:t>
            </a:r>
            <a:r>
              <a:rPr lang="fr-FR" altLang="fr-FR" i="1" dirty="0"/>
              <a:t>: Insee, compte provisoire de l'agriculture arrêté fin mai 2013, base 2005</a:t>
            </a:r>
            <a:endParaRPr lang="fr-FR" dirty="0"/>
          </a:p>
        </p:txBody>
      </p:sp>
      <p:sp>
        <p:nvSpPr>
          <p:cNvPr id="3" name="Espace réservé du numéro de diapositive 2"/>
          <p:cNvSpPr>
            <a:spLocks noGrp="1"/>
          </p:cNvSpPr>
          <p:nvPr>
            <p:ph type="sldNum" idx="12"/>
          </p:nvPr>
        </p:nvSpPr>
        <p:spPr/>
        <p:txBody>
          <a:bodyPr/>
          <a:lstStyle/>
          <a:p>
            <a:pPr>
              <a:defRPr/>
            </a:pPr>
            <a:fld id="{908DA34E-FA50-4BBC-94B7-FC7A2E2D02B6}" type="slidenum">
              <a:rPr lang="fr-FR" smtClean="0"/>
              <a:pPr>
                <a:defRPr/>
              </a:pPr>
              <a:t>14</a:t>
            </a:fld>
            <a:endParaRPr lang="fr-FR"/>
          </a:p>
        </p:txBody>
      </p:sp>
      <p:sp>
        <p:nvSpPr>
          <p:cNvPr id="4" name="Espace réservé de la date 3"/>
          <p:cNvSpPr>
            <a:spLocks noGrp="1"/>
          </p:cNvSpPr>
          <p:nvPr>
            <p:ph type="dt" idx="10"/>
          </p:nvPr>
        </p:nvSpPr>
        <p:spPr/>
        <p:txBody>
          <a:bodyPr/>
          <a:lstStyle/>
          <a:p>
            <a:pPr>
              <a:defRPr/>
            </a:pPr>
            <a:fld id="{8435F882-77AB-45DD-82CA-65A0A2668373}" type="datetime1">
              <a:rPr lang="fr-FR" smtClean="0"/>
              <a:t>29/03/2015</a:t>
            </a:fld>
            <a:r>
              <a:rPr lang="fr-FR" smtClean="0"/>
              <a:t>14/09/08</a:t>
            </a:r>
            <a:endParaRPr lang="fr-FR"/>
          </a:p>
        </p:txBody>
      </p:sp>
    </p:spTree>
    <p:extLst>
      <p:ext uri="{BB962C8B-B14F-4D97-AF65-F5344CB8AC3E}">
        <p14:creationId xmlns:p14="http://schemas.microsoft.com/office/powerpoint/2010/main" val="1827407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3797" name="Object 11"/>
          <p:cNvGraphicFramePr>
            <a:graphicFrameLocks noChangeAspect="1"/>
          </p:cNvGraphicFramePr>
          <p:nvPr>
            <p:extLst>
              <p:ext uri="{D42A27DB-BD31-4B8C-83A1-F6EECF244321}">
                <p14:modId xmlns:p14="http://schemas.microsoft.com/office/powerpoint/2010/main" val="4072840586"/>
              </p:ext>
            </p:extLst>
          </p:nvPr>
        </p:nvGraphicFramePr>
        <p:xfrm>
          <a:off x="-608600" y="1412776"/>
          <a:ext cx="9540552" cy="5882527"/>
        </p:xfrm>
        <a:graphic>
          <a:graphicData uri="http://schemas.openxmlformats.org/presentationml/2006/ole">
            <mc:AlternateContent xmlns:mc="http://schemas.openxmlformats.org/markup-compatibility/2006">
              <mc:Choice xmlns:v="urn:schemas-microsoft-com:vml" Requires="v">
                <p:oleObj spid="_x0000_s2099" r:id="rId5" imgW="7742591" imgH="4962574" progId="Excel.Chart.8">
                  <p:embed/>
                </p:oleObj>
              </mc:Choice>
              <mc:Fallback>
                <p:oleObj r:id="rId5" imgW="7742591" imgH="4962574" progId="Excel.Char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8600" y="1412776"/>
                        <a:ext cx="9540552" cy="5882527"/>
                      </a:xfrm>
                      <a:prstGeom prst="rect">
                        <a:avLst/>
                      </a:prstGeom>
                      <a:noFill/>
                      <a:ln>
                        <a:noFill/>
                      </a:ln>
                    </p:spPr>
                  </p:pic>
                </p:oleObj>
              </mc:Fallback>
            </mc:AlternateContent>
          </a:graphicData>
        </a:graphic>
      </p:graphicFrame>
      <p:sp>
        <p:nvSpPr>
          <p:cNvPr id="33798" name="Text Box 12"/>
          <p:cNvSpPr txBox="1">
            <a:spLocks noChangeArrowheads="1"/>
          </p:cNvSpPr>
          <p:nvPr/>
        </p:nvSpPr>
        <p:spPr bwMode="auto">
          <a:xfrm>
            <a:off x="0" y="110217"/>
            <a:ext cx="9143999" cy="833178"/>
          </a:xfrm>
          <a:prstGeom prst="rect">
            <a:avLst/>
          </a:prstGeom>
          <a:solidFill>
            <a:schemeClr val="accent3">
              <a:lumMod val="40000"/>
              <a:lumOff val="60000"/>
            </a:schemeClr>
          </a:solidFill>
          <a:ln>
            <a:noFill/>
          </a:ln>
          <a:effectLst/>
          <a:extLst/>
        </p:spPr>
        <p:txBody>
          <a:bodyPr wrap="square"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9pPr>
          </a:lstStyle>
          <a:p>
            <a:pPr algn="ctr" eaLnBrk="1" hangingPunct="1">
              <a:spcBef>
                <a:spcPct val="0"/>
              </a:spcBef>
              <a:buClr>
                <a:srgbClr val="0000FF"/>
              </a:buClr>
              <a:buFont typeface="Arial" charset="0"/>
              <a:buNone/>
            </a:pPr>
            <a:r>
              <a:rPr lang="fr-FR" altLang="fr-FR" sz="2400" b="1" dirty="0" smtClean="0">
                <a:solidFill>
                  <a:srgbClr val="0000FF"/>
                </a:solidFill>
                <a:latin typeface="Times New Roman" panose="02020603050405020304" pitchFamily="18" charset="0"/>
                <a:cs typeface="Times New Roman" panose="02020603050405020304" pitchFamily="18" charset="0"/>
              </a:rPr>
              <a:t>Répartition des fermes françaises en </a:t>
            </a:r>
            <a:r>
              <a:rPr lang="fr-FR" altLang="fr-FR" sz="2400" b="1" dirty="0">
                <a:solidFill>
                  <a:srgbClr val="0000FF"/>
                </a:solidFill>
                <a:latin typeface="Times New Roman" panose="02020603050405020304" pitchFamily="18" charset="0"/>
                <a:cs typeface="Times New Roman" panose="02020603050405020304" pitchFamily="18" charset="0"/>
              </a:rPr>
              <a:t>2010 </a:t>
            </a:r>
            <a:r>
              <a:rPr lang="fr-FR" altLang="fr-FR" sz="2400" b="1" dirty="0" smtClean="0">
                <a:solidFill>
                  <a:srgbClr val="0000FF"/>
                </a:solidFill>
                <a:latin typeface="Times New Roman" panose="02020603050405020304" pitchFamily="18" charset="0"/>
                <a:cs typeface="Times New Roman" panose="02020603050405020304" pitchFamily="18" charset="0"/>
              </a:rPr>
              <a:t>selon leurs productions dominantes </a:t>
            </a:r>
            <a:r>
              <a:rPr lang="fr-FR" altLang="fr-FR" sz="2400" b="1" i="1" dirty="0" smtClean="0">
                <a:solidFill>
                  <a:srgbClr val="0000FF"/>
                </a:solidFill>
                <a:latin typeface="Times New Roman" panose="02020603050405020304" pitchFamily="18" charset="0"/>
                <a:cs typeface="Times New Roman" panose="02020603050405020304" pitchFamily="18" charset="0"/>
              </a:rPr>
              <a:t>(classement « OTEX » en millier </a:t>
            </a:r>
            <a:r>
              <a:rPr lang="fr-FR" altLang="fr-FR" sz="2400" b="1" i="1" dirty="0">
                <a:solidFill>
                  <a:srgbClr val="0000FF"/>
                </a:solidFill>
                <a:latin typeface="Times New Roman" panose="02020603050405020304" pitchFamily="18" charset="0"/>
                <a:cs typeface="Times New Roman" panose="02020603050405020304" pitchFamily="18" charset="0"/>
              </a:rPr>
              <a:t>d’exploitations)</a:t>
            </a:r>
            <a:r>
              <a:rPr lang="ar-SA" altLang="fr-FR" sz="2400" b="1" i="1" dirty="0" smtClean="0">
                <a:solidFill>
                  <a:srgbClr val="0000FF"/>
                </a:solidFill>
                <a:latin typeface="Times New Roman" panose="02020603050405020304" pitchFamily="18" charset="0"/>
                <a:cs typeface="Times New Roman" panose="02020603050405020304" pitchFamily="18" charset="0"/>
              </a:rPr>
              <a:t>‏</a:t>
            </a:r>
            <a:endParaRPr lang="fr-FR" altLang="fr-FR" sz="2400" b="1" i="1" dirty="0">
              <a:solidFill>
                <a:srgbClr val="0000FF"/>
              </a:solidFill>
              <a:latin typeface="Times New Roman" panose="02020603050405020304" pitchFamily="18" charset="0"/>
              <a:cs typeface="Times New Roman" panose="02020603050405020304" pitchFamily="18" charset="0"/>
            </a:endParaRPr>
          </a:p>
        </p:txBody>
      </p:sp>
      <p:sp>
        <p:nvSpPr>
          <p:cNvPr id="2" name="Rectangle 1"/>
          <p:cNvSpPr/>
          <p:nvPr/>
        </p:nvSpPr>
        <p:spPr>
          <a:xfrm>
            <a:off x="3491880" y="947295"/>
            <a:ext cx="1867819" cy="276999"/>
          </a:xfrm>
          <a:prstGeom prst="rect">
            <a:avLst/>
          </a:prstGeom>
        </p:spPr>
        <p:txBody>
          <a:bodyPr wrap="none">
            <a:spAutoFit/>
          </a:bodyPr>
          <a:lstStyle/>
          <a:p>
            <a:r>
              <a:rPr lang="fr-FR" altLang="fr-FR" sz="1200" dirty="0">
                <a:latin typeface="Times New Roman" panose="02020603050405020304" pitchFamily="18" charset="0"/>
                <a:cs typeface="Times New Roman" panose="02020603050405020304" pitchFamily="18" charset="0"/>
              </a:rPr>
              <a:t>(Source Agreste RA 2010)</a:t>
            </a:r>
            <a:r>
              <a:rPr lang="ar-SA" altLang="fr-FR" sz="1200" dirty="0">
                <a:latin typeface="Times New Roman" panose="02020603050405020304" pitchFamily="18" charset="0"/>
                <a:cs typeface="Times New Roman" panose="02020603050405020304" pitchFamily="18" charset="0"/>
              </a:rPr>
              <a:t>‏</a:t>
            </a:r>
            <a:endParaRPr lang="fr-FR" altLang="fr-FR" sz="1200" dirty="0">
              <a:latin typeface="Times New Roman" panose="02020603050405020304" pitchFamily="18" charset="0"/>
              <a:cs typeface="Times New Roman" panose="02020603050405020304" pitchFamily="18" charset="0"/>
            </a:endParaRPr>
          </a:p>
        </p:txBody>
      </p:sp>
      <p:sp>
        <p:nvSpPr>
          <p:cNvPr id="4" name="Rectangle 3"/>
          <p:cNvSpPr/>
          <p:nvPr/>
        </p:nvSpPr>
        <p:spPr>
          <a:xfrm>
            <a:off x="588396" y="5562345"/>
            <a:ext cx="559769" cy="338554"/>
          </a:xfrm>
          <a:prstGeom prst="rect">
            <a:avLst/>
          </a:prstGeom>
        </p:spPr>
        <p:txBody>
          <a:bodyPr wrap="none">
            <a:spAutoFit/>
          </a:bodyPr>
          <a:lstStyle/>
          <a:p>
            <a:pPr lvl="0" algn="l">
              <a:spcBef>
                <a:spcPct val="50000"/>
              </a:spcBef>
            </a:pPr>
            <a:r>
              <a:rPr lang="fr-FR" altLang="fr-FR" sz="1600" b="1" dirty="0" smtClean="0">
                <a:solidFill>
                  <a:srgbClr val="EE0000"/>
                </a:solidFill>
              </a:rPr>
              <a:t>1</a:t>
            </a:r>
            <a:r>
              <a:rPr lang="fr-FR" altLang="fr-FR" sz="1600" b="1" baseline="30000" dirty="0" smtClean="0">
                <a:solidFill>
                  <a:srgbClr val="EE0000"/>
                </a:solidFill>
              </a:rPr>
              <a:t>ère</a:t>
            </a:r>
            <a:r>
              <a:rPr lang="fr-FR" altLang="fr-FR" sz="1600" b="1" dirty="0" smtClean="0">
                <a:solidFill>
                  <a:srgbClr val="EE0000"/>
                </a:solidFill>
              </a:rPr>
              <a:t> </a:t>
            </a:r>
            <a:endParaRPr lang="fr-FR" altLang="fr-FR" sz="1600" b="1" dirty="0">
              <a:solidFill>
                <a:srgbClr val="EE0000"/>
              </a:solidFill>
            </a:endParaRPr>
          </a:p>
        </p:txBody>
      </p:sp>
      <p:sp>
        <p:nvSpPr>
          <p:cNvPr id="21" name="Rectangle 20"/>
          <p:cNvSpPr/>
          <p:nvPr/>
        </p:nvSpPr>
        <p:spPr>
          <a:xfrm>
            <a:off x="637446" y="5068523"/>
            <a:ext cx="667170" cy="338554"/>
          </a:xfrm>
          <a:prstGeom prst="rect">
            <a:avLst/>
          </a:prstGeom>
        </p:spPr>
        <p:txBody>
          <a:bodyPr wrap="none">
            <a:spAutoFit/>
          </a:bodyPr>
          <a:lstStyle/>
          <a:p>
            <a:pPr lvl="0" algn="l">
              <a:spcBef>
                <a:spcPct val="50000"/>
              </a:spcBef>
            </a:pPr>
            <a:r>
              <a:rPr lang="fr-FR" altLang="fr-FR" sz="1600" b="1" dirty="0" smtClean="0">
                <a:solidFill>
                  <a:srgbClr val="EE0000"/>
                </a:solidFill>
              </a:rPr>
              <a:t>2</a:t>
            </a:r>
            <a:r>
              <a:rPr lang="fr-FR" altLang="fr-FR" sz="1600" b="1" baseline="30000" dirty="0" smtClean="0">
                <a:solidFill>
                  <a:srgbClr val="EE0000"/>
                </a:solidFill>
              </a:rPr>
              <a:t>ième</a:t>
            </a:r>
            <a:r>
              <a:rPr lang="fr-FR" altLang="fr-FR" sz="1600" b="1" dirty="0" smtClean="0">
                <a:solidFill>
                  <a:srgbClr val="EE0000"/>
                </a:solidFill>
              </a:rPr>
              <a:t> </a:t>
            </a:r>
            <a:endParaRPr lang="fr-FR" altLang="fr-FR" sz="1600" b="1" dirty="0">
              <a:solidFill>
                <a:srgbClr val="EE0000"/>
              </a:solidFill>
            </a:endParaRPr>
          </a:p>
        </p:txBody>
      </p:sp>
      <p:sp>
        <p:nvSpPr>
          <p:cNvPr id="22" name="Rectangle 21"/>
          <p:cNvSpPr/>
          <p:nvPr/>
        </p:nvSpPr>
        <p:spPr>
          <a:xfrm>
            <a:off x="637446" y="4744871"/>
            <a:ext cx="667170" cy="338554"/>
          </a:xfrm>
          <a:prstGeom prst="rect">
            <a:avLst/>
          </a:prstGeom>
        </p:spPr>
        <p:txBody>
          <a:bodyPr wrap="none">
            <a:spAutoFit/>
          </a:bodyPr>
          <a:lstStyle/>
          <a:p>
            <a:pPr lvl="0" algn="l">
              <a:spcBef>
                <a:spcPct val="50000"/>
              </a:spcBef>
            </a:pPr>
            <a:r>
              <a:rPr lang="fr-FR" altLang="fr-FR" sz="1600" b="1" dirty="0" smtClean="0">
                <a:solidFill>
                  <a:srgbClr val="EE0000"/>
                </a:solidFill>
              </a:rPr>
              <a:t>3</a:t>
            </a:r>
            <a:r>
              <a:rPr lang="fr-FR" altLang="fr-FR" sz="1600" b="1" baseline="30000" dirty="0" smtClean="0">
                <a:solidFill>
                  <a:srgbClr val="EE0000"/>
                </a:solidFill>
              </a:rPr>
              <a:t>ième</a:t>
            </a:r>
            <a:r>
              <a:rPr lang="fr-FR" altLang="fr-FR" sz="1600" b="1" dirty="0" smtClean="0">
                <a:solidFill>
                  <a:srgbClr val="EE0000"/>
                </a:solidFill>
              </a:rPr>
              <a:t> </a:t>
            </a:r>
            <a:endParaRPr lang="fr-FR" altLang="fr-FR" sz="1600" b="1" dirty="0">
              <a:solidFill>
                <a:srgbClr val="EE0000"/>
              </a:solidFill>
            </a:endParaRPr>
          </a:p>
        </p:txBody>
      </p:sp>
      <p:sp>
        <p:nvSpPr>
          <p:cNvPr id="5" name="Espace réservé du numéro de diapositive 4"/>
          <p:cNvSpPr>
            <a:spLocks noGrp="1"/>
          </p:cNvSpPr>
          <p:nvPr>
            <p:ph type="sldNum" sz="quarter" idx="12"/>
          </p:nvPr>
        </p:nvSpPr>
        <p:spPr/>
        <p:txBody>
          <a:bodyPr/>
          <a:lstStyle/>
          <a:p>
            <a:pPr>
              <a:defRPr/>
            </a:pPr>
            <a:fld id="{7627F4C2-332C-4B4F-BDB4-787515CEF947}" type="slidenum">
              <a:rPr lang="fr-FR" smtClean="0"/>
              <a:pPr>
                <a:defRPr/>
              </a:pPr>
              <a:t>15</a:t>
            </a:fld>
            <a:endParaRPr lang="fr-FR" dirty="0"/>
          </a:p>
        </p:txBody>
      </p:sp>
      <p:sp>
        <p:nvSpPr>
          <p:cNvPr id="3" name="Espace réservé de la date 2"/>
          <p:cNvSpPr>
            <a:spLocks noGrp="1"/>
          </p:cNvSpPr>
          <p:nvPr>
            <p:ph type="dt" sz="half" idx="10"/>
          </p:nvPr>
        </p:nvSpPr>
        <p:spPr/>
        <p:txBody>
          <a:bodyPr/>
          <a:lstStyle/>
          <a:p>
            <a:fld id="{23C3784A-72C7-452D-8B5F-98B3E61F3F26}" type="datetime1">
              <a:rPr lang="fr-FR" smtClean="0"/>
              <a:t>29/03/2015</a:t>
            </a:fld>
            <a:endParaRPr lang="fr-FR"/>
          </a:p>
        </p:txBody>
      </p:sp>
    </p:spTree>
    <p:extLst>
      <p:ext uri="{BB962C8B-B14F-4D97-AF65-F5344CB8AC3E}">
        <p14:creationId xmlns:p14="http://schemas.microsoft.com/office/powerpoint/2010/main" val="292738414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3999" cy="1268760"/>
          </a:xfrm>
          <a:solidFill>
            <a:schemeClr val="bg1">
              <a:lumMod val="85000"/>
            </a:schemeClr>
          </a:solidFill>
        </p:spPr>
        <p:txBody>
          <a:bodyPr>
            <a:normAutofit fontScale="90000"/>
          </a:bodyPr>
          <a:lstStyle/>
          <a:p>
            <a:r>
              <a:rPr lang="fr-FR" sz="2900" b="1" dirty="0" smtClean="0"/>
              <a:t>Part des aides PAC dans le revenu en 2012 selon les productions dominantes</a:t>
            </a:r>
            <a:r>
              <a:rPr lang="fr-FR" sz="3600" b="1" dirty="0" smtClean="0"/>
              <a:t/>
            </a:r>
            <a:br>
              <a:rPr lang="fr-FR" sz="3600" b="1" dirty="0" smtClean="0"/>
            </a:br>
            <a:r>
              <a:rPr lang="fr-FR" sz="2200" dirty="0" smtClean="0"/>
              <a:t>NB : cette part varie </a:t>
            </a:r>
            <a:r>
              <a:rPr lang="fr-FR" sz="2200" dirty="0" err="1" smtClean="0"/>
              <a:t>bcp</a:t>
            </a:r>
            <a:r>
              <a:rPr lang="fr-FR" sz="2200" dirty="0" smtClean="0"/>
              <a:t> d’une année à l’autre selon les fluctuations des prix agricoles</a:t>
            </a:r>
            <a:endParaRPr lang="fr-FR" sz="2200" dirty="0"/>
          </a:p>
        </p:txBody>
      </p:sp>
      <p:sp>
        <p:nvSpPr>
          <p:cNvPr id="3" name="Espace réservé de la date 2"/>
          <p:cNvSpPr>
            <a:spLocks noGrp="1"/>
          </p:cNvSpPr>
          <p:nvPr>
            <p:ph type="dt" sz="half" idx="10"/>
          </p:nvPr>
        </p:nvSpPr>
        <p:spPr/>
        <p:txBody>
          <a:bodyPr/>
          <a:lstStyle/>
          <a:p>
            <a:fld id="{AF7537BC-D749-4E64-A1C0-612A8430E0DB}" type="datetime1">
              <a:rPr lang="fr-FR" smtClean="0"/>
              <a:t>29/03/2015</a:t>
            </a:fld>
            <a:endParaRPr lang="fr-FR" dirty="0"/>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16</a:t>
            </a:fld>
            <a:endParaRPr lang="fr-F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0995" y="1268760"/>
            <a:ext cx="7272809" cy="4062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4"/>
          <p:cNvSpPr txBox="1"/>
          <p:nvPr/>
        </p:nvSpPr>
        <p:spPr>
          <a:xfrm>
            <a:off x="323528" y="5219029"/>
            <a:ext cx="8680276" cy="1631216"/>
          </a:xfrm>
          <a:prstGeom prst="rect">
            <a:avLst/>
          </a:prstGeom>
          <a:noFill/>
        </p:spPr>
        <p:txBody>
          <a:bodyPr wrap="square" rtlCol="0">
            <a:spAutoFit/>
          </a:bodyPr>
          <a:lstStyle/>
          <a:p>
            <a:r>
              <a:rPr lang="fr-FR" sz="2000" b="1" dirty="0" smtClean="0">
                <a:solidFill>
                  <a:srgbClr val="0000FF"/>
                </a:solidFill>
              </a:rPr>
              <a:t>Pour la France, ces aides de la PAC UE correspondent à un soutien financier des contribuables de plus de 200 € par habitant et par an.</a:t>
            </a:r>
          </a:p>
          <a:p>
            <a:r>
              <a:rPr lang="fr-FR" sz="2000" b="1" dirty="0" smtClean="0">
                <a:solidFill>
                  <a:srgbClr val="0000FF"/>
                </a:solidFill>
              </a:rPr>
              <a:t>Elles sont basées sur des références historiques et le capital (nombre d’ha et de têtes de bovins) mais pas le nombre d’actifs des fermes ni les prix agricoles de l’année … Cela induit beaucoup d’injustices au sein du monde paysan !</a:t>
            </a:r>
            <a:endParaRPr lang="fr-FR" sz="2000" b="1" dirty="0">
              <a:solidFill>
                <a:srgbClr val="0000FF"/>
              </a:solidFill>
            </a:endParaRPr>
          </a:p>
        </p:txBody>
      </p:sp>
      <p:sp>
        <p:nvSpPr>
          <p:cNvPr id="6" name="ZoneTexte 5"/>
          <p:cNvSpPr txBox="1"/>
          <p:nvPr/>
        </p:nvSpPr>
        <p:spPr>
          <a:xfrm>
            <a:off x="0" y="3854624"/>
            <a:ext cx="1902044" cy="1200329"/>
          </a:xfrm>
          <a:prstGeom prst="rect">
            <a:avLst/>
          </a:prstGeom>
          <a:noFill/>
        </p:spPr>
        <p:txBody>
          <a:bodyPr wrap="square" rtlCol="0">
            <a:spAutoFit/>
          </a:bodyPr>
          <a:lstStyle/>
          <a:p>
            <a:pPr algn="ctr"/>
            <a:r>
              <a:rPr lang="fr-FR" b="1" dirty="0" smtClean="0">
                <a:solidFill>
                  <a:srgbClr val="FF0000"/>
                </a:solidFill>
              </a:rPr>
              <a:t>Productions peu o u</a:t>
            </a:r>
          </a:p>
          <a:p>
            <a:pPr algn="ctr"/>
            <a:r>
              <a:rPr lang="fr-FR" b="1" dirty="0" smtClean="0">
                <a:solidFill>
                  <a:srgbClr val="FF0000"/>
                </a:solidFill>
              </a:rPr>
              <a:t>très peu aidées</a:t>
            </a:r>
          </a:p>
          <a:p>
            <a:pPr algn="ctr"/>
            <a:r>
              <a:rPr lang="fr-FR" b="1" dirty="0" smtClean="0">
                <a:solidFill>
                  <a:srgbClr val="FF0000"/>
                </a:solidFill>
              </a:rPr>
              <a:t>par la PAC</a:t>
            </a:r>
            <a:endParaRPr lang="fr-FR" b="1" dirty="0">
              <a:solidFill>
                <a:srgbClr val="FF0000"/>
              </a:solidFill>
            </a:endParaRPr>
          </a:p>
        </p:txBody>
      </p:sp>
      <p:cxnSp>
        <p:nvCxnSpPr>
          <p:cNvPr id="8" name="Connecteur droit avec flèche 7"/>
          <p:cNvCxnSpPr/>
          <p:nvPr/>
        </p:nvCxnSpPr>
        <p:spPr>
          <a:xfrm flipV="1">
            <a:off x="1884673" y="3920941"/>
            <a:ext cx="621882" cy="794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a:stCxn id="6" idx="3"/>
          </p:cNvCxnSpPr>
          <p:nvPr/>
        </p:nvCxnSpPr>
        <p:spPr>
          <a:xfrm flipV="1">
            <a:off x="1902044" y="4316289"/>
            <a:ext cx="462196" cy="1385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p:nvPr/>
        </p:nvCxnSpPr>
        <p:spPr>
          <a:xfrm flipV="1">
            <a:off x="1884673" y="4540993"/>
            <a:ext cx="959135" cy="8620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33082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5" name="Text Box 11"/>
          <p:cNvSpPr txBox="1">
            <a:spLocks noChangeArrowheads="1"/>
          </p:cNvSpPr>
          <p:nvPr/>
        </p:nvSpPr>
        <p:spPr bwMode="auto">
          <a:xfrm>
            <a:off x="104504" y="25039"/>
            <a:ext cx="9054090" cy="402291"/>
          </a:xfrm>
          <a:prstGeom prst="rect">
            <a:avLst/>
          </a:prstGeom>
          <a:solidFill>
            <a:schemeClr val="bg2"/>
          </a:solidFill>
          <a:ln>
            <a:noFill/>
          </a:ln>
          <a:effectLst/>
          <a:extLst/>
        </p:spPr>
        <p:txBody>
          <a:bodyPr wrap="square"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9pPr>
          </a:lstStyle>
          <a:p>
            <a:pPr algn="ctr" eaLnBrk="1" hangingPunct="1">
              <a:spcBef>
                <a:spcPts val="1250"/>
              </a:spcBef>
              <a:buClr>
                <a:srgbClr val="0000FF"/>
              </a:buClr>
              <a:buFont typeface="Arial" charset="0"/>
              <a:buNone/>
            </a:pPr>
            <a:r>
              <a:rPr lang="fr-FR" altLang="fr-FR" sz="2000" b="1" dirty="0" smtClean="0">
                <a:solidFill>
                  <a:srgbClr val="0000FF"/>
                </a:solidFill>
              </a:rPr>
              <a:t>En résumé,  principales </a:t>
            </a:r>
            <a:r>
              <a:rPr lang="fr-FR" altLang="fr-FR" sz="2000" b="1" dirty="0">
                <a:solidFill>
                  <a:srgbClr val="0000FF"/>
                </a:solidFill>
              </a:rPr>
              <a:t>évolutions de l ’agriculture </a:t>
            </a:r>
            <a:r>
              <a:rPr lang="fr-FR" altLang="fr-FR" sz="2000" b="1" dirty="0" smtClean="0">
                <a:solidFill>
                  <a:srgbClr val="0000FF"/>
                </a:solidFill>
              </a:rPr>
              <a:t>française depuis 1960 </a:t>
            </a:r>
            <a:endParaRPr lang="fr-FR" altLang="fr-FR" sz="2000" b="1" dirty="0">
              <a:solidFill>
                <a:srgbClr val="0000FF"/>
              </a:solidFill>
            </a:endParaRPr>
          </a:p>
        </p:txBody>
      </p:sp>
      <p:graphicFrame>
        <p:nvGraphicFramePr>
          <p:cNvPr id="2" name="Tableau 1"/>
          <p:cNvGraphicFramePr>
            <a:graphicFrameLocks noGrp="1"/>
          </p:cNvGraphicFramePr>
          <p:nvPr>
            <p:extLst>
              <p:ext uri="{D42A27DB-BD31-4B8C-83A1-F6EECF244321}">
                <p14:modId xmlns:p14="http://schemas.microsoft.com/office/powerpoint/2010/main" val="526134094"/>
              </p:ext>
            </p:extLst>
          </p:nvPr>
        </p:nvGraphicFramePr>
        <p:xfrm>
          <a:off x="204716" y="740664"/>
          <a:ext cx="8789159" cy="6864800"/>
        </p:xfrm>
        <a:graphic>
          <a:graphicData uri="http://schemas.openxmlformats.org/drawingml/2006/table">
            <a:tbl>
              <a:tblPr firstRow="1" bandRow="1">
                <a:tableStyleId>{F5AB1C69-6EDB-4FF4-983F-18BD219EF322}</a:tableStyleId>
              </a:tblPr>
              <a:tblGrid>
                <a:gridCol w="3863228"/>
                <a:gridCol w="517013"/>
                <a:gridCol w="4408918"/>
              </a:tblGrid>
              <a:tr h="390596">
                <a:tc>
                  <a:txBody>
                    <a:bodyPr/>
                    <a:lstStyle/>
                    <a:p>
                      <a:pPr algn="ctr"/>
                      <a:r>
                        <a:rPr lang="fr-FR" dirty="0" smtClean="0"/>
                        <a:t>Evolutions positives</a:t>
                      </a:r>
                      <a:endParaRPr lang="fr-FR" dirty="0"/>
                    </a:p>
                  </a:txBody>
                  <a:tcPr/>
                </a:tc>
                <a:tc gridSpan="2">
                  <a:txBody>
                    <a:bodyPr/>
                    <a:lstStyle/>
                    <a:p>
                      <a:pPr algn="ctr"/>
                      <a:r>
                        <a:rPr lang="fr-FR" dirty="0" smtClean="0"/>
                        <a:t>Evolutions plutôt négatives</a:t>
                      </a:r>
                      <a:r>
                        <a:rPr lang="fr-FR" baseline="0" dirty="0" smtClean="0"/>
                        <a:t> </a:t>
                      </a:r>
                      <a:endParaRPr lang="fr-FR" dirty="0"/>
                    </a:p>
                  </a:txBody>
                  <a:tcPr/>
                </a:tc>
                <a:tc hMerge="1">
                  <a:txBody>
                    <a:bodyPr/>
                    <a:lstStyle/>
                    <a:p>
                      <a:pPr algn="ctr"/>
                      <a:endParaRPr lang="fr-FR" dirty="0"/>
                    </a:p>
                  </a:txBody>
                  <a:tcPr/>
                </a:tc>
              </a:tr>
              <a:tr h="4670881">
                <a:tc>
                  <a:txBody>
                    <a:bodyPr/>
                    <a:lstStyle/>
                    <a:p>
                      <a:pPr marL="285750" indent="-285750" algn="just" eaLnBrk="1" hangingPunct="1">
                        <a:lnSpc>
                          <a:spcPct val="100000"/>
                        </a:lnSpc>
                        <a:spcBef>
                          <a:spcPts val="600"/>
                        </a:spcBef>
                        <a:spcAft>
                          <a:spcPts val="0"/>
                        </a:spcAft>
                        <a:buClr>
                          <a:srgbClr val="0000FF"/>
                        </a:buClr>
                        <a:buFont typeface="Wingdings" panose="05000000000000000000" pitchFamily="2" charset="2"/>
                        <a:buChar char="§"/>
                      </a:pPr>
                      <a:r>
                        <a:rPr lang="fr-FR" altLang="fr-FR" sz="1600" b="1" dirty="0" smtClean="0"/>
                        <a:t>Augmentation production agricole =&gt; </a:t>
                      </a:r>
                      <a:r>
                        <a:rPr lang="fr-FR" altLang="fr-FR" sz="1600" b="1" baseline="0" dirty="0" smtClean="0"/>
                        <a:t> X 2 </a:t>
                      </a:r>
                      <a:r>
                        <a:rPr lang="fr-FR" altLang="fr-FR" sz="1600" baseline="0" dirty="0" smtClean="0"/>
                        <a:t>depuis 1960</a:t>
                      </a:r>
                    </a:p>
                    <a:p>
                      <a:pPr marL="285750" indent="-285750" algn="just" eaLnBrk="1" hangingPunct="1">
                        <a:lnSpc>
                          <a:spcPct val="100000"/>
                        </a:lnSpc>
                        <a:spcBef>
                          <a:spcPts val="600"/>
                        </a:spcBef>
                        <a:spcAft>
                          <a:spcPts val="0"/>
                        </a:spcAft>
                        <a:buClr>
                          <a:srgbClr val="0000FF"/>
                        </a:buClr>
                        <a:buFont typeface="Wingdings" panose="05000000000000000000" pitchFamily="2" charset="2"/>
                        <a:buChar char="§"/>
                      </a:pPr>
                      <a:r>
                        <a:rPr lang="fr-FR" altLang="fr-FR" sz="1600" b="1" baseline="0" dirty="0" smtClean="0"/>
                        <a:t>Augmentation de la p</a:t>
                      </a:r>
                      <a:r>
                        <a:rPr lang="fr-FR" altLang="fr-FR" sz="1600" b="1" dirty="0" smtClean="0"/>
                        <a:t>roductivité du travail= X 4</a:t>
                      </a:r>
                      <a:r>
                        <a:rPr lang="fr-FR" altLang="fr-FR" sz="1600" dirty="0" smtClean="0"/>
                        <a:t> depuis 1970 (suite à </a:t>
                      </a:r>
                      <a:r>
                        <a:rPr lang="fr-FR" altLang="fr-FR" sz="1600" dirty="0" err="1" smtClean="0"/>
                        <a:t>dévt</a:t>
                      </a:r>
                      <a:r>
                        <a:rPr lang="fr-FR" altLang="fr-FR" sz="1600" dirty="0" smtClean="0"/>
                        <a:t> de la mécanisation, progression 2 fois plus rapide que dans l'ensemble de l'économie française !)</a:t>
                      </a:r>
                    </a:p>
                    <a:p>
                      <a:pPr marL="285750" indent="-285750" algn="just" eaLnBrk="1" hangingPunct="1">
                        <a:lnSpc>
                          <a:spcPct val="100000"/>
                        </a:lnSpc>
                        <a:spcBef>
                          <a:spcPts val="600"/>
                        </a:spcBef>
                        <a:spcAft>
                          <a:spcPts val="0"/>
                        </a:spcAft>
                        <a:buClr>
                          <a:srgbClr val="0000FF"/>
                        </a:buClr>
                        <a:buFont typeface="Wingdings" panose="05000000000000000000" pitchFamily="2" charset="2"/>
                        <a:buChar char="§"/>
                      </a:pPr>
                      <a:r>
                        <a:rPr lang="fr-FR" sz="1600" b="1" dirty="0" smtClean="0"/>
                        <a:t>Croissance modérée des prix alimentaires à la consommation</a:t>
                      </a:r>
                    </a:p>
                    <a:p>
                      <a:pPr marL="285750" marR="0" indent="-285750" algn="just"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
                        <a:tabLst/>
                        <a:defRPr/>
                      </a:pPr>
                      <a:r>
                        <a:rPr lang="fr-FR" sz="1600" dirty="0" smtClean="0"/>
                        <a:t>Suite à quelques accidents sanitaires, </a:t>
                      </a:r>
                      <a:r>
                        <a:rPr lang="fr-FR" sz="1600" b="1" dirty="0" smtClean="0"/>
                        <a:t>attentes plus qualitatives de la part d’un % croissant de consommateurs</a:t>
                      </a:r>
                    </a:p>
                    <a:p>
                      <a:pPr marL="285750" marR="0" indent="-285750" algn="just"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
                        <a:tabLst/>
                        <a:defRPr/>
                      </a:pPr>
                      <a:r>
                        <a:rPr lang="fr-FR" sz="1600" b="1" dirty="0" smtClean="0"/>
                        <a:t>Lent développement  de formes de production plus respectueuses de l’environnement  </a:t>
                      </a:r>
                      <a:r>
                        <a:rPr lang="fr-FR" sz="1600" b="1" i="0" dirty="0" smtClean="0"/>
                        <a:t>(</a:t>
                      </a:r>
                      <a:r>
                        <a:rPr lang="fr-FR" sz="1600" b="0" i="1" dirty="0" smtClean="0"/>
                        <a:t>bio, fermes en agriculture durable</a:t>
                      </a:r>
                      <a:r>
                        <a:rPr lang="fr-FR" sz="1600" b="0" i="1" baseline="0" dirty="0" smtClean="0"/>
                        <a:t> ou </a:t>
                      </a:r>
                      <a:r>
                        <a:rPr lang="fr-FR" sz="1600" b="0" i="1" baseline="0" dirty="0" err="1" smtClean="0"/>
                        <a:t>agroécologique</a:t>
                      </a:r>
                      <a:r>
                        <a:rPr lang="fr-FR" sz="1600" b="0" i="1" dirty="0" smtClean="0"/>
                        <a:t>)</a:t>
                      </a:r>
                    </a:p>
                    <a:p>
                      <a:pPr marL="285750" indent="-285750" algn="just" eaLnBrk="1" hangingPunct="1">
                        <a:lnSpc>
                          <a:spcPct val="100000"/>
                        </a:lnSpc>
                        <a:spcBef>
                          <a:spcPts val="600"/>
                        </a:spcBef>
                        <a:spcAft>
                          <a:spcPts val="0"/>
                        </a:spcAft>
                        <a:buClr>
                          <a:srgbClr val="0000FF"/>
                        </a:buClr>
                        <a:buFont typeface="Wingdings" panose="05000000000000000000" pitchFamily="2" charset="2"/>
                        <a:buChar char="§"/>
                      </a:pPr>
                      <a:endParaRPr lang="fr-FR" sz="1600" dirty="0" smtClean="0"/>
                    </a:p>
                  </a:txBody>
                  <a:tcPr/>
                </a:tc>
                <a:tc gridSpan="2">
                  <a:txBody>
                    <a:bodyPr/>
                    <a:lstStyle/>
                    <a:p>
                      <a:pPr marL="285750" marR="0" indent="-285750" algn="just"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
                        <a:tabLst/>
                        <a:defRPr/>
                      </a:pPr>
                      <a:r>
                        <a:rPr lang="fr-FR" altLang="fr-FR" sz="1600" kern="1200" dirty="0" smtClean="0">
                          <a:solidFill>
                            <a:schemeClr val="dk1"/>
                          </a:solidFill>
                          <a:latin typeface="+mn-lt"/>
                          <a:ea typeface="+mn-ea"/>
                          <a:cs typeface="+mn-cs"/>
                        </a:rPr>
                        <a:t>Divorce accentué depuis 1973 entre les </a:t>
                      </a:r>
                      <a:r>
                        <a:rPr lang="fr-FR" altLang="fr-FR" sz="1600" b="1" kern="1200" dirty="0" smtClean="0">
                          <a:solidFill>
                            <a:schemeClr val="dk1"/>
                          </a:solidFill>
                          <a:latin typeface="+mn-lt"/>
                          <a:ea typeface="+mn-ea"/>
                          <a:cs typeface="+mn-cs"/>
                        </a:rPr>
                        <a:t>prix agricoles à la production</a:t>
                      </a:r>
                      <a:r>
                        <a:rPr lang="fr-FR" altLang="fr-FR" sz="1600" kern="1200" dirty="0" smtClean="0">
                          <a:solidFill>
                            <a:schemeClr val="dk1"/>
                          </a:solidFill>
                          <a:latin typeface="+mn-lt"/>
                          <a:ea typeface="+mn-ea"/>
                          <a:cs typeface="+mn-cs"/>
                        </a:rPr>
                        <a:t>(*) et les prix des produits alimentaires à la consommation</a:t>
                      </a:r>
                    </a:p>
                    <a:p>
                      <a:pPr marL="285750" marR="0" indent="-285750" algn="just"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
                        <a:tabLst/>
                        <a:defRPr/>
                      </a:pPr>
                      <a:r>
                        <a:rPr lang="fr-FR" altLang="fr-FR" sz="1600" b="1" kern="1200" dirty="0" smtClean="0">
                          <a:solidFill>
                            <a:schemeClr val="dk1"/>
                          </a:solidFill>
                          <a:latin typeface="+mn-lt"/>
                          <a:ea typeface="+mn-ea"/>
                          <a:cs typeface="+mn-cs"/>
                        </a:rPr>
                        <a:t>Volatilité croissante des prix agricoles </a:t>
                      </a:r>
                      <a:r>
                        <a:rPr lang="fr-FR" altLang="fr-FR" sz="1600" kern="1200" dirty="0" smtClean="0">
                          <a:solidFill>
                            <a:schemeClr val="dk1"/>
                          </a:solidFill>
                          <a:latin typeface="+mn-lt"/>
                          <a:ea typeface="+mn-ea"/>
                          <a:cs typeface="+mn-cs"/>
                        </a:rPr>
                        <a:t>: ex.  pour les grandes cultures : Forte augmentation en 2007 puis forte baisse, forte remontée en 2010-2011 puis baisse à nouveau en 2014-2015</a:t>
                      </a:r>
                    </a:p>
                    <a:p>
                      <a:pPr marL="285750" marR="0" indent="-285750" algn="just"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
                        <a:tabLst/>
                        <a:defRPr/>
                      </a:pPr>
                      <a:r>
                        <a:rPr lang="fr-FR" altLang="fr-FR" sz="1600" b="1" kern="1200" dirty="0" smtClean="0">
                          <a:solidFill>
                            <a:schemeClr val="dk1"/>
                          </a:solidFill>
                          <a:latin typeface="+mn-lt"/>
                          <a:ea typeface="+mn-ea"/>
                          <a:cs typeface="+mn-cs"/>
                        </a:rPr>
                        <a:t>Réduction trop accéléré du nombre des actifs agricole</a:t>
                      </a:r>
                      <a:r>
                        <a:rPr lang="fr-FR" altLang="fr-FR" sz="1600" b="1" kern="1200" baseline="0" dirty="0" smtClean="0">
                          <a:solidFill>
                            <a:schemeClr val="dk1"/>
                          </a:solidFill>
                          <a:latin typeface="+mn-lt"/>
                          <a:ea typeface="+mn-ea"/>
                          <a:cs typeface="+mn-cs"/>
                        </a:rPr>
                        <a:t>s </a:t>
                      </a:r>
                      <a:r>
                        <a:rPr lang="fr-FR" altLang="fr-FR" sz="1600" kern="1200" baseline="0" dirty="0" smtClean="0">
                          <a:solidFill>
                            <a:schemeClr val="dk1"/>
                          </a:solidFill>
                          <a:latin typeface="+mn-lt"/>
                          <a:ea typeface="+mn-ea"/>
                          <a:cs typeface="+mn-cs"/>
                        </a:rPr>
                        <a:t> avec , en parallèle, perte de valeur ajoutée</a:t>
                      </a:r>
                      <a:endParaRPr lang="fr-FR" altLang="fr-FR" sz="1600" kern="1200" dirty="0" smtClean="0">
                        <a:solidFill>
                          <a:schemeClr val="dk1"/>
                        </a:solidFill>
                        <a:latin typeface="+mn-lt"/>
                        <a:ea typeface="+mn-ea"/>
                        <a:cs typeface="+mn-cs"/>
                      </a:endParaRPr>
                    </a:p>
                    <a:p>
                      <a:pPr marL="285750" marR="0" indent="-285750" algn="just" defTabSz="914400" rtl="0" eaLnBrk="1" fontAlgn="auto" latinLnBrk="0" hangingPunct="1">
                        <a:lnSpc>
                          <a:spcPct val="100000"/>
                        </a:lnSpc>
                        <a:spcBef>
                          <a:spcPts val="600"/>
                        </a:spcBef>
                        <a:spcAft>
                          <a:spcPts val="0"/>
                        </a:spcAft>
                        <a:buClr>
                          <a:srgbClr val="0000FF"/>
                        </a:buClr>
                        <a:buSzTx/>
                        <a:buFont typeface="Wingdings" panose="05000000000000000000" pitchFamily="2" charset="2"/>
                        <a:buChar char="§"/>
                        <a:tabLst/>
                        <a:defRPr/>
                      </a:pPr>
                      <a:r>
                        <a:rPr lang="fr-FR" altLang="fr-FR" sz="1600" kern="1200" dirty="0" smtClean="0">
                          <a:solidFill>
                            <a:schemeClr val="dk1"/>
                          </a:solidFill>
                          <a:latin typeface="+mn-lt"/>
                          <a:ea typeface="+mn-ea"/>
                          <a:cs typeface="+mn-cs"/>
                        </a:rPr>
                        <a:t>Volatilité et tendance à l’augmentation des </a:t>
                      </a:r>
                      <a:r>
                        <a:rPr lang="fr-FR" altLang="fr-FR" sz="1600" b="1" kern="1200" dirty="0" smtClean="0">
                          <a:solidFill>
                            <a:schemeClr val="dk1"/>
                          </a:solidFill>
                          <a:latin typeface="+mn-lt"/>
                          <a:ea typeface="+mn-ea"/>
                          <a:cs typeface="+mn-cs"/>
                        </a:rPr>
                        <a:t>prix des consommations intermédiaires</a:t>
                      </a:r>
                      <a:r>
                        <a:rPr lang="fr-FR" altLang="fr-FR" sz="1600" kern="1200" dirty="0" smtClean="0">
                          <a:solidFill>
                            <a:schemeClr val="dk1"/>
                          </a:solidFill>
                          <a:latin typeface="+mn-lt"/>
                          <a:ea typeface="+mn-ea"/>
                          <a:cs typeface="+mn-cs"/>
                        </a:rPr>
                        <a:t> (engrais, gasoil, …)</a:t>
                      </a:r>
                    </a:p>
                    <a:p>
                      <a:pPr marL="285750" indent="-285750" algn="just" defTabSz="914400" rtl="0" eaLnBrk="1" latinLnBrk="0" hangingPunct="1">
                        <a:lnSpc>
                          <a:spcPct val="100000"/>
                        </a:lnSpc>
                        <a:spcBef>
                          <a:spcPts val="600"/>
                        </a:spcBef>
                        <a:spcAft>
                          <a:spcPts val="0"/>
                        </a:spcAft>
                        <a:buClr>
                          <a:srgbClr val="0000FF"/>
                        </a:buClr>
                        <a:buFont typeface="Wingdings" panose="05000000000000000000" pitchFamily="2" charset="2"/>
                        <a:buChar char="§"/>
                      </a:pPr>
                      <a:r>
                        <a:rPr lang="fr-FR" altLang="fr-FR" sz="1600" kern="1200" dirty="0" smtClean="0">
                          <a:solidFill>
                            <a:schemeClr val="dk1"/>
                          </a:solidFill>
                          <a:latin typeface="+mn-lt"/>
                          <a:ea typeface="+mn-ea"/>
                          <a:cs typeface="+mn-cs"/>
                        </a:rPr>
                        <a:t>Développement des « </a:t>
                      </a:r>
                      <a:r>
                        <a:rPr lang="fr-FR" altLang="fr-FR" sz="1600" b="1" kern="1200" dirty="0" smtClean="0">
                          <a:solidFill>
                            <a:schemeClr val="dk1"/>
                          </a:solidFill>
                          <a:latin typeface="+mn-lt"/>
                          <a:ea typeface="+mn-ea"/>
                          <a:cs typeface="+mn-cs"/>
                        </a:rPr>
                        <a:t>externalités négatives </a:t>
                      </a:r>
                      <a:r>
                        <a:rPr lang="fr-FR" altLang="fr-FR" sz="1600" kern="1200" dirty="0" smtClean="0">
                          <a:solidFill>
                            <a:schemeClr val="dk1"/>
                          </a:solidFill>
                          <a:latin typeface="+mn-lt"/>
                          <a:ea typeface="+mn-ea"/>
                          <a:cs typeface="+mn-cs"/>
                        </a:rPr>
                        <a:t>» comme la pollution des eaux par les nitrates et les pesticides, la réduction de la biodiversité et de la longueur des rotations, érosion et pertes de fertilité des sols dans certaines zones, etc…</a:t>
                      </a:r>
                    </a:p>
                    <a:p>
                      <a:pPr marL="285750" indent="-285750" algn="just" defTabSz="914400" rtl="0" eaLnBrk="1" latinLnBrk="0" hangingPunct="1">
                        <a:lnSpc>
                          <a:spcPct val="100000"/>
                        </a:lnSpc>
                        <a:spcBef>
                          <a:spcPts val="600"/>
                        </a:spcBef>
                        <a:spcAft>
                          <a:spcPts val="0"/>
                        </a:spcAft>
                        <a:buClr>
                          <a:srgbClr val="0000FF"/>
                        </a:buClr>
                        <a:buFont typeface="Wingdings" panose="05000000000000000000" pitchFamily="2" charset="2"/>
                        <a:buChar char="§"/>
                      </a:pPr>
                      <a:r>
                        <a:rPr lang="fr-FR" sz="1600" b="1" kern="1200" baseline="0" dirty="0" smtClean="0">
                          <a:solidFill>
                            <a:schemeClr val="dk1"/>
                          </a:solidFill>
                          <a:latin typeface="+mn-lt"/>
                          <a:ea typeface="+mn-ea"/>
                          <a:cs typeface="+mn-cs"/>
                        </a:rPr>
                        <a:t>Aléas climatiques de plus en plus fréquents</a:t>
                      </a:r>
                      <a:r>
                        <a:rPr lang="fr-FR" sz="1600" kern="1200" baseline="0" dirty="0" smtClean="0">
                          <a:solidFill>
                            <a:schemeClr val="dk1"/>
                          </a:solidFill>
                          <a:latin typeface="+mn-lt"/>
                          <a:ea typeface="+mn-ea"/>
                          <a:cs typeface="+mn-cs"/>
                        </a:rPr>
                        <a:t>.</a:t>
                      </a:r>
                      <a:endParaRPr lang="fr-FR" sz="1600" kern="1200" dirty="0">
                        <a:solidFill>
                          <a:schemeClr val="dk1"/>
                        </a:solidFill>
                        <a:latin typeface="+mn-lt"/>
                        <a:ea typeface="+mn-ea"/>
                        <a:cs typeface="+mn-cs"/>
                      </a:endParaRPr>
                    </a:p>
                  </a:txBody>
                  <a:tcPr/>
                </a:tc>
                <a:tc hMerge="1">
                  <a:txBody>
                    <a:bodyPr/>
                    <a:lstStyle/>
                    <a:p>
                      <a:pPr marL="285750" marR="0" indent="-285750" algn="just" defTabSz="914400" rtl="0" eaLnBrk="1" fontAlgn="auto" latinLnBrk="0" hangingPunct="1">
                        <a:lnSpc>
                          <a:spcPct val="114000"/>
                        </a:lnSpc>
                        <a:spcBef>
                          <a:spcPct val="0"/>
                        </a:spcBef>
                        <a:spcAft>
                          <a:spcPts val="0"/>
                        </a:spcAft>
                        <a:buClr>
                          <a:srgbClr val="0000FF"/>
                        </a:buClr>
                        <a:buSzTx/>
                        <a:buFont typeface="Wingdings" panose="05000000000000000000" pitchFamily="2" charset="2"/>
                        <a:buChar char="§"/>
                        <a:tabLst/>
                        <a:defRPr/>
                      </a:pPr>
                      <a:endParaRPr lang="fr-FR" sz="1600" kern="1200" dirty="0">
                        <a:solidFill>
                          <a:schemeClr val="dk1"/>
                        </a:solidFill>
                        <a:latin typeface="+mn-lt"/>
                        <a:ea typeface="+mn-ea"/>
                        <a:cs typeface="+mn-cs"/>
                      </a:endParaRPr>
                    </a:p>
                  </a:txBody>
                  <a:tcPr/>
                </a:tc>
              </a:tr>
              <a:tr h="691410">
                <a:tc gridSpan="3">
                  <a:txBody>
                    <a:bodyPr/>
                    <a:lstStyle/>
                    <a:p>
                      <a:pPr marL="0" marR="0" indent="0" algn="ctr" defTabSz="914400" rtl="0" eaLnBrk="1" fontAlgn="auto" latinLnBrk="0" hangingPunct="1">
                        <a:lnSpc>
                          <a:spcPct val="114000"/>
                        </a:lnSpc>
                        <a:spcBef>
                          <a:spcPts val="0"/>
                        </a:spcBef>
                        <a:spcAft>
                          <a:spcPts val="0"/>
                        </a:spcAft>
                        <a:buClrTx/>
                        <a:buSzTx/>
                        <a:buFontTx/>
                        <a:buNone/>
                        <a:tabLst/>
                        <a:defRPr/>
                      </a:pPr>
                      <a:r>
                        <a:rPr lang="fr-FR" altLang="fr-FR" sz="1600" b="1" dirty="0" smtClean="0">
                          <a:solidFill>
                            <a:srgbClr val="0000FF"/>
                          </a:solidFill>
                        </a:rPr>
                        <a:t>(*) Prix agricoles à la production</a:t>
                      </a:r>
                      <a:r>
                        <a:rPr lang="fr-FR" altLang="fr-FR" sz="1600" dirty="0" smtClean="0">
                          <a:solidFill>
                            <a:srgbClr val="0000FF"/>
                          </a:solidFill>
                        </a:rPr>
                        <a:t> </a:t>
                      </a:r>
                      <a:r>
                        <a:rPr lang="fr-FR" altLang="fr-FR" sz="1600" b="1" dirty="0" smtClean="0">
                          <a:solidFill>
                            <a:srgbClr val="0000FF"/>
                          </a:solidFill>
                        </a:rPr>
                        <a:t>= Tendance à la diminution depuis 50 ans mais aussi très fortes fluctuations lors</a:t>
                      </a:r>
                      <a:r>
                        <a:rPr lang="fr-FR" altLang="fr-FR" sz="1600" b="1" baseline="0" dirty="0" smtClean="0">
                          <a:solidFill>
                            <a:srgbClr val="0000FF"/>
                          </a:solidFill>
                        </a:rPr>
                        <a:t> de la dernière décennie rendant plus difficiles les installations de jeunes.</a:t>
                      </a:r>
                      <a:endParaRPr lang="fr-FR" sz="1600" b="1" dirty="0">
                        <a:solidFill>
                          <a:srgbClr val="0000FF"/>
                        </a:solidFill>
                      </a:endParaRPr>
                    </a:p>
                  </a:txBody>
                  <a:tcPr/>
                </a:tc>
                <a:tc hMerge="1">
                  <a:txBody>
                    <a:bodyPr/>
                    <a:lstStyle/>
                    <a:p>
                      <a:endParaRPr lang="fr-FR"/>
                    </a:p>
                  </a:txBody>
                  <a:tcPr/>
                </a:tc>
                <a:tc hMerge="1">
                  <a:txBody>
                    <a:bodyPr/>
                    <a:lstStyle/>
                    <a:p>
                      <a:pPr marL="0" indent="0" algn="just" eaLnBrk="1" hangingPunct="1">
                        <a:spcBef>
                          <a:spcPct val="0"/>
                        </a:spcBef>
                        <a:buFont typeface="Wingdings" panose="05000000000000000000" pitchFamily="2" charset="2"/>
                        <a:buNone/>
                      </a:pPr>
                      <a:endParaRPr lang="fr-FR" altLang="fr-FR" sz="1400" kern="1200" dirty="0" smtClean="0">
                        <a:solidFill>
                          <a:schemeClr val="dk1"/>
                        </a:solidFill>
                        <a:latin typeface="+mn-lt"/>
                        <a:ea typeface="+mn-ea"/>
                        <a:cs typeface="+mn-cs"/>
                      </a:endParaRPr>
                    </a:p>
                  </a:txBody>
                  <a:tcPr/>
                </a:tc>
              </a:tr>
              <a:tr h="1111913">
                <a:tc gridSpan="2">
                  <a:txBody>
                    <a:bodyPr/>
                    <a:lstStyle/>
                    <a:p>
                      <a:pPr algn="ctr">
                        <a:lnSpc>
                          <a:spcPct val="114000"/>
                        </a:lnSpc>
                      </a:pPr>
                      <a:endParaRPr lang="fr-FR" sz="1600" dirty="0"/>
                    </a:p>
                  </a:txBody>
                  <a:tcPr/>
                </a:tc>
                <a:tc hMerge="1">
                  <a:txBody>
                    <a:bodyPr/>
                    <a:lstStyle/>
                    <a:p>
                      <a:endParaRPr lang="fr-FR"/>
                    </a:p>
                  </a:txBody>
                  <a:tcPr/>
                </a:tc>
                <a:tc>
                  <a:txBody>
                    <a:bodyPr/>
                    <a:lstStyle/>
                    <a:p>
                      <a:pPr algn="ctr">
                        <a:lnSpc>
                          <a:spcPct val="114000"/>
                        </a:lnSpc>
                      </a:pPr>
                      <a:endParaRPr lang="fr-FR" sz="1600" dirty="0"/>
                    </a:p>
                  </a:txBody>
                  <a:tcPr/>
                </a:tc>
              </a:tr>
            </a:tbl>
          </a:graphicData>
        </a:graphic>
      </p:graphicFrame>
      <p:sp>
        <p:nvSpPr>
          <p:cNvPr id="3" name="Rectangle 2"/>
          <p:cNvSpPr/>
          <p:nvPr/>
        </p:nvSpPr>
        <p:spPr>
          <a:xfrm>
            <a:off x="831318" y="427330"/>
            <a:ext cx="7876220" cy="276999"/>
          </a:xfrm>
          <a:prstGeom prst="rect">
            <a:avLst/>
          </a:prstGeom>
        </p:spPr>
        <p:txBody>
          <a:bodyPr wrap="square">
            <a:spAutoFit/>
          </a:bodyPr>
          <a:lstStyle/>
          <a:p>
            <a:pPr algn="ctr"/>
            <a:r>
              <a:rPr lang="fr-FR" altLang="fr-FR" sz="1200" dirty="0" smtClean="0"/>
              <a:t>Sources : Mohamed  Ghali – ESA Angers et  compléments  de  V. </a:t>
            </a:r>
            <a:r>
              <a:rPr lang="fr-FR" altLang="fr-FR" sz="1200" dirty="0" err="1" smtClean="0"/>
              <a:t>Beauval</a:t>
            </a:r>
            <a:endParaRPr lang="fr-FR" sz="1200" dirty="0"/>
          </a:p>
        </p:txBody>
      </p:sp>
      <p:sp>
        <p:nvSpPr>
          <p:cNvPr id="4" name="Espace réservé du numéro de diapositive 3"/>
          <p:cNvSpPr>
            <a:spLocks noGrp="1"/>
          </p:cNvSpPr>
          <p:nvPr>
            <p:ph type="sldNum" sz="quarter" idx="12"/>
          </p:nvPr>
        </p:nvSpPr>
        <p:spPr/>
        <p:txBody>
          <a:bodyPr/>
          <a:lstStyle/>
          <a:p>
            <a:pPr>
              <a:defRPr/>
            </a:pPr>
            <a:fld id="{7627F4C2-332C-4B4F-BDB4-787515CEF947}" type="slidenum">
              <a:rPr lang="fr-FR" smtClean="0"/>
              <a:pPr>
                <a:defRPr/>
              </a:pPr>
              <a:t>17</a:t>
            </a:fld>
            <a:endParaRPr lang="fr-FR" dirty="0"/>
          </a:p>
        </p:txBody>
      </p:sp>
      <p:sp>
        <p:nvSpPr>
          <p:cNvPr id="5" name="Espace réservé de la date 4"/>
          <p:cNvSpPr>
            <a:spLocks noGrp="1"/>
          </p:cNvSpPr>
          <p:nvPr>
            <p:ph type="dt" sz="half" idx="10"/>
          </p:nvPr>
        </p:nvSpPr>
        <p:spPr/>
        <p:txBody>
          <a:bodyPr/>
          <a:lstStyle/>
          <a:p>
            <a:fld id="{FD34EA4B-B3EB-4E7E-A48E-16EA8F65DC15}" type="datetime1">
              <a:rPr lang="fr-FR" smtClean="0"/>
              <a:t>29/03/2015</a:t>
            </a:fld>
            <a:endParaRPr lang="fr-FR"/>
          </a:p>
        </p:txBody>
      </p:sp>
    </p:spTree>
    <p:extLst>
      <p:ext uri="{BB962C8B-B14F-4D97-AF65-F5344CB8AC3E}">
        <p14:creationId xmlns:p14="http://schemas.microsoft.com/office/powerpoint/2010/main" val="410933512"/>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08720"/>
          </a:xfrm>
          <a:solidFill>
            <a:schemeClr val="bg2"/>
          </a:solidFill>
          <a:ln>
            <a:solidFill>
              <a:schemeClr val="accent3">
                <a:lumMod val="20000"/>
                <a:lumOff val="80000"/>
              </a:schemeClr>
            </a:solidFill>
          </a:ln>
        </p:spPr>
        <p:txBody>
          <a:bodyPr>
            <a:normAutofit fontScale="90000"/>
          </a:bodyPr>
          <a:lstStyle/>
          <a:p>
            <a:r>
              <a:rPr lang="fr-FR" sz="2800" b="1" dirty="0" smtClean="0"/>
              <a:t>En lien avec l’année 2014, année de l’agriculture familiale :</a:t>
            </a:r>
            <a:br>
              <a:rPr lang="fr-FR" sz="2800" b="1" dirty="0" smtClean="0"/>
            </a:br>
            <a:r>
              <a:rPr lang="fr-FR" sz="2800" b="1" dirty="0" smtClean="0"/>
              <a:t>L’agriculture française peut-elle encore être qualifiée de familiale ?</a:t>
            </a:r>
            <a:endParaRPr lang="fr-FR" sz="2800" b="1" dirty="0"/>
          </a:p>
        </p:txBody>
      </p:sp>
      <p:sp>
        <p:nvSpPr>
          <p:cNvPr id="3" name="Espace réservé du contenu 2"/>
          <p:cNvSpPr>
            <a:spLocks noGrp="1"/>
          </p:cNvSpPr>
          <p:nvPr>
            <p:ph idx="1"/>
          </p:nvPr>
        </p:nvSpPr>
        <p:spPr>
          <a:xfrm>
            <a:off x="0" y="1196752"/>
            <a:ext cx="8928992" cy="5301208"/>
          </a:xfrm>
        </p:spPr>
        <p:txBody>
          <a:bodyPr>
            <a:normAutofit lnSpcReduction="10000"/>
          </a:bodyPr>
          <a:lstStyle/>
          <a:p>
            <a:pPr>
              <a:buFont typeface="Wingdings" panose="05000000000000000000" pitchFamily="2" charset="2"/>
              <a:buChar char="Ø"/>
            </a:pPr>
            <a:r>
              <a:rPr lang="fr-FR" sz="2200" dirty="0" smtClean="0"/>
              <a:t>Oui en ce qui concerne la </a:t>
            </a:r>
            <a:r>
              <a:rPr lang="fr-FR" sz="2200" b="1" dirty="0" smtClean="0"/>
              <a:t>détention des capitaux</a:t>
            </a:r>
            <a:r>
              <a:rPr lang="fr-FR" sz="2200" dirty="0" smtClean="0"/>
              <a:t> </a:t>
            </a:r>
            <a:r>
              <a:rPr lang="fr-FR" sz="2200" i="1" dirty="0" smtClean="0"/>
              <a:t>(foncier et capital d’exploitation). </a:t>
            </a:r>
            <a:r>
              <a:rPr lang="fr-FR" sz="2200" dirty="0" smtClean="0"/>
              <a:t>Toutefois, </a:t>
            </a:r>
            <a:r>
              <a:rPr lang="fr-FR" sz="2200" dirty="0" err="1" smtClean="0"/>
              <a:t>qq</a:t>
            </a:r>
            <a:r>
              <a:rPr lang="fr-FR" sz="2200" dirty="0" smtClean="0"/>
              <a:t> exemples contraires comme, dans la Somme, la ferme des milles vaches créée par un industriel.</a:t>
            </a:r>
          </a:p>
          <a:p>
            <a:pPr>
              <a:buFont typeface="Wingdings" panose="05000000000000000000" pitchFamily="2" charset="2"/>
              <a:buChar char="Ø"/>
            </a:pPr>
            <a:endParaRPr lang="fr-FR" sz="2200" dirty="0" smtClean="0"/>
          </a:p>
          <a:p>
            <a:pPr>
              <a:buFont typeface="Wingdings" panose="05000000000000000000" pitchFamily="2" charset="2"/>
              <a:buChar char="Ø"/>
            </a:pPr>
            <a:r>
              <a:rPr lang="fr-FR" sz="2200" dirty="0"/>
              <a:t>C’est </a:t>
            </a:r>
            <a:r>
              <a:rPr lang="fr-FR" sz="2200" dirty="0" smtClean="0"/>
              <a:t>moins «</a:t>
            </a:r>
            <a:r>
              <a:rPr lang="fr-FR" sz="2200" dirty="0"/>
              <a:t> familial » </a:t>
            </a:r>
            <a:r>
              <a:rPr lang="fr-FR" sz="2200" dirty="0" smtClean="0"/>
              <a:t>que par le passé en </a:t>
            </a:r>
            <a:r>
              <a:rPr lang="fr-FR" sz="2200" dirty="0"/>
              <a:t>ce qui concerne le </a:t>
            </a:r>
            <a:r>
              <a:rPr lang="fr-FR" sz="2200" b="1" dirty="0"/>
              <a:t>travail</a:t>
            </a:r>
            <a:r>
              <a:rPr lang="fr-FR" sz="2200" dirty="0"/>
              <a:t> :</a:t>
            </a:r>
          </a:p>
          <a:p>
            <a:pPr marL="722313" indent="-168275" defTabSz="722313">
              <a:spcBef>
                <a:spcPts val="1200"/>
              </a:spcBef>
            </a:pPr>
            <a:r>
              <a:rPr lang="fr-FR" sz="2000" dirty="0" smtClean="0">
                <a:solidFill>
                  <a:schemeClr val="tx2">
                    <a:lumMod val="75000"/>
                  </a:schemeClr>
                </a:solidFill>
              </a:rPr>
              <a:t>Augmentation </a:t>
            </a:r>
            <a:r>
              <a:rPr lang="fr-FR" sz="2000" dirty="0">
                <a:solidFill>
                  <a:schemeClr val="tx2">
                    <a:lumMod val="75000"/>
                  </a:schemeClr>
                </a:solidFill>
              </a:rPr>
              <a:t>dans les fermes de la </a:t>
            </a:r>
            <a:r>
              <a:rPr lang="fr-FR" sz="2000" b="1" dirty="0">
                <a:solidFill>
                  <a:schemeClr val="tx2">
                    <a:lumMod val="75000"/>
                  </a:schemeClr>
                </a:solidFill>
              </a:rPr>
              <a:t>part du travail effectuée par des salariés</a:t>
            </a:r>
          </a:p>
          <a:p>
            <a:pPr marL="722313" indent="-168275" defTabSz="722313">
              <a:spcBef>
                <a:spcPts val="1200"/>
              </a:spcBef>
            </a:pPr>
            <a:r>
              <a:rPr lang="fr-FR" sz="2000" b="1" dirty="0">
                <a:solidFill>
                  <a:schemeClr val="tx2">
                    <a:lumMod val="75000"/>
                  </a:schemeClr>
                </a:solidFill>
              </a:rPr>
              <a:t>Augmentation du % de conjoints (es) travaillant à l’extérieur </a:t>
            </a:r>
            <a:r>
              <a:rPr lang="fr-FR" sz="2000" i="1" dirty="0">
                <a:solidFill>
                  <a:schemeClr val="tx2">
                    <a:lumMod val="75000"/>
                  </a:schemeClr>
                </a:solidFill>
              </a:rPr>
              <a:t>(=&gt; c’était en 2009 le cas de </a:t>
            </a:r>
            <a:r>
              <a:rPr lang="fr-FR" sz="2000" b="1" i="1" dirty="0">
                <a:solidFill>
                  <a:schemeClr val="tx2">
                    <a:lumMod val="75000"/>
                  </a:schemeClr>
                </a:solidFill>
              </a:rPr>
              <a:t>60% des femmes </a:t>
            </a:r>
            <a:r>
              <a:rPr lang="fr-FR" sz="2000" i="1" dirty="0">
                <a:solidFill>
                  <a:schemeClr val="tx2">
                    <a:lumMod val="75000"/>
                  </a:schemeClr>
                </a:solidFill>
              </a:rPr>
              <a:t>d’agriculteur)</a:t>
            </a:r>
          </a:p>
          <a:p>
            <a:pPr marL="722313" indent="-168275" defTabSz="722313">
              <a:spcBef>
                <a:spcPts val="1200"/>
              </a:spcBef>
            </a:pPr>
            <a:r>
              <a:rPr lang="fr-FR" sz="2000" dirty="0" smtClean="0">
                <a:solidFill>
                  <a:schemeClr val="tx2">
                    <a:lumMod val="75000"/>
                  </a:schemeClr>
                </a:solidFill>
              </a:rPr>
              <a:t>Développement </a:t>
            </a:r>
            <a:r>
              <a:rPr lang="fr-FR" sz="2000" dirty="0">
                <a:solidFill>
                  <a:schemeClr val="tx2">
                    <a:lumMod val="75000"/>
                  </a:schemeClr>
                </a:solidFill>
              </a:rPr>
              <a:t>de </a:t>
            </a:r>
            <a:r>
              <a:rPr lang="fr-FR" sz="2000" b="1" dirty="0">
                <a:solidFill>
                  <a:schemeClr val="tx2">
                    <a:lumMod val="75000"/>
                  </a:schemeClr>
                </a:solidFill>
              </a:rPr>
              <a:t>formes sociétaires non basées sur les liens familiaux</a:t>
            </a:r>
          </a:p>
          <a:p>
            <a:pPr marL="722313" indent="-168275" defTabSz="722313">
              <a:spcBef>
                <a:spcPts val="1200"/>
              </a:spcBef>
            </a:pPr>
            <a:r>
              <a:rPr lang="fr-FR" sz="2000" b="1" dirty="0" smtClean="0">
                <a:solidFill>
                  <a:schemeClr val="tx2">
                    <a:lumMod val="75000"/>
                  </a:schemeClr>
                </a:solidFill>
              </a:rPr>
              <a:t>Transmissions </a:t>
            </a:r>
            <a:r>
              <a:rPr lang="fr-FR" sz="2000" b="1" dirty="0">
                <a:solidFill>
                  <a:schemeClr val="tx2">
                    <a:lumMod val="75000"/>
                  </a:schemeClr>
                </a:solidFill>
              </a:rPr>
              <a:t>« hors cadre familial » </a:t>
            </a:r>
            <a:r>
              <a:rPr lang="fr-FR" sz="2000" dirty="0">
                <a:solidFill>
                  <a:schemeClr val="tx2">
                    <a:lumMod val="75000"/>
                  </a:schemeClr>
                </a:solidFill>
              </a:rPr>
              <a:t>devenant plus fréquentes </a:t>
            </a:r>
            <a:r>
              <a:rPr lang="fr-FR" sz="2000" i="1" dirty="0">
                <a:solidFill>
                  <a:schemeClr val="tx2">
                    <a:lumMod val="75000"/>
                  </a:schemeClr>
                </a:solidFill>
              </a:rPr>
              <a:t>(le tiers environ en 2013</a:t>
            </a:r>
            <a:r>
              <a:rPr lang="fr-FR" sz="2000" i="1" dirty="0" smtClean="0">
                <a:solidFill>
                  <a:schemeClr val="tx2">
                    <a:lumMod val="75000"/>
                  </a:schemeClr>
                </a:solidFill>
              </a:rPr>
              <a:t>)</a:t>
            </a:r>
          </a:p>
          <a:p>
            <a:pPr marL="722313" indent="-168275" defTabSz="722313">
              <a:spcBef>
                <a:spcPts val="1200"/>
              </a:spcBef>
            </a:pPr>
            <a:endParaRPr lang="fr-FR" sz="2000" i="1" dirty="0">
              <a:solidFill>
                <a:schemeClr val="tx2">
                  <a:lumMod val="75000"/>
                </a:schemeClr>
              </a:solidFill>
            </a:endParaRPr>
          </a:p>
          <a:p>
            <a:pPr>
              <a:buFont typeface="Wingdings" panose="05000000000000000000" pitchFamily="2" charset="2"/>
              <a:buChar char="Ø"/>
            </a:pPr>
            <a:r>
              <a:rPr lang="fr-FR" sz="2200" dirty="0" smtClean="0"/>
              <a:t>Le travail est cependant toujours principalement familial dans les petites fermes françaises </a:t>
            </a:r>
            <a:r>
              <a:rPr lang="fr-FR" sz="2200" i="1" dirty="0" smtClean="0"/>
              <a:t>(cf. camemberts ci-après).</a:t>
            </a:r>
          </a:p>
        </p:txBody>
      </p:sp>
      <p:sp>
        <p:nvSpPr>
          <p:cNvPr id="4" name="Espace réservé de la date 3"/>
          <p:cNvSpPr>
            <a:spLocks noGrp="1"/>
          </p:cNvSpPr>
          <p:nvPr>
            <p:ph type="dt" sz="half" idx="10"/>
          </p:nvPr>
        </p:nvSpPr>
        <p:spPr/>
        <p:txBody>
          <a:bodyPr/>
          <a:lstStyle/>
          <a:p>
            <a:fld id="{DFEE07E9-6011-45F9-A681-CBB79AA960F4}" type="datetime1">
              <a:rPr lang="fr-FR" smtClean="0"/>
              <a:t>29/03/2015</a:t>
            </a:fld>
            <a:endParaRPr lang="fr-FR"/>
          </a:p>
        </p:txBody>
      </p:sp>
      <p:sp>
        <p:nvSpPr>
          <p:cNvPr id="5" name="Espace réservé du numéro de diapositive 4"/>
          <p:cNvSpPr>
            <a:spLocks noGrp="1"/>
          </p:cNvSpPr>
          <p:nvPr>
            <p:ph type="sldNum" sz="quarter" idx="12"/>
          </p:nvPr>
        </p:nvSpPr>
        <p:spPr/>
        <p:txBody>
          <a:bodyPr/>
          <a:lstStyle/>
          <a:p>
            <a:fld id="{C9DCE5D1-E529-400F-9171-D82B93231B65}" type="slidenum">
              <a:rPr lang="fr-FR" smtClean="0"/>
              <a:t>18</a:t>
            </a:fld>
            <a:endParaRPr lang="fr-FR"/>
          </a:p>
        </p:txBody>
      </p:sp>
    </p:spTree>
    <p:extLst>
      <p:ext uri="{BB962C8B-B14F-4D97-AF65-F5344CB8AC3E}">
        <p14:creationId xmlns:p14="http://schemas.microsoft.com/office/powerpoint/2010/main" val="4182332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93204" y="0"/>
            <a:ext cx="8229600" cy="720080"/>
          </a:xfrm>
          <a:solidFill>
            <a:schemeClr val="accent3">
              <a:lumMod val="40000"/>
              <a:lumOff val="60000"/>
            </a:schemeClr>
          </a:solidFill>
        </p:spPr>
        <p:txBody>
          <a:bodyPr>
            <a:normAutofit/>
          </a:bodyPr>
          <a:lstStyle/>
          <a:p>
            <a:r>
              <a:rPr lang="fr-FR" sz="3000" b="1" dirty="0" smtClean="0">
                <a:solidFill>
                  <a:schemeClr val="tx2">
                    <a:lumMod val="75000"/>
                  </a:schemeClr>
                </a:solidFill>
              </a:rPr>
              <a:t>Le travail en 2013 dans les fermes </a:t>
            </a:r>
            <a:r>
              <a:rPr lang="fr-FR" sz="2200" b="1" i="1" dirty="0" smtClean="0">
                <a:solidFill>
                  <a:schemeClr val="tx2">
                    <a:lumMod val="75000"/>
                  </a:schemeClr>
                </a:solidFill>
              </a:rPr>
              <a:t>(source Agreste)</a:t>
            </a:r>
            <a:endParaRPr lang="fr-FR" sz="2200" b="1" i="1" dirty="0">
              <a:solidFill>
                <a:schemeClr val="tx2">
                  <a:lumMod val="75000"/>
                </a:schemeClr>
              </a:solidFill>
            </a:endParaRPr>
          </a:p>
        </p:txBody>
      </p:sp>
      <p:sp>
        <p:nvSpPr>
          <p:cNvPr id="3" name="Espace réservé de la date 2"/>
          <p:cNvSpPr>
            <a:spLocks noGrp="1"/>
          </p:cNvSpPr>
          <p:nvPr>
            <p:ph type="dt" sz="half" idx="10"/>
          </p:nvPr>
        </p:nvSpPr>
        <p:spPr/>
        <p:txBody>
          <a:bodyPr/>
          <a:lstStyle/>
          <a:p>
            <a:fld id="{8B242057-5801-4836-A4E1-6651A442A370}"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19</a:t>
            </a:fld>
            <a:endParaRPr lang="fr-FR"/>
          </a:p>
        </p:txBody>
      </p:sp>
      <p:pic>
        <p:nvPicPr>
          <p:cNvPr id="8194" name="Picture 2" descr="http://www.pardessuslahaie.net/uploads/images/rga_5_part_travail_salari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795089"/>
            <a:ext cx="7848872" cy="56886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92179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50106"/>
          </a:xfrm>
          <a:solidFill>
            <a:schemeClr val="accent3">
              <a:lumMod val="40000"/>
              <a:lumOff val="60000"/>
            </a:schemeClr>
          </a:solidFill>
        </p:spPr>
        <p:txBody>
          <a:bodyPr>
            <a:normAutofit fontScale="90000"/>
          </a:bodyPr>
          <a:lstStyle/>
          <a:p>
            <a:r>
              <a:rPr lang="fr-FR" sz="3500" b="1" dirty="0" smtClean="0"/>
              <a:t>Plan du diaporama et suggestion de déroulement </a:t>
            </a:r>
            <a:endParaRPr lang="fr-FR" sz="3500" b="1" dirty="0"/>
          </a:p>
        </p:txBody>
      </p:sp>
      <p:sp>
        <p:nvSpPr>
          <p:cNvPr id="3" name="Espace réservé du contenu 2"/>
          <p:cNvSpPr>
            <a:spLocks noGrp="1"/>
          </p:cNvSpPr>
          <p:nvPr>
            <p:ph idx="1"/>
          </p:nvPr>
        </p:nvSpPr>
        <p:spPr>
          <a:xfrm>
            <a:off x="0" y="1268760"/>
            <a:ext cx="9144000" cy="5040560"/>
          </a:xfrm>
        </p:spPr>
        <p:txBody>
          <a:bodyPr>
            <a:normAutofit fontScale="92500"/>
          </a:bodyPr>
          <a:lstStyle/>
          <a:p>
            <a:pPr marL="352425" indent="-266700">
              <a:spcBef>
                <a:spcPts val="2400"/>
              </a:spcBef>
              <a:buAutoNum type="romanUcPeriod"/>
            </a:pPr>
            <a:r>
              <a:rPr lang="fr-FR" sz="2400" b="1" dirty="0" smtClean="0"/>
              <a:t> Intro et focus </a:t>
            </a:r>
            <a:r>
              <a:rPr lang="fr-FR" sz="2400" b="1" dirty="0"/>
              <a:t>sur les </a:t>
            </a:r>
            <a:r>
              <a:rPr lang="fr-FR" sz="2400" b="1" dirty="0" smtClean="0"/>
              <a:t>agriculteurs français et leurs fermes </a:t>
            </a:r>
            <a:r>
              <a:rPr lang="fr-FR" sz="2400" dirty="0" smtClean="0"/>
              <a:t>(16 diapos)</a:t>
            </a:r>
          </a:p>
          <a:p>
            <a:pPr marL="352425" indent="-266700">
              <a:spcBef>
                <a:spcPts val="2400"/>
              </a:spcBef>
              <a:buAutoNum type="romanUcPeriod"/>
            </a:pPr>
            <a:r>
              <a:rPr lang="fr-FR" sz="2400" b="1" dirty="0" smtClean="0"/>
              <a:t> Focus sur les industries agroalimentaires (IAA) françaises </a:t>
            </a:r>
            <a:r>
              <a:rPr lang="fr-FR" sz="2400" dirty="0" smtClean="0"/>
              <a:t>(10 diapos)</a:t>
            </a:r>
          </a:p>
          <a:p>
            <a:pPr marL="622300" indent="0">
              <a:spcBef>
                <a:spcPts val="2400"/>
              </a:spcBef>
              <a:buNone/>
            </a:pPr>
            <a:r>
              <a:rPr lang="fr-FR" sz="2400" b="1" dirty="0">
                <a:solidFill>
                  <a:srgbClr val="FF0000"/>
                </a:solidFill>
              </a:rPr>
              <a:t> </a:t>
            </a:r>
            <a:r>
              <a:rPr lang="fr-FR" sz="2400" b="1" dirty="0" smtClean="0">
                <a:solidFill>
                  <a:srgbClr val="FF0000"/>
                </a:solidFill>
              </a:rPr>
              <a:t>=&gt; Parties I et II : 26 diapos =&gt; environ 35’ puis débat de 30’</a:t>
            </a:r>
          </a:p>
          <a:p>
            <a:pPr marL="268288" indent="-182563">
              <a:spcBef>
                <a:spcPts val="2400"/>
              </a:spcBef>
              <a:buNone/>
            </a:pPr>
            <a:r>
              <a:rPr lang="fr-FR" sz="2400" b="1" dirty="0" smtClean="0"/>
              <a:t>III.  Place </a:t>
            </a:r>
            <a:r>
              <a:rPr lang="fr-FR" sz="2400" b="1" dirty="0"/>
              <a:t>de l’agriculture française parmi les agricultures de </a:t>
            </a:r>
            <a:r>
              <a:rPr lang="fr-FR" sz="2400" b="1" dirty="0" smtClean="0"/>
              <a:t>l’UE </a:t>
            </a:r>
            <a:r>
              <a:rPr lang="fr-FR" sz="2400" dirty="0" smtClean="0"/>
              <a:t>(10 </a:t>
            </a:r>
            <a:r>
              <a:rPr lang="fr-FR" sz="2400" dirty="0"/>
              <a:t>diapos</a:t>
            </a:r>
            <a:r>
              <a:rPr lang="fr-FR" sz="2400" dirty="0" smtClean="0"/>
              <a:t>)</a:t>
            </a:r>
            <a:endParaRPr lang="fr-FR" sz="2400" b="1" dirty="0" smtClean="0"/>
          </a:p>
          <a:p>
            <a:pPr marL="450850" indent="-365125">
              <a:spcBef>
                <a:spcPts val="2400"/>
              </a:spcBef>
              <a:buFont typeface="Arial" panose="020B0604020202020204" pitchFamily="34" charset="0"/>
              <a:buAutoNum type="romanUcPeriod" startAt="4"/>
            </a:pPr>
            <a:r>
              <a:rPr lang="fr-FR" sz="2400" b="1" dirty="0" smtClean="0"/>
              <a:t>Focus sur les importations et exportations agroalimentaires françaises et </a:t>
            </a:r>
            <a:r>
              <a:rPr lang="fr-FR" sz="2400" b="1" dirty="0" smtClean="0">
                <a:solidFill>
                  <a:schemeClr val="tx2">
                    <a:lumMod val="60000"/>
                    <a:lumOff val="40000"/>
                  </a:schemeClr>
                </a:solidFill>
              </a:rPr>
              <a:t>i</a:t>
            </a:r>
            <a:r>
              <a:rPr lang="fr-FR" sz="2400" b="1" dirty="0" smtClean="0">
                <a:solidFill>
                  <a:srgbClr val="0070C0"/>
                </a:solidFill>
              </a:rPr>
              <a:t>ncidences sur les paysans de certains pays importateurs </a:t>
            </a:r>
            <a:r>
              <a:rPr lang="fr-FR" sz="2400" dirty="0"/>
              <a:t>(</a:t>
            </a:r>
            <a:r>
              <a:rPr lang="fr-FR" sz="2400" dirty="0" smtClean="0"/>
              <a:t>11 </a:t>
            </a:r>
            <a:r>
              <a:rPr lang="fr-FR" sz="2400" dirty="0"/>
              <a:t>diapos</a:t>
            </a:r>
            <a:r>
              <a:rPr lang="fr-FR" sz="2400" dirty="0" smtClean="0"/>
              <a:t>)</a:t>
            </a:r>
            <a:endParaRPr lang="fr-FR" sz="2400" b="1" dirty="0" smtClean="0">
              <a:solidFill>
                <a:srgbClr val="0070C0"/>
              </a:solidFill>
            </a:endParaRPr>
          </a:p>
          <a:p>
            <a:pPr marL="620713" indent="0">
              <a:spcBef>
                <a:spcPts val="2400"/>
              </a:spcBef>
              <a:buNone/>
            </a:pPr>
            <a:r>
              <a:rPr lang="fr-FR" sz="2400" b="1" dirty="0" smtClean="0">
                <a:solidFill>
                  <a:srgbClr val="FF0000"/>
                </a:solidFill>
              </a:rPr>
              <a:t>  =&gt; </a:t>
            </a:r>
            <a:r>
              <a:rPr lang="fr-FR" sz="2400" b="1" dirty="0">
                <a:solidFill>
                  <a:srgbClr val="FF0000"/>
                </a:solidFill>
              </a:rPr>
              <a:t>Parties </a:t>
            </a:r>
            <a:r>
              <a:rPr lang="fr-FR" sz="2400" b="1" dirty="0" smtClean="0">
                <a:solidFill>
                  <a:srgbClr val="FF0000"/>
                </a:solidFill>
              </a:rPr>
              <a:t>III </a:t>
            </a:r>
            <a:r>
              <a:rPr lang="fr-FR" sz="2400" b="1" dirty="0">
                <a:solidFill>
                  <a:srgbClr val="FF0000"/>
                </a:solidFill>
              </a:rPr>
              <a:t>et </a:t>
            </a:r>
            <a:r>
              <a:rPr lang="fr-FR" sz="2400" b="1" dirty="0" smtClean="0">
                <a:solidFill>
                  <a:srgbClr val="FF0000"/>
                </a:solidFill>
              </a:rPr>
              <a:t>IV </a:t>
            </a:r>
            <a:r>
              <a:rPr lang="fr-FR" sz="2400" b="1" dirty="0">
                <a:solidFill>
                  <a:srgbClr val="FF0000"/>
                </a:solidFill>
              </a:rPr>
              <a:t>: </a:t>
            </a:r>
            <a:r>
              <a:rPr lang="fr-FR" sz="2400" b="1" dirty="0" smtClean="0">
                <a:solidFill>
                  <a:srgbClr val="FF0000"/>
                </a:solidFill>
              </a:rPr>
              <a:t>21 </a:t>
            </a:r>
            <a:r>
              <a:rPr lang="fr-FR" sz="2400" b="1" dirty="0">
                <a:solidFill>
                  <a:srgbClr val="FF0000"/>
                </a:solidFill>
              </a:rPr>
              <a:t>diapos =&gt; </a:t>
            </a:r>
            <a:r>
              <a:rPr lang="fr-FR" sz="2400" b="1" dirty="0" smtClean="0">
                <a:solidFill>
                  <a:srgbClr val="FF0000"/>
                </a:solidFill>
              </a:rPr>
              <a:t>environ 25’ puis </a:t>
            </a:r>
            <a:r>
              <a:rPr lang="fr-FR" sz="2400" b="1" dirty="0">
                <a:solidFill>
                  <a:srgbClr val="FF0000"/>
                </a:solidFill>
              </a:rPr>
              <a:t>débat de </a:t>
            </a:r>
            <a:r>
              <a:rPr lang="fr-FR" sz="2400" b="1" dirty="0" smtClean="0">
                <a:solidFill>
                  <a:srgbClr val="FF0000"/>
                </a:solidFill>
              </a:rPr>
              <a:t>25’</a:t>
            </a:r>
          </a:p>
          <a:p>
            <a:pPr marL="84138" indent="0">
              <a:spcBef>
                <a:spcPts val="2400"/>
              </a:spcBef>
              <a:buNone/>
            </a:pPr>
            <a:r>
              <a:rPr lang="fr-FR" sz="2400" b="1" dirty="0" smtClean="0"/>
              <a:t>V. Que faut-il penser de l’extension des </a:t>
            </a:r>
            <a:r>
              <a:rPr lang="fr-FR" sz="2400" b="1" dirty="0" err="1" smtClean="0"/>
              <a:t>agrocarburants</a:t>
            </a:r>
            <a:r>
              <a:rPr lang="fr-FR" sz="2400" b="1" dirty="0" smtClean="0"/>
              <a:t> ? </a:t>
            </a:r>
            <a:r>
              <a:rPr lang="fr-FR" sz="1900" b="1" dirty="0" smtClean="0">
                <a:solidFill>
                  <a:srgbClr val="FF0000"/>
                </a:solidFill>
              </a:rPr>
              <a:t>(si le temps le permet)</a:t>
            </a:r>
          </a:p>
        </p:txBody>
      </p:sp>
      <p:sp>
        <p:nvSpPr>
          <p:cNvPr id="4" name="Espace réservé de la date 3"/>
          <p:cNvSpPr>
            <a:spLocks noGrp="1"/>
          </p:cNvSpPr>
          <p:nvPr>
            <p:ph type="dt" sz="half" idx="10"/>
          </p:nvPr>
        </p:nvSpPr>
        <p:spPr/>
        <p:txBody>
          <a:bodyPr/>
          <a:lstStyle/>
          <a:p>
            <a:fld id="{04E05A2E-F028-49A9-8660-46DFF462B2CD}" type="datetime1">
              <a:rPr lang="fr-FR" smtClean="0"/>
              <a:t>29/03/2015</a:t>
            </a:fld>
            <a:endParaRPr lang="fr-FR"/>
          </a:p>
        </p:txBody>
      </p:sp>
      <p:sp>
        <p:nvSpPr>
          <p:cNvPr id="5" name="Espace réservé du numéro de diapositive 4"/>
          <p:cNvSpPr>
            <a:spLocks noGrp="1"/>
          </p:cNvSpPr>
          <p:nvPr>
            <p:ph type="sldNum" sz="quarter" idx="12"/>
          </p:nvPr>
        </p:nvSpPr>
        <p:spPr/>
        <p:txBody>
          <a:bodyPr/>
          <a:lstStyle/>
          <a:p>
            <a:fld id="{C9DCE5D1-E529-400F-9171-D82B93231B65}" type="slidenum">
              <a:rPr lang="fr-FR" smtClean="0"/>
              <a:t>2</a:t>
            </a:fld>
            <a:endParaRPr lang="fr-FR"/>
          </a:p>
        </p:txBody>
      </p:sp>
    </p:spTree>
    <p:extLst>
      <p:ext uri="{BB962C8B-B14F-4D97-AF65-F5344CB8AC3E}">
        <p14:creationId xmlns:p14="http://schemas.microsoft.com/office/powerpoint/2010/main" val="24270368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08920"/>
            <a:ext cx="8229600" cy="864096"/>
          </a:xfrm>
          <a:solidFill>
            <a:schemeClr val="accent2">
              <a:lumMod val="20000"/>
              <a:lumOff val="80000"/>
            </a:schemeClr>
          </a:solidFill>
        </p:spPr>
        <p:txBody>
          <a:bodyPr>
            <a:normAutofit/>
          </a:bodyPr>
          <a:lstStyle/>
          <a:p>
            <a:r>
              <a:rPr lang="fr-FR" dirty="0" smtClean="0"/>
              <a:t>II. Focus sur les IAA françaises</a:t>
            </a:r>
            <a:endParaRPr lang="fr-FR" dirty="0"/>
          </a:p>
        </p:txBody>
      </p:sp>
      <p:sp>
        <p:nvSpPr>
          <p:cNvPr id="3" name="Espace réservé de la date 2"/>
          <p:cNvSpPr>
            <a:spLocks noGrp="1"/>
          </p:cNvSpPr>
          <p:nvPr>
            <p:ph type="dt" sz="half" idx="10"/>
          </p:nvPr>
        </p:nvSpPr>
        <p:spPr/>
        <p:txBody>
          <a:bodyPr/>
          <a:lstStyle/>
          <a:p>
            <a:fld id="{ACB47B5F-925E-4AAE-8F7C-0AD560A96E5C}"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20</a:t>
            </a:fld>
            <a:endParaRPr lang="fr-FR"/>
          </a:p>
        </p:txBody>
      </p:sp>
    </p:spTree>
    <p:extLst>
      <p:ext uri="{BB962C8B-B14F-4D97-AF65-F5344CB8AC3E}">
        <p14:creationId xmlns:p14="http://schemas.microsoft.com/office/powerpoint/2010/main" val="16695708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Text Box 11"/>
          <p:cNvSpPr txBox="1">
            <a:spLocks noChangeArrowheads="1"/>
          </p:cNvSpPr>
          <p:nvPr/>
        </p:nvSpPr>
        <p:spPr bwMode="auto">
          <a:xfrm>
            <a:off x="195943" y="1402404"/>
            <a:ext cx="8806543" cy="334155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9pPr>
          </a:lstStyle>
          <a:p>
            <a:pPr marL="285750" indent="-285750" algn="just" eaLnBrk="1" hangingPunct="1">
              <a:spcBef>
                <a:spcPct val="0"/>
              </a:spcBef>
              <a:buFont typeface="Wingdings" panose="05000000000000000000" pitchFamily="2" charset="2"/>
              <a:buChar char="§"/>
            </a:pPr>
            <a:r>
              <a:rPr lang="fr-FR" altLang="fr-FR" sz="2000" dirty="0"/>
              <a:t>Les IAA transforment </a:t>
            </a:r>
            <a:r>
              <a:rPr lang="fr-FR" altLang="fr-FR" sz="2000" b="1" dirty="0"/>
              <a:t>70% de la production finale de l’agriculture</a:t>
            </a:r>
            <a:r>
              <a:rPr lang="fr-FR" altLang="fr-FR" sz="2000" dirty="0"/>
              <a:t>.</a:t>
            </a:r>
          </a:p>
          <a:p>
            <a:pPr marL="285750" indent="-285750" algn="just" eaLnBrk="1" hangingPunct="1">
              <a:spcBef>
                <a:spcPct val="0"/>
              </a:spcBef>
              <a:buFont typeface="Wingdings" panose="05000000000000000000" pitchFamily="2" charset="2"/>
              <a:buChar char="§"/>
            </a:pPr>
            <a:endParaRPr lang="fr-FR" altLang="fr-FR" sz="2000" b="1" dirty="0" smtClean="0"/>
          </a:p>
          <a:p>
            <a:pPr marL="285750" indent="-285750" algn="just" eaLnBrk="1" hangingPunct="1">
              <a:spcBef>
                <a:spcPct val="0"/>
              </a:spcBef>
              <a:buFont typeface="Wingdings" panose="05000000000000000000" pitchFamily="2" charset="2"/>
              <a:buChar char="§"/>
            </a:pPr>
            <a:r>
              <a:rPr lang="fr-FR" altLang="fr-FR" sz="2000" b="1" dirty="0" smtClean="0"/>
              <a:t>Elles seraient au 1</a:t>
            </a:r>
            <a:r>
              <a:rPr lang="fr-FR" altLang="fr-FR" sz="2000" b="1" baseline="30000" dirty="0" smtClean="0"/>
              <a:t>er</a:t>
            </a:r>
            <a:r>
              <a:rPr lang="fr-FR" altLang="fr-FR" sz="2000" b="1" dirty="0" smtClean="0"/>
              <a:t> </a:t>
            </a:r>
            <a:r>
              <a:rPr lang="fr-FR" altLang="fr-FR" sz="2000" b="1" dirty="0"/>
              <a:t>rang des industries nationales </a:t>
            </a:r>
            <a:r>
              <a:rPr lang="fr-FR" altLang="fr-FR" sz="2000" b="1" dirty="0" smtClean="0"/>
              <a:t>en terme : </a:t>
            </a:r>
          </a:p>
          <a:p>
            <a:pPr marL="1028700" lvl="1" algn="just" eaLnBrk="1" hangingPunct="1">
              <a:spcBef>
                <a:spcPts val="600"/>
              </a:spcBef>
              <a:buFont typeface="Wingdings" panose="05000000000000000000" pitchFamily="2" charset="2"/>
              <a:buChar char="§"/>
            </a:pPr>
            <a:r>
              <a:rPr lang="fr-FR" altLang="fr-FR" sz="2000" b="1" dirty="0" smtClean="0"/>
              <a:t>de </a:t>
            </a:r>
            <a:r>
              <a:rPr lang="fr-FR" altLang="fr-FR" sz="2000" b="1" dirty="0"/>
              <a:t>Chiffres </a:t>
            </a:r>
            <a:r>
              <a:rPr lang="fr-FR" altLang="fr-FR" sz="2000" b="1" dirty="0" smtClean="0"/>
              <a:t>d’Affaires </a:t>
            </a:r>
            <a:r>
              <a:rPr lang="fr-FR" altLang="fr-FR" sz="2000" b="1" dirty="0"/>
              <a:t>(environ 17 à 19</a:t>
            </a:r>
            <a:r>
              <a:rPr lang="fr-FR" altLang="fr-FR" sz="2000" b="1" dirty="0" smtClean="0"/>
              <a:t>%),</a:t>
            </a:r>
            <a:endParaRPr lang="fr-FR" altLang="fr-FR" sz="2000" b="1" dirty="0"/>
          </a:p>
          <a:p>
            <a:pPr marL="1028700" lvl="1" algn="just" eaLnBrk="1" hangingPunct="1">
              <a:spcBef>
                <a:spcPts val="600"/>
              </a:spcBef>
              <a:buFont typeface="Wingdings" panose="05000000000000000000" pitchFamily="2" charset="2"/>
              <a:buChar char="§"/>
            </a:pPr>
            <a:r>
              <a:rPr lang="fr-FR" altLang="fr-FR" sz="2000" b="1" dirty="0" smtClean="0"/>
              <a:t>de la Valeur Ajoutée  </a:t>
            </a:r>
            <a:r>
              <a:rPr lang="fr-FR" altLang="fr-FR" sz="2000" b="1" dirty="0"/>
              <a:t>(environ 14 à 21</a:t>
            </a:r>
            <a:r>
              <a:rPr lang="fr-FR" altLang="fr-FR" sz="2000" b="1" dirty="0" smtClean="0"/>
              <a:t>%),</a:t>
            </a:r>
          </a:p>
          <a:p>
            <a:pPr marL="1028700" lvl="1" algn="just" eaLnBrk="1" hangingPunct="1">
              <a:spcBef>
                <a:spcPts val="600"/>
              </a:spcBef>
              <a:buFont typeface="Wingdings" panose="05000000000000000000" pitchFamily="2" charset="2"/>
              <a:buChar char="§"/>
            </a:pPr>
            <a:r>
              <a:rPr lang="fr-FR" altLang="fr-FR" sz="2000" b="1" dirty="0" smtClean="0"/>
              <a:t>d’emploi </a:t>
            </a:r>
            <a:r>
              <a:rPr lang="fr-FR" altLang="fr-FR" sz="2000" b="1" dirty="0"/>
              <a:t>(environ </a:t>
            </a:r>
            <a:r>
              <a:rPr lang="fr-FR" altLang="fr-FR" sz="2000" b="1" dirty="0" smtClean="0"/>
              <a:t>13 à 20 % </a:t>
            </a:r>
            <a:r>
              <a:rPr lang="fr-FR" altLang="fr-FR" sz="2000" b="1" dirty="0"/>
              <a:t>des salariés) de l’ensemble du secteur manufacturier.</a:t>
            </a:r>
          </a:p>
          <a:p>
            <a:pPr marL="285750" indent="-285750" algn="just" eaLnBrk="1" hangingPunct="1">
              <a:spcBef>
                <a:spcPct val="0"/>
              </a:spcBef>
              <a:buFont typeface="Wingdings" panose="05000000000000000000" pitchFamily="2" charset="2"/>
              <a:buChar char="§"/>
            </a:pPr>
            <a:endParaRPr lang="fr-FR" altLang="fr-FR" sz="1600" dirty="0"/>
          </a:p>
          <a:p>
            <a:pPr marL="285750" indent="-285750" algn="just" eaLnBrk="1" hangingPunct="1">
              <a:spcBef>
                <a:spcPct val="0"/>
              </a:spcBef>
              <a:buFont typeface="Wingdings" panose="05000000000000000000" pitchFamily="2" charset="2"/>
              <a:buChar char="§"/>
            </a:pPr>
            <a:r>
              <a:rPr lang="fr-FR" altLang="fr-FR" sz="2000" dirty="0" smtClean="0"/>
              <a:t>Régions Bretagne </a:t>
            </a:r>
            <a:r>
              <a:rPr lang="fr-FR" altLang="fr-FR" sz="2000" dirty="0"/>
              <a:t>et Pays de la </a:t>
            </a:r>
            <a:r>
              <a:rPr lang="fr-FR" altLang="fr-FR" sz="2000" dirty="0" smtClean="0"/>
              <a:t>Loire : </a:t>
            </a:r>
            <a:r>
              <a:rPr lang="fr-FR" altLang="fr-FR" sz="2000" b="1" dirty="0"/>
              <a:t>26% </a:t>
            </a:r>
            <a:r>
              <a:rPr lang="fr-FR" altLang="fr-FR" sz="2000" dirty="0"/>
              <a:t>environ de l'emploi </a:t>
            </a:r>
            <a:r>
              <a:rPr lang="fr-FR" altLang="fr-FR" sz="2000" dirty="0" smtClean="0"/>
              <a:t>industriel serait dans les </a:t>
            </a:r>
            <a:r>
              <a:rPr lang="fr-FR" altLang="fr-FR" sz="2000" dirty="0"/>
              <a:t>IAA</a:t>
            </a:r>
            <a:r>
              <a:rPr lang="fr-FR" altLang="fr-FR" sz="2000" dirty="0" smtClean="0"/>
              <a:t>.</a:t>
            </a:r>
            <a:endParaRPr lang="fr-FR" altLang="fr-FR" sz="2000" dirty="0"/>
          </a:p>
        </p:txBody>
      </p:sp>
      <p:sp>
        <p:nvSpPr>
          <p:cNvPr id="15" name="Rectangle 14"/>
          <p:cNvSpPr/>
          <p:nvPr/>
        </p:nvSpPr>
        <p:spPr>
          <a:xfrm>
            <a:off x="1797735" y="363459"/>
            <a:ext cx="5369420" cy="523220"/>
          </a:xfrm>
          <a:prstGeom prst="rect">
            <a:avLst/>
          </a:prstGeom>
          <a:solidFill>
            <a:schemeClr val="accent2">
              <a:lumMod val="20000"/>
              <a:lumOff val="80000"/>
            </a:schemeClr>
          </a:solidFill>
        </p:spPr>
        <p:txBody>
          <a:bodyPr wrap="none">
            <a:spAutoFit/>
          </a:bodyPr>
          <a:lstStyle/>
          <a:p>
            <a:pPr algn="ctr">
              <a:spcBef>
                <a:spcPts val="1000"/>
              </a:spcBef>
            </a:pPr>
            <a:r>
              <a:rPr lang="fr-FR" altLang="fr-FR" sz="2800" b="1" dirty="0" smtClean="0">
                <a:solidFill>
                  <a:srgbClr val="0070C0"/>
                </a:solidFill>
              </a:rPr>
              <a:t>Positionnement des IAA en France </a:t>
            </a:r>
            <a:endParaRPr lang="fr-FR" altLang="fr-FR" sz="2800" b="1" dirty="0">
              <a:solidFill>
                <a:srgbClr val="0070C0"/>
              </a:solidFill>
            </a:endParaRPr>
          </a:p>
        </p:txBody>
      </p:sp>
      <p:sp>
        <p:nvSpPr>
          <p:cNvPr id="2" name="Espace réservé du numéro de diapositive 1"/>
          <p:cNvSpPr>
            <a:spLocks noGrp="1"/>
          </p:cNvSpPr>
          <p:nvPr>
            <p:ph type="sldNum" sz="quarter" idx="12"/>
          </p:nvPr>
        </p:nvSpPr>
        <p:spPr/>
        <p:txBody>
          <a:bodyPr/>
          <a:lstStyle/>
          <a:p>
            <a:pPr>
              <a:defRPr/>
            </a:pPr>
            <a:fld id="{7627F4C2-332C-4B4F-BDB4-787515CEF947}" type="slidenum">
              <a:rPr lang="fr-FR" smtClean="0"/>
              <a:pPr>
                <a:defRPr/>
              </a:pPr>
              <a:t>21</a:t>
            </a:fld>
            <a:endParaRPr lang="fr-FR" dirty="0"/>
          </a:p>
        </p:txBody>
      </p:sp>
      <p:sp>
        <p:nvSpPr>
          <p:cNvPr id="3" name="Espace réservé de la date 2"/>
          <p:cNvSpPr>
            <a:spLocks noGrp="1"/>
          </p:cNvSpPr>
          <p:nvPr>
            <p:ph type="dt" sz="half" idx="10"/>
          </p:nvPr>
        </p:nvSpPr>
        <p:spPr/>
        <p:txBody>
          <a:bodyPr/>
          <a:lstStyle/>
          <a:p>
            <a:fld id="{6003D987-0046-4D95-9937-621DE9036675}" type="datetime1">
              <a:rPr lang="fr-FR" smtClean="0"/>
              <a:t>29/03/2015</a:t>
            </a:fld>
            <a:endParaRPr lang="fr-FR"/>
          </a:p>
        </p:txBody>
      </p:sp>
    </p:spTree>
    <p:extLst>
      <p:ext uri="{BB962C8B-B14F-4D97-AF65-F5344CB8AC3E}">
        <p14:creationId xmlns:p14="http://schemas.microsoft.com/office/powerpoint/2010/main" val="25583588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3" name="Text Box 11"/>
          <p:cNvSpPr txBox="1">
            <a:spLocks noChangeArrowheads="1"/>
          </p:cNvSpPr>
          <p:nvPr/>
        </p:nvSpPr>
        <p:spPr bwMode="auto">
          <a:xfrm>
            <a:off x="179512" y="109169"/>
            <a:ext cx="8812251" cy="402291"/>
          </a:xfrm>
          <a:prstGeom prst="rect">
            <a:avLst/>
          </a:prstGeom>
          <a:solidFill>
            <a:schemeClr val="accent2">
              <a:lumMod val="20000"/>
              <a:lumOff val="80000"/>
            </a:schemeClr>
          </a:solidFill>
          <a:ln>
            <a:noFill/>
          </a:ln>
          <a:effectLst/>
          <a:extLst/>
        </p:spPr>
        <p:txBody>
          <a:bodyPr wrap="square"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9pPr>
          </a:lstStyle>
          <a:p>
            <a:pPr eaLnBrk="1" hangingPunct="1">
              <a:spcBef>
                <a:spcPts val="1250"/>
              </a:spcBef>
              <a:buClr>
                <a:srgbClr val="0000FF"/>
              </a:buClr>
              <a:buNone/>
            </a:pPr>
            <a:r>
              <a:rPr lang="fr-FR" altLang="fr-FR" sz="2000" b="1" dirty="0">
                <a:solidFill>
                  <a:srgbClr val="0070C0"/>
                </a:solidFill>
              </a:rPr>
              <a:t>Positionnement </a:t>
            </a:r>
            <a:r>
              <a:rPr lang="fr-FR" altLang="fr-FR" sz="2000" b="1" dirty="0" smtClean="0">
                <a:solidFill>
                  <a:srgbClr val="0070C0"/>
                </a:solidFill>
              </a:rPr>
              <a:t>de nos </a:t>
            </a:r>
            <a:r>
              <a:rPr lang="fr-FR" altLang="fr-FR" sz="2000" b="1" dirty="0">
                <a:solidFill>
                  <a:srgbClr val="0070C0"/>
                </a:solidFill>
              </a:rPr>
              <a:t>IAA </a:t>
            </a:r>
            <a:r>
              <a:rPr lang="fr-FR" altLang="fr-FR" sz="2000" b="1" dirty="0" smtClean="0">
                <a:solidFill>
                  <a:srgbClr val="0070C0"/>
                </a:solidFill>
              </a:rPr>
              <a:t>vis-à-vis de la concurrence internationale</a:t>
            </a:r>
            <a:endParaRPr lang="fr-FR" altLang="fr-FR" sz="2000" b="1" dirty="0">
              <a:solidFill>
                <a:srgbClr val="0070C0"/>
              </a:solidFill>
            </a:endParaRPr>
          </a:p>
        </p:txBody>
      </p:sp>
      <p:sp>
        <p:nvSpPr>
          <p:cNvPr id="3" name="Rectangle 2"/>
          <p:cNvSpPr/>
          <p:nvPr/>
        </p:nvSpPr>
        <p:spPr>
          <a:xfrm>
            <a:off x="2115246" y="6544552"/>
            <a:ext cx="3412225" cy="276999"/>
          </a:xfrm>
          <a:prstGeom prst="rect">
            <a:avLst/>
          </a:prstGeom>
        </p:spPr>
        <p:txBody>
          <a:bodyPr wrap="square">
            <a:spAutoFit/>
          </a:bodyPr>
          <a:lstStyle/>
          <a:p>
            <a:pPr lvl="0">
              <a:spcBef>
                <a:spcPts val="1000"/>
              </a:spcBef>
            </a:pPr>
            <a:r>
              <a:rPr lang="fr-FR" altLang="fr-FR" sz="1200" dirty="0">
                <a:solidFill>
                  <a:prstClr val="black"/>
                </a:solidFill>
              </a:rPr>
              <a:t>(Source Panorama des IAA </a:t>
            </a:r>
            <a:r>
              <a:rPr lang="fr-FR" altLang="fr-FR" sz="1200" dirty="0" smtClean="0">
                <a:solidFill>
                  <a:prstClr val="black"/>
                </a:solidFill>
              </a:rPr>
              <a:t>2012)</a:t>
            </a:r>
            <a:endParaRPr lang="fr-FR" altLang="fr-FR" sz="1200" dirty="0">
              <a:solidFill>
                <a:prstClr val="black"/>
              </a:solidFill>
            </a:endParaRPr>
          </a:p>
        </p:txBody>
      </p:sp>
      <p:sp>
        <p:nvSpPr>
          <p:cNvPr id="4" name="Rectangle 3"/>
          <p:cNvSpPr/>
          <p:nvPr/>
        </p:nvSpPr>
        <p:spPr>
          <a:xfrm>
            <a:off x="329134" y="764704"/>
            <a:ext cx="8435334" cy="1000274"/>
          </a:xfrm>
          <a:prstGeom prst="rect">
            <a:avLst/>
          </a:prstGeom>
        </p:spPr>
        <p:txBody>
          <a:bodyPr wrap="square">
            <a:spAutoFit/>
          </a:bodyPr>
          <a:lstStyle/>
          <a:p>
            <a:pPr marL="285750" indent="-285750" algn="just">
              <a:spcBef>
                <a:spcPts val="600"/>
              </a:spcBef>
              <a:buFont typeface="Wingdings" panose="05000000000000000000" pitchFamily="2" charset="2"/>
              <a:buChar char="§"/>
              <a:defRPr/>
            </a:pPr>
            <a:r>
              <a:rPr lang="fr-FR" b="1" dirty="0">
                <a:solidFill>
                  <a:prstClr val="black"/>
                </a:solidFill>
              </a:rPr>
              <a:t>3</a:t>
            </a:r>
            <a:r>
              <a:rPr lang="fr-FR" b="1" baseline="30000" dirty="0">
                <a:solidFill>
                  <a:prstClr val="black"/>
                </a:solidFill>
              </a:rPr>
              <a:t>ième</a:t>
            </a:r>
            <a:r>
              <a:rPr lang="fr-FR" b="1" dirty="0">
                <a:solidFill>
                  <a:prstClr val="black"/>
                </a:solidFill>
              </a:rPr>
              <a:t> </a:t>
            </a:r>
            <a:r>
              <a:rPr lang="fr-FR" b="1" dirty="0" smtClean="0">
                <a:solidFill>
                  <a:prstClr val="black"/>
                </a:solidFill>
              </a:rPr>
              <a:t>industries agroalimentaires européennes</a:t>
            </a:r>
            <a:r>
              <a:rPr lang="fr-FR" dirty="0" smtClean="0">
                <a:solidFill>
                  <a:prstClr val="black"/>
                </a:solidFill>
              </a:rPr>
              <a:t>, </a:t>
            </a:r>
            <a:r>
              <a:rPr lang="fr-FR" dirty="0">
                <a:solidFill>
                  <a:prstClr val="black"/>
                </a:solidFill>
              </a:rPr>
              <a:t>après les Pays-Bas et l’Allemagne </a:t>
            </a:r>
          </a:p>
          <a:p>
            <a:pPr marL="285750" lvl="0" indent="-285750" algn="just">
              <a:spcBef>
                <a:spcPts val="600"/>
              </a:spcBef>
              <a:buFont typeface="Wingdings" panose="05000000000000000000" pitchFamily="2" charset="2"/>
              <a:buChar char="§"/>
              <a:defRPr/>
            </a:pPr>
            <a:r>
              <a:rPr lang="fr-FR" b="1" dirty="0" smtClean="0">
                <a:solidFill>
                  <a:srgbClr val="000000"/>
                </a:solidFill>
              </a:rPr>
              <a:t>4</a:t>
            </a:r>
            <a:r>
              <a:rPr lang="fr-FR" b="1" baseline="30000" dirty="0" smtClean="0">
                <a:solidFill>
                  <a:srgbClr val="000000"/>
                </a:solidFill>
              </a:rPr>
              <a:t>ième</a:t>
            </a:r>
            <a:r>
              <a:rPr lang="fr-FR" b="1" dirty="0" smtClean="0">
                <a:solidFill>
                  <a:srgbClr val="000000"/>
                </a:solidFill>
              </a:rPr>
              <a:t> Exportateur </a:t>
            </a:r>
            <a:r>
              <a:rPr lang="fr-FR" b="1" dirty="0">
                <a:solidFill>
                  <a:srgbClr val="000000"/>
                </a:solidFill>
              </a:rPr>
              <a:t>mondial de produits </a:t>
            </a:r>
            <a:r>
              <a:rPr lang="fr-FR" b="1" dirty="0" smtClean="0">
                <a:solidFill>
                  <a:srgbClr val="000000"/>
                </a:solidFill>
              </a:rPr>
              <a:t>transformés </a:t>
            </a:r>
            <a:r>
              <a:rPr lang="fr-FR" dirty="0" smtClean="0">
                <a:solidFill>
                  <a:srgbClr val="000000"/>
                </a:solidFill>
              </a:rPr>
              <a:t>derrière </a:t>
            </a:r>
            <a:r>
              <a:rPr lang="fr-FR" dirty="0">
                <a:solidFill>
                  <a:srgbClr val="000000"/>
                </a:solidFill>
              </a:rPr>
              <a:t>les </a:t>
            </a:r>
            <a:r>
              <a:rPr lang="fr-FR" dirty="0" smtClean="0">
                <a:solidFill>
                  <a:srgbClr val="000000"/>
                </a:solidFill>
              </a:rPr>
              <a:t>USA, P-B et A</a:t>
            </a:r>
            <a:r>
              <a:rPr lang="fr-FR" dirty="0" smtClean="0"/>
              <a:t>llemagne </a:t>
            </a:r>
            <a:r>
              <a:rPr lang="fr-FR" b="1" i="1" dirty="0" smtClean="0">
                <a:solidFill>
                  <a:srgbClr val="0000FF"/>
                </a:solidFill>
              </a:rPr>
              <a:t>(cf. graphique ci-dessous ; nous étions les premiers en 2004 !)</a:t>
            </a:r>
            <a:endParaRPr lang="fr-FR" b="1" i="1" dirty="0">
              <a:solidFill>
                <a:srgbClr val="0000FF"/>
              </a:solidFill>
            </a:endParaRPr>
          </a:p>
        </p:txBody>
      </p:sp>
      <p:pic>
        <p:nvPicPr>
          <p:cNvPr id="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134" y="1861457"/>
            <a:ext cx="8662629" cy="46830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Espace réservé du numéro de diapositive 4"/>
          <p:cNvSpPr>
            <a:spLocks noGrp="1"/>
          </p:cNvSpPr>
          <p:nvPr>
            <p:ph type="sldNum" idx="12"/>
          </p:nvPr>
        </p:nvSpPr>
        <p:spPr/>
        <p:txBody>
          <a:bodyPr/>
          <a:lstStyle/>
          <a:p>
            <a:pPr>
              <a:defRPr/>
            </a:pPr>
            <a:fld id="{908DA34E-FA50-4BBC-94B7-FC7A2E2D02B6}" type="slidenum">
              <a:rPr lang="fr-FR" smtClean="0"/>
              <a:pPr>
                <a:defRPr/>
              </a:pPr>
              <a:t>22</a:t>
            </a:fld>
            <a:endParaRPr lang="fr-FR"/>
          </a:p>
        </p:txBody>
      </p:sp>
      <p:sp>
        <p:nvSpPr>
          <p:cNvPr id="2" name="Espace réservé de la date 1"/>
          <p:cNvSpPr>
            <a:spLocks noGrp="1"/>
          </p:cNvSpPr>
          <p:nvPr>
            <p:ph type="dt" idx="10"/>
          </p:nvPr>
        </p:nvSpPr>
        <p:spPr/>
        <p:txBody>
          <a:bodyPr/>
          <a:lstStyle/>
          <a:p>
            <a:pPr>
              <a:defRPr/>
            </a:pPr>
            <a:fld id="{5F6186F0-36CA-4571-B84E-153C3C083D23}" type="datetime1">
              <a:rPr lang="fr-FR" smtClean="0"/>
              <a:t>29/03/2015</a:t>
            </a:fld>
            <a:r>
              <a:rPr lang="fr-FR" smtClean="0"/>
              <a:t>14/09/08</a:t>
            </a:r>
            <a:endParaRPr lang="fr-FR"/>
          </a:p>
        </p:txBody>
      </p:sp>
    </p:spTree>
    <p:extLst>
      <p:ext uri="{BB962C8B-B14F-4D97-AF65-F5344CB8AC3E}">
        <p14:creationId xmlns:p14="http://schemas.microsoft.com/office/powerpoint/2010/main" val="373453466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Box 12"/>
          <p:cNvSpPr txBox="1">
            <a:spLocks noChangeArrowheads="1"/>
          </p:cNvSpPr>
          <p:nvPr/>
        </p:nvSpPr>
        <p:spPr bwMode="auto">
          <a:xfrm>
            <a:off x="130629" y="895170"/>
            <a:ext cx="8414657" cy="514717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1pPr>
            <a:lvl2pPr marL="742950" indent="-28575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2pPr>
            <a:lvl3pPr marL="11430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3pPr>
            <a:lvl4pPr marL="16002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4pPr>
            <a:lvl5pPr marL="2057400" indent="-228600" eaLnBrk="0" hangingPunc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5pPr>
            <a:lvl6pPr marL="25146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6pPr>
            <a:lvl7pPr marL="29718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7pPr>
            <a:lvl8pPr marL="34290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8pPr>
            <a:lvl9pPr marL="3886200" indent="-228600" defTabSz="449263" eaLnBrk="0" fontAlgn="base" hangingPunct="0">
              <a:spcBef>
                <a:spcPct val="0"/>
              </a:spcBef>
              <a:spcAft>
                <a:spcPct val="0"/>
              </a:spcAft>
              <a:buClr>
                <a:srgbClr val="000000"/>
              </a:buClr>
              <a:buSzPct val="100000"/>
              <a:buFont typeface="Arial"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chemeClr val="bg1"/>
                </a:solidFill>
                <a:latin typeface="Arial" charset="0"/>
                <a:ea typeface="Lucida Sans Unicode" pitchFamily="34" charset="0"/>
                <a:cs typeface="Lucida Sans Unicode" pitchFamily="34" charset="0"/>
              </a:defRPr>
            </a:lvl9pPr>
          </a:lstStyle>
          <a:p>
            <a:pPr marL="285750" indent="-285750" algn="just">
              <a:lnSpc>
                <a:spcPct val="114000"/>
              </a:lnSpc>
              <a:buFont typeface="Wingdings" panose="05000000000000000000" pitchFamily="2" charset="2"/>
              <a:buChar char="Ø"/>
              <a:defRPr/>
            </a:pPr>
            <a:r>
              <a:rPr lang="fr-FR" dirty="0">
                <a:solidFill>
                  <a:schemeClr val="tx1"/>
                </a:solidFill>
                <a:latin typeface="Times New Roman" panose="02020603050405020304" pitchFamily="18" charset="0"/>
                <a:cs typeface="Times New Roman" panose="02020603050405020304" pitchFamily="18" charset="0"/>
              </a:rPr>
              <a:t>Bonne performance des exportations </a:t>
            </a:r>
            <a:r>
              <a:rPr lang="fr-FR" dirty="0" smtClean="0">
                <a:solidFill>
                  <a:schemeClr val="tx1"/>
                </a:solidFill>
                <a:latin typeface="Times New Roman" panose="02020603050405020304" pitchFamily="18" charset="0"/>
                <a:cs typeface="Times New Roman" panose="02020603050405020304" pitchFamily="18" charset="0"/>
              </a:rPr>
              <a:t>liées à nos </a:t>
            </a:r>
            <a:r>
              <a:rPr lang="fr-FR" b="1" dirty="0" smtClean="0">
                <a:solidFill>
                  <a:schemeClr val="tx1"/>
                </a:solidFill>
                <a:latin typeface="Times New Roman" panose="02020603050405020304" pitchFamily="18" charset="0"/>
                <a:cs typeface="Times New Roman" panose="02020603050405020304" pitchFamily="18" charset="0"/>
              </a:rPr>
              <a:t>filières de qualité</a:t>
            </a:r>
            <a:r>
              <a:rPr lang="fr-FR" dirty="0" smtClean="0">
                <a:solidFill>
                  <a:schemeClr val="tx1"/>
                </a:solidFill>
                <a:latin typeface="Times New Roman" panose="02020603050405020304" pitchFamily="18" charset="0"/>
                <a:cs typeface="Times New Roman" panose="02020603050405020304" pitchFamily="18" charset="0"/>
              </a:rPr>
              <a:t> (AOC, labels reconnus dans le Monde) comme certains vins et spiritueux où nos fromages et d’autres produits agricoles transformés.</a:t>
            </a:r>
          </a:p>
          <a:p>
            <a:pPr marL="285750" indent="-285750" algn="just">
              <a:lnSpc>
                <a:spcPct val="114000"/>
              </a:lnSpc>
              <a:buFont typeface="Wingdings" panose="05000000000000000000" pitchFamily="2" charset="2"/>
              <a:buChar char="Ø"/>
              <a:defRPr/>
            </a:pPr>
            <a:endParaRPr lang="fr-FR"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Ø"/>
              <a:defRPr/>
            </a:pPr>
            <a:r>
              <a:rPr lang="fr-FR" dirty="0" smtClean="0">
                <a:solidFill>
                  <a:schemeClr val="tx1"/>
                </a:solidFill>
                <a:latin typeface="Times New Roman" panose="02020603050405020304" pitchFamily="18" charset="0"/>
                <a:cs typeface="Times New Roman" panose="02020603050405020304" pitchFamily="18" charset="0"/>
              </a:rPr>
              <a:t>Dans l’UE, croissance plus faible que certains partenaires européens du </a:t>
            </a:r>
            <a:r>
              <a:rPr lang="fr-FR" dirty="0">
                <a:solidFill>
                  <a:schemeClr val="tx1"/>
                </a:solidFill>
                <a:latin typeface="Times New Roman" panose="02020603050405020304" pitchFamily="18" charset="0"/>
                <a:cs typeface="Times New Roman" panose="02020603050405020304" pitchFamily="18" charset="0"/>
              </a:rPr>
              <a:t>fait </a:t>
            </a:r>
            <a:r>
              <a:rPr lang="fr-FR" dirty="0" smtClean="0">
                <a:solidFill>
                  <a:schemeClr val="tx1"/>
                </a:solidFill>
                <a:latin typeface="Times New Roman" panose="02020603050405020304" pitchFamily="18" charset="0"/>
                <a:cs typeface="Times New Roman" panose="02020603050405020304" pitchFamily="18" charset="0"/>
              </a:rPr>
              <a:t>de </a:t>
            </a:r>
            <a:r>
              <a:rPr lang="fr-FR" b="1" dirty="0" smtClean="0">
                <a:solidFill>
                  <a:schemeClr val="tx1"/>
                </a:solidFill>
                <a:latin typeface="Times New Roman" panose="02020603050405020304" pitchFamily="18" charset="0"/>
                <a:cs typeface="Times New Roman" panose="02020603050405020304" pitchFamily="18" charset="0"/>
              </a:rPr>
              <a:t>pertes </a:t>
            </a:r>
            <a:r>
              <a:rPr lang="fr-FR" b="1" dirty="0">
                <a:solidFill>
                  <a:schemeClr val="tx1"/>
                </a:solidFill>
                <a:latin typeface="Times New Roman" panose="02020603050405020304" pitchFamily="18" charset="0"/>
                <a:cs typeface="Times New Roman" panose="02020603050405020304" pitchFamily="18" charset="0"/>
              </a:rPr>
              <a:t>de compétitivité</a:t>
            </a:r>
            <a:r>
              <a:rPr lang="fr-FR" dirty="0">
                <a:solidFill>
                  <a:schemeClr val="tx1"/>
                </a:solidFill>
                <a:latin typeface="Times New Roman" panose="02020603050405020304" pitchFamily="18" charset="0"/>
                <a:cs typeface="Times New Roman" panose="02020603050405020304" pitchFamily="18" charset="0"/>
              </a:rPr>
              <a:t> liée à différents facteurs : </a:t>
            </a:r>
            <a:r>
              <a:rPr lang="fr-FR" b="1" dirty="0">
                <a:solidFill>
                  <a:schemeClr val="tx1"/>
                </a:solidFill>
                <a:latin typeface="Times New Roman" panose="02020603050405020304" pitchFamily="18" charset="0"/>
                <a:cs typeface="Times New Roman" panose="02020603050405020304" pitchFamily="18" charset="0"/>
              </a:rPr>
              <a:t>coût salarial plus </a:t>
            </a:r>
            <a:r>
              <a:rPr lang="fr-FR" b="1" dirty="0" smtClean="0">
                <a:solidFill>
                  <a:schemeClr val="tx1"/>
                </a:solidFill>
                <a:latin typeface="Times New Roman" panose="02020603050405020304" pitchFamily="18" charset="0"/>
                <a:cs typeface="Times New Roman" panose="02020603050405020304" pitchFamily="18" charset="0"/>
              </a:rPr>
              <a:t>élevé </a:t>
            </a:r>
            <a:r>
              <a:rPr lang="fr-FR" dirty="0" smtClean="0">
                <a:solidFill>
                  <a:schemeClr val="tx1"/>
                </a:solidFill>
                <a:latin typeface="Times New Roman" panose="02020603050405020304" pitchFamily="18" charset="0"/>
                <a:cs typeface="Times New Roman" panose="02020603050405020304" pitchFamily="18" charset="0"/>
              </a:rPr>
              <a:t>(</a:t>
            </a:r>
            <a:r>
              <a:rPr lang="fr-FR" i="1" dirty="0" smtClean="0">
                <a:solidFill>
                  <a:schemeClr val="tx1"/>
                </a:solidFill>
                <a:latin typeface="Times New Roman" panose="02020603050405020304" pitchFamily="18" charset="0"/>
                <a:cs typeface="Times New Roman" panose="02020603050405020304" pitchFamily="18" charset="0"/>
              </a:rPr>
              <a:t>que l’Allemagne par exemple qui n’a pas de SMIG…</a:t>
            </a:r>
            <a:r>
              <a:rPr lang="fr-FR" dirty="0" smtClean="0">
                <a:solidFill>
                  <a:schemeClr val="tx1"/>
                </a:solidFill>
                <a:latin typeface="Times New Roman" panose="02020603050405020304" pitchFamily="18" charset="0"/>
                <a:cs typeface="Times New Roman" panose="02020603050405020304" pitchFamily="18" charset="0"/>
              </a:rPr>
              <a:t>), </a:t>
            </a:r>
            <a:r>
              <a:rPr lang="fr-FR" b="1" dirty="0" smtClean="0">
                <a:solidFill>
                  <a:schemeClr val="tx1"/>
                </a:solidFill>
                <a:latin typeface="Times New Roman" panose="02020603050405020304" pitchFamily="18" charset="0"/>
                <a:cs typeface="Times New Roman" panose="02020603050405020304" pitchFamily="18" charset="0"/>
              </a:rPr>
              <a:t>normes sanitaires et phytosanitaires plus exigeantes</a:t>
            </a:r>
            <a:r>
              <a:rPr lang="fr-FR" dirty="0" smtClean="0">
                <a:solidFill>
                  <a:schemeClr val="tx1"/>
                </a:solidFill>
                <a:latin typeface="Times New Roman" panose="02020603050405020304" pitchFamily="18" charset="0"/>
                <a:cs typeface="Times New Roman" panose="02020603050405020304" pitchFamily="18" charset="0"/>
              </a:rPr>
              <a:t> (</a:t>
            </a:r>
            <a:r>
              <a:rPr lang="fr-FR" i="1" dirty="0" smtClean="0">
                <a:solidFill>
                  <a:schemeClr val="tx1"/>
                </a:solidFill>
                <a:latin typeface="Times New Roman" panose="02020603050405020304" pitchFamily="18" charset="0"/>
                <a:cs typeface="Times New Roman" panose="02020603050405020304" pitchFamily="18" charset="0"/>
              </a:rPr>
              <a:t>que l’Espagne par exemple qui est très laxiste…</a:t>
            </a:r>
            <a:r>
              <a:rPr lang="fr-FR" dirty="0" smtClean="0">
                <a:solidFill>
                  <a:schemeClr val="tx1"/>
                </a:solidFill>
                <a:latin typeface="Times New Roman" panose="02020603050405020304" pitchFamily="18" charset="0"/>
                <a:cs typeface="Times New Roman" panose="02020603050405020304" pitchFamily="18" charset="0"/>
              </a:rPr>
              <a:t>), </a:t>
            </a:r>
            <a:r>
              <a:rPr lang="fr-FR" dirty="0">
                <a:solidFill>
                  <a:schemeClr val="tx1"/>
                </a:solidFill>
                <a:latin typeface="Times New Roman" panose="02020603050405020304" pitchFamily="18" charset="0"/>
                <a:cs typeface="Times New Roman" panose="02020603050405020304" pitchFamily="18" charset="0"/>
              </a:rPr>
              <a:t>accès au financement </a:t>
            </a:r>
            <a:r>
              <a:rPr lang="fr-FR" dirty="0" smtClean="0">
                <a:solidFill>
                  <a:schemeClr val="tx1"/>
                </a:solidFill>
                <a:latin typeface="Times New Roman" panose="02020603050405020304" pitchFamily="18" charset="0"/>
                <a:cs typeface="Times New Roman" panose="02020603050405020304" pitchFamily="18" charset="0"/>
              </a:rPr>
              <a:t>parfois plus </a:t>
            </a:r>
            <a:r>
              <a:rPr lang="fr-FR" dirty="0">
                <a:solidFill>
                  <a:schemeClr val="tx1"/>
                </a:solidFill>
                <a:latin typeface="Times New Roman" panose="02020603050405020304" pitchFamily="18" charset="0"/>
                <a:cs typeface="Times New Roman" panose="02020603050405020304" pitchFamily="18" charset="0"/>
              </a:rPr>
              <a:t>difficile, </a:t>
            </a:r>
            <a:r>
              <a:rPr lang="fr-FR" dirty="0" smtClean="0">
                <a:solidFill>
                  <a:schemeClr val="tx1"/>
                </a:solidFill>
                <a:latin typeface="Times New Roman" panose="02020603050405020304" pitchFamily="18" charset="0"/>
                <a:cs typeface="Times New Roman" panose="02020603050405020304" pitchFamily="18" charset="0"/>
              </a:rPr>
              <a:t>appareil </a:t>
            </a:r>
            <a:r>
              <a:rPr lang="fr-FR" dirty="0">
                <a:solidFill>
                  <a:schemeClr val="tx1"/>
                </a:solidFill>
                <a:latin typeface="Times New Roman" panose="02020603050405020304" pitchFamily="18" charset="0"/>
                <a:cs typeface="Times New Roman" panose="02020603050405020304" pitchFamily="18" charset="0"/>
              </a:rPr>
              <a:t>productif vieillissant dans certains </a:t>
            </a:r>
            <a:r>
              <a:rPr lang="fr-FR" dirty="0" smtClean="0">
                <a:solidFill>
                  <a:schemeClr val="tx1"/>
                </a:solidFill>
                <a:latin typeface="Times New Roman" panose="02020603050405020304" pitchFamily="18" charset="0"/>
                <a:cs typeface="Times New Roman" panose="02020603050405020304" pitchFamily="18" charset="0"/>
              </a:rPr>
              <a:t>secteurs.</a:t>
            </a:r>
            <a:endParaRPr lang="fr-FR"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Ø"/>
              <a:defRPr/>
            </a:pPr>
            <a:endParaRPr lang="fr-FR" dirty="0" smtClean="0">
              <a:solidFill>
                <a:schemeClr val="tx1"/>
              </a:solidFill>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Ø"/>
              <a:defRPr/>
            </a:pPr>
            <a:r>
              <a:rPr lang="fr-FR" dirty="0" smtClean="0">
                <a:solidFill>
                  <a:schemeClr val="tx1"/>
                </a:solidFill>
                <a:latin typeface="Times New Roman" panose="02020603050405020304" pitchFamily="18" charset="0"/>
                <a:cs typeface="Times New Roman" panose="02020603050405020304" pitchFamily="18" charset="0"/>
              </a:rPr>
              <a:t>Vis-à-vis des pays tiers, difficultés pour maintenir certaines parts de marché face à la concurrence de </a:t>
            </a:r>
            <a:r>
              <a:rPr lang="fr-FR" b="1" dirty="0" smtClean="0">
                <a:solidFill>
                  <a:schemeClr val="tx1"/>
                </a:solidFill>
                <a:latin typeface="Times New Roman" panose="02020603050405020304" pitchFamily="18" charset="0"/>
                <a:cs typeface="Times New Roman" panose="02020603050405020304" pitchFamily="18" charset="0"/>
              </a:rPr>
              <a:t>nouveaux grands pays exportateurs de produits agricoles</a:t>
            </a:r>
            <a:r>
              <a:rPr lang="fr-FR" dirty="0" smtClean="0">
                <a:solidFill>
                  <a:schemeClr val="tx1"/>
                </a:solidFill>
                <a:latin typeface="Times New Roman" panose="02020603050405020304" pitchFamily="18" charset="0"/>
                <a:cs typeface="Times New Roman" panose="02020603050405020304" pitchFamily="18" charset="0"/>
              </a:rPr>
              <a:t>. Ces pays font assez souvent du </a:t>
            </a:r>
            <a:r>
              <a:rPr lang="fr-FR" b="1" dirty="0" smtClean="0">
                <a:solidFill>
                  <a:schemeClr val="tx1"/>
                </a:solidFill>
                <a:latin typeface="Times New Roman" panose="02020603050405020304" pitchFamily="18" charset="0"/>
                <a:cs typeface="Times New Roman" panose="02020603050405020304" pitchFamily="18" charset="0"/>
              </a:rPr>
              <a:t>dumping environnemental et/ou social</a:t>
            </a:r>
            <a:r>
              <a:rPr lang="fr-FR" dirty="0" smtClean="0">
                <a:solidFill>
                  <a:schemeClr val="tx1"/>
                </a:solidFill>
                <a:latin typeface="Times New Roman" panose="02020603050405020304" pitchFamily="18" charset="0"/>
                <a:cs typeface="Times New Roman" panose="02020603050405020304" pitchFamily="18" charset="0"/>
              </a:rPr>
              <a:t> </a:t>
            </a:r>
            <a:r>
              <a:rPr lang="fr-FR" i="1" dirty="0" smtClean="0">
                <a:solidFill>
                  <a:schemeClr val="tx1"/>
                </a:solidFill>
                <a:latin typeface="Times New Roman" panose="02020603050405020304" pitchFamily="18" charset="0"/>
                <a:cs typeface="Times New Roman" panose="02020603050405020304" pitchFamily="18" charset="0"/>
              </a:rPr>
              <a:t>(cf. Brésil, Chine, Argentine, Inde, producteurs viticoles non européens...)</a:t>
            </a:r>
            <a:r>
              <a:rPr lang="fr-FR" dirty="0" smtClean="0">
                <a:solidFill>
                  <a:schemeClr val="tx1"/>
                </a:solidFill>
                <a:latin typeface="Times New Roman" panose="02020603050405020304" pitchFamily="18" charset="0"/>
                <a:cs typeface="Times New Roman" panose="02020603050405020304" pitchFamily="18" charset="0"/>
              </a:rPr>
              <a:t>. </a:t>
            </a:r>
          </a:p>
          <a:p>
            <a:pPr marL="285750" indent="-285750" algn="just">
              <a:lnSpc>
                <a:spcPct val="114000"/>
              </a:lnSpc>
              <a:buFont typeface="Wingdings" panose="05000000000000000000" pitchFamily="2" charset="2"/>
              <a:buChar char="q"/>
              <a:defRPr/>
            </a:pPr>
            <a:endParaRPr lang="fr-FR" dirty="0" smtClean="0">
              <a:solidFill>
                <a:schemeClr val="tx1"/>
              </a:solidFill>
              <a:latin typeface="Times New Roman" panose="02020603050405020304" pitchFamily="18" charset="0"/>
              <a:cs typeface="Times New Roman" panose="02020603050405020304" pitchFamily="18" charset="0"/>
            </a:endParaRPr>
          </a:p>
          <a:p>
            <a:pPr marL="285750" indent="-285750" algn="just">
              <a:lnSpc>
                <a:spcPct val="114000"/>
              </a:lnSpc>
              <a:buFont typeface="Wingdings" panose="05000000000000000000" pitchFamily="2" charset="2"/>
              <a:buChar char="q"/>
              <a:defRPr/>
            </a:pPr>
            <a:endParaRPr lang="fr-FR" dirty="0" smtClean="0">
              <a:solidFill>
                <a:schemeClr val="tx1"/>
              </a:solidFill>
              <a:latin typeface="Times New Roman" panose="02020603050405020304" pitchFamily="18" charset="0"/>
              <a:cs typeface="Times New Roman" panose="02020603050405020304" pitchFamily="18" charset="0"/>
            </a:endParaRPr>
          </a:p>
        </p:txBody>
      </p:sp>
      <p:sp>
        <p:nvSpPr>
          <p:cNvPr id="16" name="Rectangle 15"/>
          <p:cNvSpPr/>
          <p:nvPr/>
        </p:nvSpPr>
        <p:spPr>
          <a:xfrm>
            <a:off x="754694" y="245451"/>
            <a:ext cx="7587975" cy="461665"/>
          </a:xfrm>
          <a:prstGeom prst="rect">
            <a:avLst/>
          </a:prstGeom>
          <a:solidFill>
            <a:schemeClr val="accent2">
              <a:lumMod val="20000"/>
              <a:lumOff val="80000"/>
            </a:schemeClr>
          </a:solidFill>
        </p:spPr>
        <p:txBody>
          <a:bodyPr wrap="none">
            <a:spAutoFit/>
          </a:bodyPr>
          <a:lstStyle/>
          <a:p>
            <a:pPr algn="ctr">
              <a:spcBef>
                <a:spcPts val="1000"/>
              </a:spcBef>
            </a:pPr>
            <a:r>
              <a:rPr lang="fr-FR" altLang="fr-FR" sz="2400" b="1" dirty="0" smtClean="0">
                <a:solidFill>
                  <a:srgbClr val="0070C0"/>
                </a:solidFill>
              </a:rPr>
              <a:t>Eléments complémentaires concernant les IAA françaises  </a:t>
            </a:r>
            <a:endParaRPr lang="fr-FR" altLang="fr-FR" sz="2400" b="1" dirty="0">
              <a:solidFill>
                <a:srgbClr val="0070C0"/>
              </a:solidFill>
            </a:endParaRPr>
          </a:p>
        </p:txBody>
      </p:sp>
      <p:sp>
        <p:nvSpPr>
          <p:cNvPr id="2" name="Espace réservé du numéro de diapositive 1"/>
          <p:cNvSpPr>
            <a:spLocks noGrp="1"/>
          </p:cNvSpPr>
          <p:nvPr>
            <p:ph type="sldNum" idx="12"/>
          </p:nvPr>
        </p:nvSpPr>
        <p:spPr/>
        <p:txBody>
          <a:bodyPr/>
          <a:lstStyle/>
          <a:p>
            <a:pPr>
              <a:defRPr/>
            </a:pPr>
            <a:fld id="{908DA34E-FA50-4BBC-94B7-FC7A2E2D02B6}" type="slidenum">
              <a:rPr lang="fr-FR" smtClean="0"/>
              <a:pPr>
                <a:defRPr/>
              </a:pPr>
              <a:t>23</a:t>
            </a:fld>
            <a:endParaRPr lang="fr-FR"/>
          </a:p>
        </p:txBody>
      </p:sp>
      <p:sp>
        <p:nvSpPr>
          <p:cNvPr id="3" name="Espace réservé de la date 2"/>
          <p:cNvSpPr>
            <a:spLocks noGrp="1"/>
          </p:cNvSpPr>
          <p:nvPr>
            <p:ph type="dt" idx="10"/>
          </p:nvPr>
        </p:nvSpPr>
        <p:spPr/>
        <p:txBody>
          <a:bodyPr/>
          <a:lstStyle/>
          <a:p>
            <a:pPr>
              <a:defRPr/>
            </a:pPr>
            <a:fld id="{1FB11C96-C84A-416F-9F0A-E0613C29492B}" type="datetime1">
              <a:rPr lang="fr-FR" smtClean="0"/>
              <a:t>29/03/2015</a:t>
            </a:fld>
            <a:r>
              <a:rPr lang="fr-FR" smtClean="0"/>
              <a:t>14/09/08</a:t>
            </a:r>
            <a:endParaRPr lang="fr-FR"/>
          </a:p>
        </p:txBody>
      </p:sp>
    </p:spTree>
    <p:extLst>
      <p:ext uri="{BB962C8B-B14F-4D97-AF65-F5344CB8AC3E}">
        <p14:creationId xmlns:p14="http://schemas.microsoft.com/office/powerpoint/2010/main" val="38823608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2" name="Text Box 13"/>
          <p:cNvSpPr txBox="1">
            <a:spLocks noChangeArrowheads="1"/>
          </p:cNvSpPr>
          <p:nvPr/>
        </p:nvSpPr>
        <p:spPr bwMode="auto">
          <a:xfrm>
            <a:off x="683568" y="1284801"/>
            <a:ext cx="8384232" cy="120251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9pPr>
          </a:lstStyle>
          <a:p>
            <a:pPr marL="285750" indent="-285750" algn="just" eaLnBrk="1" hangingPunct="1">
              <a:lnSpc>
                <a:spcPct val="150000"/>
              </a:lnSpc>
              <a:spcBef>
                <a:spcPct val="0"/>
              </a:spcBef>
              <a:buFont typeface="Wingdings" panose="05000000000000000000" pitchFamily="2" charset="2"/>
              <a:buChar char="Ø"/>
            </a:pPr>
            <a:r>
              <a:rPr lang="fr-FR" altLang="fr-FR" sz="1600" dirty="0"/>
              <a:t>87% des entreprises </a:t>
            </a:r>
            <a:r>
              <a:rPr lang="fr-FR" altLang="fr-FR" sz="1600" dirty="0" smtClean="0"/>
              <a:t>ont moins de </a:t>
            </a:r>
            <a:r>
              <a:rPr lang="fr-FR" altLang="fr-FR" sz="1600" dirty="0"/>
              <a:t>50 </a:t>
            </a:r>
            <a:r>
              <a:rPr lang="fr-FR" altLang="fr-FR" sz="1600" dirty="0" smtClean="0"/>
              <a:t>salariés : </a:t>
            </a:r>
            <a:r>
              <a:rPr lang="fr-FR" altLang="fr-FR" sz="1600" dirty="0"/>
              <a:t>4% des actifs, 5% du CA du secteur</a:t>
            </a:r>
            <a:r>
              <a:rPr lang="fr-FR" altLang="fr-FR" sz="1600" dirty="0" smtClean="0"/>
              <a:t>.</a:t>
            </a:r>
            <a:endParaRPr lang="fr-FR" altLang="fr-FR" sz="1600" dirty="0"/>
          </a:p>
          <a:p>
            <a:pPr marL="285750" indent="-285750" algn="just" eaLnBrk="1" hangingPunct="1">
              <a:lnSpc>
                <a:spcPct val="150000"/>
              </a:lnSpc>
              <a:spcBef>
                <a:spcPct val="0"/>
              </a:spcBef>
              <a:buFont typeface="Wingdings" panose="05000000000000000000" pitchFamily="2" charset="2"/>
              <a:buChar char="Ø"/>
            </a:pPr>
            <a:r>
              <a:rPr lang="fr-FR" altLang="fr-FR" sz="1600" dirty="0"/>
              <a:t>10% des </a:t>
            </a:r>
            <a:r>
              <a:rPr lang="fr-FR" altLang="fr-FR" sz="1600" dirty="0" smtClean="0"/>
              <a:t>entreprises ont entre 50 </a:t>
            </a:r>
            <a:r>
              <a:rPr lang="fr-FR" altLang="fr-FR" sz="1600" dirty="0"/>
              <a:t>à 250 </a:t>
            </a:r>
            <a:r>
              <a:rPr lang="fr-FR" altLang="fr-FR" sz="1600" dirty="0" smtClean="0"/>
              <a:t>salariés: 44</a:t>
            </a:r>
            <a:r>
              <a:rPr lang="fr-FR" altLang="fr-FR" sz="1600" dirty="0"/>
              <a:t>% </a:t>
            </a:r>
            <a:r>
              <a:rPr lang="fr-FR" altLang="fr-FR" sz="1600" dirty="0" smtClean="0"/>
              <a:t>actifs</a:t>
            </a:r>
            <a:r>
              <a:rPr lang="fr-FR" altLang="fr-FR" sz="1600" dirty="0"/>
              <a:t>, 39% du CA du secteur.</a:t>
            </a:r>
          </a:p>
          <a:p>
            <a:pPr marL="285750" indent="-285750" algn="just" eaLnBrk="1" hangingPunct="1">
              <a:lnSpc>
                <a:spcPct val="150000"/>
              </a:lnSpc>
              <a:spcBef>
                <a:spcPct val="0"/>
              </a:spcBef>
              <a:buFont typeface="Wingdings" panose="05000000000000000000" pitchFamily="2" charset="2"/>
              <a:buChar char="Ø"/>
            </a:pPr>
            <a:r>
              <a:rPr lang="fr-FR" altLang="fr-FR" sz="1600" dirty="0" smtClean="0"/>
              <a:t>3</a:t>
            </a:r>
            <a:r>
              <a:rPr lang="fr-FR" altLang="fr-FR" sz="1600" dirty="0"/>
              <a:t>% des entreprises  </a:t>
            </a:r>
            <a:r>
              <a:rPr lang="fr-FR" altLang="fr-FR" sz="1600" dirty="0" smtClean="0"/>
              <a:t>ont plus de </a:t>
            </a:r>
            <a:r>
              <a:rPr lang="fr-FR" altLang="fr-FR" sz="1600" dirty="0"/>
              <a:t>250 </a:t>
            </a:r>
            <a:r>
              <a:rPr lang="fr-FR" altLang="fr-FR" sz="1600" dirty="0" smtClean="0"/>
              <a:t>salariés : </a:t>
            </a:r>
            <a:r>
              <a:rPr lang="fr-FR" altLang="fr-FR" sz="1600" dirty="0"/>
              <a:t>52% des actifs, 56% du CA du secteur</a:t>
            </a:r>
            <a:r>
              <a:rPr lang="fr-FR" altLang="fr-FR" sz="1600" dirty="0" smtClean="0"/>
              <a:t>.</a:t>
            </a:r>
            <a:endParaRPr lang="fr-FR" altLang="fr-FR" sz="1600" dirty="0"/>
          </a:p>
        </p:txBody>
      </p:sp>
      <p:pic>
        <p:nvPicPr>
          <p:cNvPr id="50183" name="Picture 1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176361"/>
            <a:ext cx="8915400" cy="3063082"/>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0184" name="Picture 2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5697" y="6239443"/>
            <a:ext cx="8351837" cy="644525"/>
          </a:xfrm>
          <a:prstGeom prst="rect">
            <a:avLst/>
          </a:prstGeom>
          <a:noFill/>
          <a:ln>
            <a:noFill/>
          </a:ln>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152400" y="876676"/>
            <a:ext cx="9146014" cy="408125"/>
          </a:xfrm>
          <a:prstGeom prst="rect">
            <a:avLst/>
          </a:prstGeom>
        </p:spPr>
        <p:txBody>
          <a:bodyPr wrap="square">
            <a:spAutoFit/>
          </a:bodyPr>
          <a:lstStyle/>
          <a:p>
            <a:pPr algn="just">
              <a:lnSpc>
                <a:spcPct val="114000"/>
              </a:lnSpc>
              <a:defRPr/>
            </a:pPr>
            <a:r>
              <a:rPr lang="fr-FR" b="1" dirty="0" smtClean="0">
                <a:latin typeface="Times New Roman" panose="02020603050405020304" pitchFamily="18" charset="0"/>
                <a:cs typeface="Times New Roman" panose="02020603050405020304" pitchFamily="18" charset="0"/>
              </a:rPr>
              <a:t>Majoritairement </a:t>
            </a:r>
            <a:r>
              <a:rPr lang="fr-FR" b="1" dirty="0">
                <a:latin typeface="Times New Roman" panose="02020603050405020304" pitchFamily="18" charset="0"/>
                <a:cs typeface="Times New Roman" panose="02020603050405020304" pitchFamily="18" charset="0"/>
              </a:rPr>
              <a:t>des </a:t>
            </a:r>
            <a:r>
              <a:rPr lang="fr-FR" b="1" dirty="0" smtClean="0">
                <a:latin typeface="Times New Roman" panose="02020603050405020304" pitchFamily="18" charset="0"/>
                <a:cs typeface="Times New Roman" panose="02020603050405020304" pitchFamily="18" charset="0"/>
              </a:rPr>
              <a:t>PME de  20 à 249 salariés </a:t>
            </a:r>
            <a:r>
              <a:rPr lang="fr-FR" b="1" dirty="0">
                <a:latin typeface="Times New Roman" panose="02020603050405020304" pitchFamily="18" charset="0"/>
                <a:cs typeface="Times New Roman" panose="02020603050405020304" pitchFamily="18" charset="0"/>
              </a:rPr>
              <a:t>voire </a:t>
            </a:r>
            <a:r>
              <a:rPr lang="fr-FR" b="1" dirty="0" smtClean="0">
                <a:latin typeface="Times New Roman" panose="02020603050405020304" pitchFamily="18" charset="0"/>
                <a:cs typeface="Times New Roman" panose="02020603050405020304" pitchFamily="18" charset="0"/>
              </a:rPr>
              <a:t>des TPE </a:t>
            </a:r>
            <a:r>
              <a:rPr lang="fr-FR" b="1" dirty="0">
                <a:latin typeface="Times New Roman" panose="02020603050405020304" pitchFamily="18" charset="0"/>
                <a:cs typeface="Times New Roman" panose="02020603050405020304" pitchFamily="18" charset="0"/>
              </a:rPr>
              <a:t>(0 à 19 salariés</a:t>
            </a:r>
            <a:r>
              <a:rPr lang="fr-FR" b="1" dirty="0" smtClean="0">
                <a:latin typeface="Times New Roman" panose="02020603050405020304" pitchFamily="18" charset="0"/>
                <a:cs typeface="Times New Roman" panose="02020603050405020304" pitchFamily="18" charset="0"/>
              </a:rPr>
              <a:t>) </a:t>
            </a:r>
            <a:endParaRPr lang="fr-FR" b="1" dirty="0">
              <a:latin typeface="Times New Roman" panose="02020603050405020304" pitchFamily="18" charset="0"/>
              <a:cs typeface="Times New Roman" panose="02020603050405020304" pitchFamily="18" charset="0"/>
            </a:endParaRPr>
          </a:p>
        </p:txBody>
      </p:sp>
      <p:sp>
        <p:nvSpPr>
          <p:cNvPr id="18" name="ZoneTexte 17"/>
          <p:cNvSpPr txBox="1"/>
          <p:nvPr/>
        </p:nvSpPr>
        <p:spPr>
          <a:xfrm>
            <a:off x="0" y="143531"/>
            <a:ext cx="9067800" cy="461665"/>
          </a:xfrm>
          <a:prstGeom prst="rect">
            <a:avLst/>
          </a:prstGeom>
          <a:solidFill>
            <a:schemeClr val="accent2">
              <a:lumMod val="20000"/>
              <a:lumOff val="80000"/>
            </a:schemeClr>
          </a:solidFill>
        </p:spPr>
        <p:txBody>
          <a:bodyPr wrap="square" rtlCol="0">
            <a:spAutoFit/>
          </a:bodyPr>
          <a:lstStyle/>
          <a:p>
            <a:pPr algn="ctr"/>
            <a:r>
              <a:rPr lang="fr-FR" sz="2400" b="1" dirty="0" smtClean="0">
                <a:solidFill>
                  <a:srgbClr val="0070C0"/>
                </a:solidFill>
                <a:latin typeface="Arial Narrow" panose="020B0606020202030204" pitchFamily="34" charset="0"/>
                <a:cs typeface="Times New Roman" panose="02020603050405020304" pitchFamily="18" charset="0"/>
              </a:rPr>
              <a:t>IAA : Dominance en nombre des </a:t>
            </a:r>
            <a:r>
              <a:rPr lang="fr-FR" sz="2400" b="1" dirty="0">
                <a:solidFill>
                  <a:srgbClr val="0070C0"/>
                </a:solidFill>
                <a:latin typeface="Arial Narrow" panose="020B0606020202030204" pitchFamily="34" charset="0"/>
                <a:cs typeface="Times New Roman" panose="02020603050405020304" pitchFamily="18" charset="0"/>
              </a:rPr>
              <a:t>P</a:t>
            </a:r>
            <a:r>
              <a:rPr lang="fr-FR" sz="2400" b="1" dirty="0" smtClean="0">
                <a:solidFill>
                  <a:srgbClr val="0070C0"/>
                </a:solidFill>
                <a:latin typeface="Arial Narrow" panose="020B0606020202030204" pitchFamily="34" charset="0"/>
                <a:cs typeface="Times New Roman" panose="02020603050405020304" pitchFamily="18" charset="0"/>
              </a:rPr>
              <a:t>ME qui côtoient de très grands groupes</a:t>
            </a:r>
          </a:p>
        </p:txBody>
      </p:sp>
      <p:sp>
        <p:nvSpPr>
          <p:cNvPr id="3" name="Espace réservé du numéro de diapositive 2"/>
          <p:cNvSpPr>
            <a:spLocks noGrp="1"/>
          </p:cNvSpPr>
          <p:nvPr>
            <p:ph type="sldNum" sz="quarter" idx="12"/>
          </p:nvPr>
        </p:nvSpPr>
        <p:spPr/>
        <p:txBody>
          <a:bodyPr/>
          <a:lstStyle/>
          <a:p>
            <a:pPr>
              <a:defRPr/>
            </a:pPr>
            <a:fld id="{7627F4C2-332C-4B4F-BDB4-787515CEF947}" type="slidenum">
              <a:rPr lang="fr-FR" smtClean="0"/>
              <a:pPr>
                <a:defRPr/>
              </a:pPr>
              <a:t>24</a:t>
            </a:fld>
            <a:endParaRPr lang="fr-FR" dirty="0"/>
          </a:p>
        </p:txBody>
      </p:sp>
      <p:sp>
        <p:nvSpPr>
          <p:cNvPr id="4" name="ZoneTexte 3"/>
          <p:cNvSpPr txBox="1"/>
          <p:nvPr/>
        </p:nvSpPr>
        <p:spPr>
          <a:xfrm>
            <a:off x="0" y="2622363"/>
            <a:ext cx="7984815" cy="369332"/>
          </a:xfrm>
          <a:prstGeom prst="rect">
            <a:avLst/>
          </a:prstGeom>
          <a:noFill/>
        </p:spPr>
        <p:txBody>
          <a:bodyPr wrap="none" rtlCol="0">
            <a:spAutoFit/>
          </a:bodyPr>
          <a:lstStyle/>
          <a:p>
            <a:r>
              <a:rPr lang="fr-FR" b="1" dirty="0" smtClean="0"/>
              <a:t>Parmi les très grands groupes agroalimentaires dont le siège social est en France : </a:t>
            </a:r>
            <a:endParaRPr lang="fr-FR" b="1" dirty="0"/>
          </a:p>
        </p:txBody>
      </p:sp>
      <p:sp>
        <p:nvSpPr>
          <p:cNvPr id="5" name="Espace réservé de la date 4"/>
          <p:cNvSpPr>
            <a:spLocks noGrp="1"/>
          </p:cNvSpPr>
          <p:nvPr>
            <p:ph type="dt" sz="half" idx="10"/>
          </p:nvPr>
        </p:nvSpPr>
        <p:spPr/>
        <p:txBody>
          <a:bodyPr/>
          <a:lstStyle/>
          <a:p>
            <a:fld id="{B7EBB305-86DF-43F2-9F9F-2D9622DB4C1B}" type="datetime1">
              <a:rPr lang="fr-FR" smtClean="0"/>
              <a:t>29/03/2015</a:t>
            </a:fld>
            <a:endParaRPr lang="fr-FR"/>
          </a:p>
        </p:txBody>
      </p:sp>
    </p:spTree>
    <p:extLst>
      <p:ext uri="{BB962C8B-B14F-4D97-AF65-F5344CB8AC3E}">
        <p14:creationId xmlns:p14="http://schemas.microsoft.com/office/powerpoint/2010/main" val="2276704933"/>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018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1" name="Text Box 11"/>
          <p:cNvSpPr txBox="1">
            <a:spLocks noChangeArrowheads="1"/>
          </p:cNvSpPr>
          <p:nvPr/>
        </p:nvSpPr>
        <p:spPr bwMode="auto">
          <a:xfrm>
            <a:off x="100823" y="894638"/>
            <a:ext cx="8836348" cy="464960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9pPr>
          </a:lstStyle>
          <a:p>
            <a:pPr marL="285750" indent="-285750" algn="just">
              <a:spcBef>
                <a:spcPct val="0"/>
              </a:spcBef>
              <a:buFont typeface="Wingdings" panose="05000000000000000000" pitchFamily="2" charset="2"/>
              <a:buChar char="§"/>
            </a:pPr>
            <a:r>
              <a:rPr lang="fr-FR" altLang="fr-FR" sz="2000" b="1" dirty="0">
                <a:solidFill>
                  <a:schemeClr val="tx1"/>
                </a:solidFill>
              </a:rPr>
              <a:t>788 coopératives </a:t>
            </a:r>
            <a:r>
              <a:rPr lang="fr-FR" altLang="fr-FR" sz="2000" i="1" dirty="0" smtClean="0">
                <a:solidFill>
                  <a:schemeClr val="tx1"/>
                </a:solidFill>
              </a:rPr>
              <a:t>(12</a:t>
            </a:r>
            <a:r>
              <a:rPr lang="fr-FR" altLang="fr-FR" sz="2000" i="1" dirty="0">
                <a:solidFill>
                  <a:schemeClr val="tx1"/>
                </a:solidFill>
              </a:rPr>
              <a:t>% </a:t>
            </a:r>
            <a:r>
              <a:rPr lang="fr-FR" altLang="fr-FR" sz="2000" i="1" dirty="0" smtClean="0">
                <a:solidFill>
                  <a:schemeClr val="tx1"/>
                </a:solidFill>
              </a:rPr>
              <a:t>du total des IAA). </a:t>
            </a:r>
            <a:r>
              <a:rPr lang="fr-FR" altLang="fr-FR" sz="2000" dirty="0" smtClean="0">
                <a:solidFill>
                  <a:schemeClr val="tx1"/>
                </a:solidFill>
              </a:rPr>
              <a:t>Les coopératives </a:t>
            </a:r>
            <a:r>
              <a:rPr lang="fr-FR" altLang="fr-FR" sz="2000" dirty="0">
                <a:solidFill>
                  <a:schemeClr val="tx1"/>
                </a:solidFill>
              </a:rPr>
              <a:t>sont très présentes dans la vinification et dans l’alimentation animale et l’industrie laitière.  </a:t>
            </a:r>
            <a:endParaRPr lang="fr-FR" altLang="fr-FR" sz="2000" dirty="0" smtClean="0">
              <a:solidFill>
                <a:schemeClr val="tx1"/>
              </a:solidFill>
            </a:endParaRPr>
          </a:p>
          <a:p>
            <a:pPr marL="285750" indent="-285750" algn="just">
              <a:spcBef>
                <a:spcPct val="0"/>
              </a:spcBef>
              <a:buFont typeface="Wingdings" panose="05000000000000000000" pitchFamily="2" charset="2"/>
              <a:buChar char="§"/>
            </a:pPr>
            <a:endParaRPr lang="fr-FR" altLang="fr-FR" sz="2000" dirty="0">
              <a:solidFill>
                <a:schemeClr val="tx1"/>
              </a:solidFill>
            </a:endParaRPr>
          </a:p>
          <a:p>
            <a:pPr marL="285750" indent="-285750" algn="just">
              <a:spcBef>
                <a:spcPct val="0"/>
              </a:spcBef>
              <a:buFont typeface="Wingdings" panose="05000000000000000000" pitchFamily="2" charset="2"/>
              <a:buChar char="§"/>
            </a:pPr>
            <a:r>
              <a:rPr lang="fr-FR" altLang="fr-FR" sz="2000" dirty="0" smtClean="0">
                <a:solidFill>
                  <a:schemeClr val="tx1"/>
                </a:solidFill>
              </a:rPr>
              <a:t>Exemples de grandes IAA ayant un </a:t>
            </a:r>
            <a:r>
              <a:rPr lang="fr-FR" altLang="fr-FR" sz="2000" dirty="0">
                <a:solidFill>
                  <a:schemeClr val="tx1"/>
                </a:solidFill>
              </a:rPr>
              <a:t>statut coopératif </a:t>
            </a:r>
            <a:r>
              <a:rPr lang="fr-FR" altLang="fr-FR" sz="2000" dirty="0" smtClean="0">
                <a:solidFill>
                  <a:schemeClr val="tx1"/>
                </a:solidFill>
              </a:rPr>
              <a:t>: SODIAAL </a:t>
            </a:r>
            <a:r>
              <a:rPr lang="fr-FR" altLang="fr-FR" sz="2000" dirty="0">
                <a:solidFill>
                  <a:schemeClr val="tx1"/>
                </a:solidFill>
              </a:rPr>
              <a:t>Union, TERRENA, AGRIAL, TEREOS, COOPERL, CRISTAL UNION</a:t>
            </a:r>
            <a:r>
              <a:rPr lang="fr-FR" altLang="fr-FR" sz="2000" dirty="0" smtClean="0">
                <a:solidFill>
                  <a:schemeClr val="tx1"/>
                </a:solidFill>
              </a:rPr>
              <a:t>... </a:t>
            </a:r>
          </a:p>
          <a:p>
            <a:pPr marL="285750" indent="-285750" algn="just">
              <a:spcBef>
                <a:spcPct val="0"/>
              </a:spcBef>
              <a:buFont typeface="Wingdings" panose="05000000000000000000" pitchFamily="2" charset="2"/>
              <a:buChar char="§"/>
            </a:pPr>
            <a:endParaRPr lang="fr-FR" altLang="fr-FR" sz="2000" dirty="0">
              <a:solidFill>
                <a:schemeClr val="tx1"/>
              </a:solidFill>
            </a:endParaRPr>
          </a:p>
          <a:p>
            <a:pPr marL="285750" indent="-285750" algn="just">
              <a:spcBef>
                <a:spcPct val="0"/>
              </a:spcBef>
              <a:buFont typeface="Wingdings" panose="05000000000000000000" pitchFamily="2" charset="2"/>
              <a:buChar char="§"/>
            </a:pPr>
            <a:r>
              <a:rPr lang="fr-FR" altLang="fr-FR" sz="2000" dirty="0" smtClean="0">
                <a:solidFill>
                  <a:schemeClr val="tx1"/>
                </a:solidFill>
              </a:rPr>
              <a:t>3 groupes coopératifs dans le top 10 des IAA françaises.</a:t>
            </a:r>
            <a:endParaRPr lang="fr-FR" altLang="fr-FR" sz="2000" dirty="0">
              <a:solidFill>
                <a:schemeClr val="tx1"/>
              </a:solidFill>
            </a:endParaRPr>
          </a:p>
          <a:p>
            <a:pPr algn="just">
              <a:spcBef>
                <a:spcPct val="0"/>
              </a:spcBef>
              <a:buFont typeface="Arial" charset="0"/>
              <a:buNone/>
            </a:pPr>
            <a:endParaRPr lang="fr-FR" altLang="fr-FR" sz="2000" dirty="0">
              <a:solidFill>
                <a:schemeClr val="tx1"/>
              </a:solidFill>
            </a:endParaRPr>
          </a:p>
          <a:p>
            <a:pPr marL="285750" indent="-285750" algn="just">
              <a:spcBef>
                <a:spcPct val="0"/>
              </a:spcBef>
              <a:buFont typeface="Wingdings" panose="05000000000000000000" pitchFamily="2" charset="2"/>
              <a:buChar char="§"/>
            </a:pPr>
            <a:r>
              <a:rPr lang="fr-FR" altLang="fr-FR" sz="2000" dirty="0">
                <a:solidFill>
                  <a:schemeClr val="tx1"/>
                </a:solidFill>
              </a:rPr>
              <a:t>Le groupe SODIAAL, premier groupe coopératif français dans le domaine des produits </a:t>
            </a:r>
            <a:r>
              <a:rPr lang="fr-FR" altLang="fr-FR" sz="2000" dirty="0" smtClean="0">
                <a:solidFill>
                  <a:schemeClr val="tx1"/>
                </a:solidFill>
              </a:rPr>
              <a:t>alimentaires.</a:t>
            </a:r>
          </a:p>
          <a:p>
            <a:pPr marL="285750" indent="-285750" algn="just">
              <a:spcBef>
                <a:spcPct val="0"/>
              </a:spcBef>
              <a:buFont typeface="Wingdings" panose="05000000000000000000" pitchFamily="2" charset="2"/>
              <a:buChar char="§"/>
            </a:pPr>
            <a:endParaRPr lang="fr-FR" altLang="fr-FR" sz="2000" dirty="0">
              <a:solidFill>
                <a:schemeClr val="tx1"/>
              </a:solidFill>
            </a:endParaRPr>
          </a:p>
          <a:p>
            <a:pPr marL="358775" indent="-87313" algn="just">
              <a:spcBef>
                <a:spcPct val="0"/>
              </a:spcBef>
              <a:buNone/>
              <a:tabLst>
                <a:tab pos="53340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000" b="1" dirty="0" smtClean="0">
                <a:solidFill>
                  <a:srgbClr val="0070C0"/>
                </a:solidFill>
              </a:rPr>
              <a:t>=&gt; Mais peut-on encore parler de coopérative quand il s’agit de SODIAAL par exemple ? (cf. diapos suivantes)</a:t>
            </a:r>
            <a:endParaRPr lang="fr-FR" altLang="fr-FR" sz="2000" b="1" dirty="0">
              <a:solidFill>
                <a:srgbClr val="0070C0"/>
              </a:solidFill>
            </a:endParaRPr>
          </a:p>
          <a:p>
            <a:pPr marL="285750" indent="-285750" algn="just" eaLnBrk="1" hangingPunct="1">
              <a:spcBef>
                <a:spcPct val="0"/>
              </a:spcBef>
              <a:buFont typeface="Wingdings" panose="05000000000000000000" pitchFamily="2" charset="2"/>
              <a:buChar char="§"/>
            </a:pPr>
            <a:endParaRPr lang="fr-FR" altLang="fr-FR" sz="1600" dirty="0">
              <a:solidFill>
                <a:schemeClr val="tx1"/>
              </a:solidFill>
            </a:endParaRPr>
          </a:p>
        </p:txBody>
      </p:sp>
      <p:sp>
        <p:nvSpPr>
          <p:cNvPr id="45062" name="Text Box 12"/>
          <p:cNvSpPr txBox="1">
            <a:spLocks noChangeArrowheads="1"/>
          </p:cNvSpPr>
          <p:nvPr/>
        </p:nvSpPr>
        <p:spPr bwMode="auto">
          <a:xfrm>
            <a:off x="415309" y="53345"/>
            <a:ext cx="8207375" cy="525401"/>
          </a:xfrm>
          <a:prstGeom prst="rect">
            <a:avLst/>
          </a:prstGeom>
          <a:solidFill>
            <a:schemeClr val="accent2">
              <a:lumMod val="20000"/>
              <a:lumOff val="80000"/>
            </a:schemeClr>
          </a:solidFill>
          <a:ln>
            <a:noFill/>
          </a:ln>
          <a:effectLst/>
          <a:extLst/>
        </p:spPr>
        <p:txBody>
          <a:bodyPr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9pPr>
          </a:lstStyle>
          <a:p>
            <a:pPr algn="ctr" eaLnBrk="1" hangingPunct="1">
              <a:spcBef>
                <a:spcPts val="1250"/>
              </a:spcBef>
              <a:buClr>
                <a:srgbClr val="0000FF"/>
              </a:buClr>
              <a:buNone/>
            </a:pPr>
            <a:r>
              <a:rPr lang="fr-FR" sz="2800" b="1" dirty="0" smtClean="0">
                <a:solidFill>
                  <a:srgbClr val="0070C0"/>
                </a:solidFill>
                <a:latin typeface="Times New Roman" panose="02020603050405020304" pitchFamily="18" charset="0"/>
                <a:cs typeface="Times New Roman" panose="02020603050405020304" pitchFamily="18" charset="0"/>
              </a:rPr>
              <a:t>Part </a:t>
            </a:r>
            <a:r>
              <a:rPr lang="fr-FR" sz="2800" b="1" dirty="0">
                <a:solidFill>
                  <a:srgbClr val="0070C0"/>
                </a:solidFill>
                <a:latin typeface="Times New Roman" panose="02020603050405020304" pitchFamily="18" charset="0"/>
                <a:cs typeface="Times New Roman" panose="02020603050405020304" pitchFamily="18" charset="0"/>
              </a:rPr>
              <a:t>importante </a:t>
            </a:r>
            <a:r>
              <a:rPr lang="fr-FR" sz="2800" b="1" dirty="0" smtClean="0">
                <a:solidFill>
                  <a:srgbClr val="0070C0"/>
                </a:solidFill>
                <a:latin typeface="Times New Roman" panose="02020603050405020304" pitchFamily="18" charset="0"/>
                <a:cs typeface="Times New Roman" panose="02020603050405020304" pitchFamily="18" charset="0"/>
              </a:rPr>
              <a:t>des IAA ayant un statut coopératif</a:t>
            </a:r>
            <a:endParaRPr lang="fr-FR" altLang="fr-FR" sz="2800" b="1" dirty="0">
              <a:solidFill>
                <a:srgbClr val="0070C0"/>
              </a:solidFill>
            </a:endParaRPr>
          </a:p>
        </p:txBody>
      </p:sp>
      <p:sp>
        <p:nvSpPr>
          <p:cNvPr id="3" name="Espace réservé du numéro de diapositive 2"/>
          <p:cNvSpPr>
            <a:spLocks noGrp="1"/>
          </p:cNvSpPr>
          <p:nvPr>
            <p:ph type="sldNum" sz="quarter" idx="12"/>
          </p:nvPr>
        </p:nvSpPr>
        <p:spPr/>
        <p:txBody>
          <a:bodyPr/>
          <a:lstStyle/>
          <a:p>
            <a:pPr>
              <a:defRPr/>
            </a:pPr>
            <a:fld id="{7627F4C2-332C-4B4F-BDB4-787515CEF947}" type="slidenum">
              <a:rPr lang="fr-FR" smtClean="0"/>
              <a:pPr>
                <a:defRPr/>
              </a:pPr>
              <a:t>25</a:t>
            </a:fld>
            <a:endParaRPr lang="fr-FR" dirty="0"/>
          </a:p>
        </p:txBody>
      </p:sp>
      <p:sp>
        <p:nvSpPr>
          <p:cNvPr id="2" name="Espace réservé de la date 1"/>
          <p:cNvSpPr>
            <a:spLocks noGrp="1"/>
          </p:cNvSpPr>
          <p:nvPr>
            <p:ph type="dt" sz="half" idx="10"/>
          </p:nvPr>
        </p:nvSpPr>
        <p:spPr/>
        <p:txBody>
          <a:bodyPr/>
          <a:lstStyle/>
          <a:p>
            <a:fld id="{225A95AB-8C2E-41B9-BD0F-B57580AF74BF}" type="datetime1">
              <a:rPr lang="fr-FR" smtClean="0"/>
              <a:t>29/03/2015</a:t>
            </a:fld>
            <a:endParaRPr lang="fr-FR"/>
          </a:p>
        </p:txBody>
      </p:sp>
    </p:spTree>
    <p:extLst>
      <p:ext uri="{BB962C8B-B14F-4D97-AF65-F5344CB8AC3E}">
        <p14:creationId xmlns:p14="http://schemas.microsoft.com/office/powerpoint/2010/main" val="135774770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4000" cy="783771"/>
          </a:xfrm>
          <a:solidFill>
            <a:schemeClr val="accent2">
              <a:lumMod val="20000"/>
              <a:lumOff val="80000"/>
            </a:schemeClr>
          </a:solidFill>
        </p:spPr>
        <p:txBody>
          <a:bodyPr>
            <a:noAutofit/>
          </a:bodyPr>
          <a:lstStyle/>
          <a:p>
            <a:pPr>
              <a:lnSpc>
                <a:spcPct val="100000"/>
              </a:lnSpc>
            </a:pPr>
            <a:r>
              <a:rPr lang="fr-FR" sz="2200" b="1" dirty="0" smtClean="0"/>
              <a:t>Faible poids des producteurs laitiers adhérents des grandes coopératives de type SODIAAL </a:t>
            </a:r>
            <a:r>
              <a:rPr lang="fr-FR" sz="2200" b="1" i="1" dirty="0" smtClean="0"/>
              <a:t>(cf. analyses de l’</a:t>
            </a:r>
            <a:r>
              <a:rPr lang="fr-FR" sz="2200" b="1" i="1" dirty="0" err="1" smtClean="0"/>
              <a:t>European</a:t>
            </a:r>
            <a:r>
              <a:rPr lang="fr-FR" sz="2200" b="1" i="1" dirty="0" smtClean="0"/>
              <a:t> Milk </a:t>
            </a:r>
            <a:r>
              <a:rPr lang="fr-FR" sz="2200" b="1" i="1" dirty="0" err="1" smtClean="0"/>
              <a:t>Board</a:t>
            </a:r>
            <a:r>
              <a:rPr lang="fr-FR" sz="2200" b="1" i="1" dirty="0" smtClean="0"/>
              <a:t>)</a:t>
            </a:r>
            <a:endParaRPr lang="fr-FR" sz="2200" b="1" i="1" dirty="0"/>
          </a:p>
        </p:txBody>
      </p:sp>
      <p:sp>
        <p:nvSpPr>
          <p:cNvPr id="3" name="Espace réservé du contenu 2"/>
          <p:cNvSpPr>
            <a:spLocks noGrp="1"/>
          </p:cNvSpPr>
          <p:nvPr>
            <p:ph idx="1"/>
          </p:nvPr>
        </p:nvSpPr>
        <p:spPr>
          <a:xfrm>
            <a:off x="0" y="1052736"/>
            <a:ext cx="9144000" cy="5445224"/>
          </a:xfrm>
        </p:spPr>
        <p:txBody>
          <a:bodyPr>
            <a:normAutofit fontScale="92500"/>
          </a:bodyPr>
          <a:lstStyle/>
          <a:p>
            <a:pPr>
              <a:lnSpc>
                <a:spcPct val="110000"/>
              </a:lnSpc>
              <a:spcBef>
                <a:spcPts val="1200"/>
              </a:spcBef>
            </a:pPr>
            <a:r>
              <a:rPr lang="fr-FR" sz="2200" dirty="0" smtClean="0">
                <a:latin typeface="Arial" panose="020B0604020202020204" pitchFamily="34" charset="0"/>
                <a:cs typeface="Arial" panose="020B0604020202020204" pitchFamily="34" charset="0"/>
              </a:rPr>
              <a:t>Les coopératives = </a:t>
            </a:r>
            <a:r>
              <a:rPr lang="fr-FR" sz="2200" b="1" dirty="0" smtClean="0">
                <a:latin typeface="Arial" panose="020B0604020202020204" pitchFamily="34" charset="0"/>
                <a:cs typeface="Arial" panose="020B0604020202020204" pitchFamily="34" charset="0"/>
              </a:rPr>
              <a:t>57</a:t>
            </a:r>
            <a:r>
              <a:rPr lang="fr-FR" sz="2200" dirty="0" smtClean="0">
                <a:latin typeface="Arial" panose="020B0604020202020204" pitchFamily="34" charset="0"/>
                <a:cs typeface="Arial" panose="020B0604020202020204" pitchFamily="34" charset="0"/>
              </a:rPr>
              <a:t>% de la collecte de lait cru en France </a:t>
            </a:r>
            <a:r>
              <a:rPr lang="fr-FR" sz="2200" i="1" dirty="0" smtClean="0">
                <a:solidFill>
                  <a:srgbClr val="0070C0"/>
                </a:solidFill>
                <a:latin typeface="Arial" panose="020B0604020202020204" pitchFamily="34" charset="0"/>
                <a:cs typeface="Arial" panose="020B0604020202020204" pitchFamily="34" charset="0"/>
              </a:rPr>
              <a:t>(</a:t>
            </a:r>
            <a:r>
              <a:rPr lang="fr-FR" sz="2200" b="1" i="1" dirty="0" smtClean="0">
                <a:solidFill>
                  <a:srgbClr val="0070C0"/>
                </a:solidFill>
                <a:latin typeface="Arial" panose="020B0604020202020204" pitchFamily="34" charset="0"/>
                <a:cs typeface="Arial" panose="020B0604020202020204" pitchFamily="34" charset="0"/>
              </a:rPr>
              <a:t>58</a:t>
            </a:r>
            <a:r>
              <a:rPr lang="fr-FR" sz="2200" i="1" dirty="0" smtClean="0">
                <a:solidFill>
                  <a:srgbClr val="0070C0"/>
                </a:solidFill>
                <a:latin typeface="Arial" panose="020B0604020202020204" pitchFamily="34" charset="0"/>
                <a:cs typeface="Arial" panose="020B0604020202020204" pitchFamily="34" charset="0"/>
              </a:rPr>
              <a:t>% dans l’UE)</a:t>
            </a:r>
          </a:p>
          <a:p>
            <a:pPr>
              <a:lnSpc>
                <a:spcPct val="110000"/>
              </a:lnSpc>
              <a:spcBef>
                <a:spcPts val="1200"/>
              </a:spcBef>
            </a:pPr>
            <a:r>
              <a:rPr lang="fr-FR" sz="2200" b="1" dirty="0" smtClean="0">
                <a:latin typeface="Arial" panose="020B0604020202020204" pitchFamily="34" charset="0"/>
                <a:cs typeface="Arial" panose="020B0604020202020204" pitchFamily="34" charset="0"/>
              </a:rPr>
              <a:t>Faible influence des producteurs individuels dans les AG </a:t>
            </a:r>
            <a:r>
              <a:rPr lang="fr-FR" sz="2200" dirty="0" smtClean="0">
                <a:latin typeface="Arial" panose="020B0604020202020204" pitchFamily="34" charset="0"/>
                <a:cs typeface="Arial" panose="020B0604020202020204" pitchFamily="34" charset="0"/>
              </a:rPr>
              <a:t>de leur coopérative, surtout lorsque celle-ci est très grande et fonctionne avec des « </a:t>
            </a:r>
            <a:r>
              <a:rPr lang="fr-FR" sz="2200" b="1" dirty="0" smtClean="0">
                <a:latin typeface="Arial" panose="020B0604020202020204" pitchFamily="34" charset="0"/>
                <a:cs typeface="Arial" panose="020B0604020202020204" pitchFamily="34" charset="0"/>
              </a:rPr>
              <a:t>assemblées de délégués</a:t>
            </a:r>
            <a:r>
              <a:rPr lang="fr-FR" sz="2200" dirty="0" smtClean="0">
                <a:latin typeface="Arial" panose="020B0604020202020204" pitchFamily="34" charset="0"/>
                <a:cs typeface="Arial" panose="020B0604020202020204" pitchFamily="34" charset="0"/>
              </a:rPr>
              <a:t> ».</a:t>
            </a:r>
          </a:p>
          <a:p>
            <a:pPr>
              <a:lnSpc>
                <a:spcPct val="110000"/>
              </a:lnSpc>
              <a:spcBef>
                <a:spcPts val="1200"/>
              </a:spcBef>
            </a:pPr>
            <a:r>
              <a:rPr lang="fr-FR" sz="2200" dirty="0" smtClean="0">
                <a:latin typeface="Arial" panose="020B0604020202020204" pitchFamily="34" charset="0"/>
                <a:cs typeface="Arial" panose="020B0604020202020204" pitchFamily="34" charset="0"/>
              </a:rPr>
              <a:t>Dans </a:t>
            </a:r>
            <a:r>
              <a:rPr lang="fr-FR" sz="2200" dirty="0" err="1" smtClean="0">
                <a:latin typeface="Arial" panose="020B0604020202020204" pitchFamily="34" charset="0"/>
                <a:cs typeface="Arial" panose="020B0604020202020204" pitchFamily="34" charset="0"/>
              </a:rPr>
              <a:t>bcp</a:t>
            </a:r>
            <a:r>
              <a:rPr lang="fr-FR" sz="2200" dirty="0" smtClean="0">
                <a:latin typeface="Arial" panose="020B0604020202020204" pitchFamily="34" charset="0"/>
                <a:cs typeface="Arial" panose="020B0604020202020204" pitchFamily="34" charset="0"/>
              </a:rPr>
              <a:t> de grandes coopératives, </a:t>
            </a:r>
            <a:r>
              <a:rPr lang="fr-FR" sz="2200" b="1" dirty="0" smtClean="0">
                <a:latin typeface="Arial" panose="020B0604020202020204" pitchFamily="34" charset="0"/>
                <a:cs typeface="Arial" panose="020B0604020202020204" pitchFamily="34" charset="0"/>
              </a:rPr>
              <a:t>externalisation des activités de transformation et de commercialisation. </a:t>
            </a:r>
            <a:r>
              <a:rPr lang="fr-FR" sz="2200" dirty="0" smtClean="0">
                <a:latin typeface="Arial" panose="020B0604020202020204" pitchFamily="34" charset="0"/>
                <a:cs typeface="Arial" panose="020B0604020202020204" pitchFamily="34" charset="0"/>
              </a:rPr>
              <a:t>Ces activités sont effectuées par des </a:t>
            </a:r>
            <a:r>
              <a:rPr lang="fr-FR" sz="2200" b="1" dirty="0" smtClean="0">
                <a:latin typeface="Arial" panose="020B0604020202020204" pitchFamily="34" charset="0"/>
                <a:cs typeface="Arial" panose="020B0604020202020204" pitchFamily="34" charset="0"/>
              </a:rPr>
              <a:t>filiales ayant un statut de société anonyme, voire sont dominées par des capitaux privés </a:t>
            </a:r>
            <a:r>
              <a:rPr lang="fr-FR" sz="2200" i="1" dirty="0" smtClean="0">
                <a:latin typeface="Arial" panose="020B0604020202020204" pitchFamily="34" charset="0"/>
                <a:cs typeface="Arial" panose="020B0604020202020204" pitchFamily="34" charset="0"/>
              </a:rPr>
              <a:t>(cf. diapo suivante illustrant le cas de SODIAAL).</a:t>
            </a:r>
          </a:p>
          <a:p>
            <a:pPr>
              <a:lnSpc>
                <a:spcPct val="110000"/>
              </a:lnSpc>
              <a:spcBef>
                <a:spcPts val="1200"/>
              </a:spcBef>
            </a:pPr>
            <a:r>
              <a:rPr lang="fr-FR" sz="2200" dirty="0" smtClean="0">
                <a:latin typeface="Arial" panose="020B0604020202020204" pitchFamily="34" charset="0"/>
                <a:cs typeface="Arial" panose="020B0604020202020204" pitchFamily="34" charset="0"/>
              </a:rPr>
              <a:t> </a:t>
            </a:r>
            <a:r>
              <a:rPr lang="fr-FR" sz="2200" b="1" dirty="0" smtClean="0">
                <a:latin typeface="Arial" panose="020B0604020202020204" pitchFamily="34" charset="0"/>
                <a:cs typeface="Arial" panose="020B0604020202020204" pitchFamily="34" charset="0"/>
              </a:rPr>
              <a:t>Prix du lait souvent inférieur à celui des entreprises privées et rares distributions de ristournes </a:t>
            </a:r>
            <a:r>
              <a:rPr lang="fr-FR" sz="2200" b="1" i="1" dirty="0" smtClean="0">
                <a:solidFill>
                  <a:srgbClr val="0070C0"/>
                </a:solidFill>
                <a:latin typeface="Arial" panose="020B0604020202020204" pitchFamily="34" charset="0"/>
                <a:cs typeface="Arial" panose="020B0604020202020204" pitchFamily="34" charset="0"/>
              </a:rPr>
              <a:t>(les bénéfices sont souvent « dissimulés » dans les filiales et ne sont pas apparents dans les comptes de la coop).</a:t>
            </a:r>
          </a:p>
          <a:p>
            <a:pPr marL="180975" indent="0">
              <a:lnSpc>
                <a:spcPct val="110000"/>
              </a:lnSpc>
              <a:spcBef>
                <a:spcPts val="1200"/>
              </a:spcBef>
              <a:buNone/>
            </a:pPr>
            <a:r>
              <a:rPr lang="fr-FR" sz="2200" dirty="0" smtClean="0">
                <a:latin typeface="Arial" panose="020B0604020202020204" pitchFamily="34" charset="0"/>
                <a:cs typeface="Arial" panose="020B0604020202020204" pitchFamily="34" charset="0"/>
              </a:rPr>
              <a:t>=&gt; Des </a:t>
            </a:r>
            <a:r>
              <a:rPr lang="fr-FR" sz="2200" b="1" dirty="0">
                <a:latin typeface="Arial" panose="020B0604020202020204" pitchFamily="34" charset="0"/>
                <a:cs typeface="Arial" panose="020B0604020202020204" pitchFamily="34" charset="0"/>
              </a:rPr>
              <a:t>producteurs en situation de dépendance </a:t>
            </a:r>
            <a:r>
              <a:rPr lang="fr-FR" sz="2200" dirty="0">
                <a:latin typeface="Arial" panose="020B0604020202020204" pitchFamily="34" charset="0"/>
                <a:cs typeface="Arial" panose="020B0604020202020204" pitchFamily="34" charset="0"/>
              </a:rPr>
              <a:t>vis-à-vis de leur coopérative mais ayant l’obligation de livrer toute leur production à celle-ci</a:t>
            </a:r>
            <a:r>
              <a:rPr lang="fr-FR" sz="2200" dirty="0" smtClean="0">
                <a:latin typeface="Arial" panose="020B0604020202020204" pitchFamily="34" charset="0"/>
                <a:cs typeface="Arial" panose="020B0604020202020204" pitchFamily="34" charset="0"/>
              </a:rPr>
              <a:t>…</a:t>
            </a:r>
            <a:endParaRPr lang="fr-FR" sz="2200" b="1" i="1" dirty="0" smtClean="0">
              <a:solidFill>
                <a:srgbClr val="0070C0"/>
              </a:solidFill>
              <a:latin typeface="Arial" panose="020B0604020202020204" pitchFamily="34" charset="0"/>
              <a:cs typeface="Arial" panose="020B0604020202020204" pitchFamily="34" charset="0"/>
            </a:endParaRPr>
          </a:p>
          <a:p>
            <a:endParaRPr lang="fr-FR" sz="2000" dirty="0"/>
          </a:p>
          <a:p>
            <a:endParaRPr lang="fr-FR" sz="2000" dirty="0" smtClean="0"/>
          </a:p>
          <a:p>
            <a:endParaRPr lang="fr-FR" sz="2000" dirty="0"/>
          </a:p>
          <a:p>
            <a:endParaRPr lang="fr-FR" sz="2000" dirty="0"/>
          </a:p>
        </p:txBody>
      </p:sp>
      <p:sp>
        <p:nvSpPr>
          <p:cNvPr id="4" name="Espace réservé de la date 3"/>
          <p:cNvSpPr>
            <a:spLocks noGrp="1"/>
          </p:cNvSpPr>
          <p:nvPr>
            <p:ph type="dt" sz="half" idx="10"/>
          </p:nvPr>
        </p:nvSpPr>
        <p:spPr/>
        <p:txBody>
          <a:bodyPr/>
          <a:lstStyle/>
          <a:p>
            <a:fld id="{38093D3D-7831-47DA-9BF5-2446482974D9}" type="datetime1">
              <a:rPr lang="fr-FR" smtClean="0"/>
              <a:t>29/03/2015</a:t>
            </a:fld>
            <a:endParaRPr lang="fr-FR"/>
          </a:p>
        </p:txBody>
      </p:sp>
      <p:sp>
        <p:nvSpPr>
          <p:cNvPr id="5" name="Espace réservé du numéro de diapositive 4"/>
          <p:cNvSpPr>
            <a:spLocks noGrp="1"/>
          </p:cNvSpPr>
          <p:nvPr>
            <p:ph type="sldNum" sz="quarter" idx="12"/>
          </p:nvPr>
        </p:nvSpPr>
        <p:spPr/>
        <p:txBody>
          <a:bodyPr/>
          <a:lstStyle/>
          <a:p>
            <a:fld id="{C9DCE5D1-E529-400F-9171-D82B93231B65}" type="slidenum">
              <a:rPr lang="fr-FR" smtClean="0"/>
              <a:t>26</a:t>
            </a:fld>
            <a:endParaRPr lang="fr-FR"/>
          </a:p>
        </p:txBody>
      </p:sp>
    </p:spTree>
    <p:extLst>
      <p:ext uri="{BB962C8B-B14F-4D97-AF65-F5344CB8AC3E}">
        <p14:creationId xmlns:p14="http://schemas.microsoft.com/office/powerpoint/2010/main" val="30946706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1268760"/>
          </a:xfrm>
          <a:solidFill>
            <a:schemeClr val="accent2">
              <a:lumMod val="20000"/>
              <a:lumOff val="80000"/>
            </a:schemeClr>
          </a:solidFill>
        </p:spPr>
        <p:txBody>
          <a:bodyPr>
            <a:normAutofit fontScale="90000"/>
          </a:bodyPr>
          <a:lstStyle/>
          <a:p>
            <a:pPr>
              <a:lnSpc>
                <a:spcPct val="100000"/>
              </a:lnSpc>
            </a:pPr>
            <a:r>
              <a:rPr lang="fr-FR" sz="2200" b="1" dirty="0" smtClean="0">
                <a:solidFill>
                  <a:schemeClr val="tx1">
                    <a:lumMod val="95000"/>
                    <a:lumOff val="5000"/>
                  </a:schemeClr>
                </a:solidFill>
                <a:latin typeface="Arial" panose="020B0604020202020204" pitchFamily="34" charset="0"/>
                <a:cs typeface="Arial" panose="020B0604020202020204" pitchFamily="34" charset="0"/>
              </a:rPr>
              <a:t>Structuration de SODIAAL </a:t>
            </a:r>
            <a:r>
              <a:rPr lang="fr-FR" sz="1800" b="1" dirty="0" smtClean="0">
                <a:solidFill>
                  <a:schemeClr val="tx1">
                    <a:lumMod val="95000"/>
                    <a:lumOff val="5000"/>
                  </a:schemeClr>
                </a:solidFill>
                <a:latin typeface="Arial" panose="020B0604020202020204" pitchFamily="34" charset="0"/>
                <a:cs typeface="Arial" panose="020B0604020202020204" pitchFamily="34" charset="0"/>
              </a:rPr>
              <a:t>(</a:t>
            </a:r>
            <a:r>
              <a:rPr lang="fr-FR" sz="1800" b="1" i="1" dirty="0" smtClean="0">
                <a:solidFill>
                  <a:schemeClr val="tx1">
                    <a:lumMod val="95000"/>
                    <a:lumOff val="5000"/>
                  </a:schemeClr>
                </a:solidFill>
                <a:latin typeface="Arial" panose="020B0604020202020204" pitchFamily="34" charset="0"/>
                <a:cs typeface="Arial" panose="020B0604020202020204" pitchFamily="34" charset="0"/>
              </a:rPr>
              <a:t>source X. </a:t>
            </a:r>
            <a:r>
              <a:rPr lang="fr-FR" sz="1800" b="1" i="1" dirty="0" err="1" smtClean="0">
                <a:solidFill>
                  <a:schemeClr val="tx1">
                    <a:lumMod val="95000"/>
                    <a:lumOff val="5000"/>
                  </a:schemeClr>
                </a:solidFill>
                <a:latin typeface="Arial" panose="020B0604020202020204" pitchFamily="34" charset="0"/>
                <a:cs typeface="Arial" panose="020B0604020202020204" pitchFamily="34" charset="0"/>
              </a:rPr>
              <a:t>Talloud</a:t>
            </a:r>
            <a:r>
              <a:rPr lang="fr-FR" sz="1800" b="1" i="1" dirty="0" smtClean="0">
                <a:solidFill>
                  <a:schemeClr val="tx1">
                    <a:lumMod val="95000"/>
                    <a:lumOff val="5000"/>
                  </a:schemeClr>
                </a:solidFill>
                <a:latin typeface="Arial" panose="020B0604020202020204" pitchFamily="34" charset="0"/>
                <a:cs typeface="Arial" panose="020B0604020202020204" pitchFamily="34" charset="0"/>
              </a:rPr>
              <a:t>, producteur de lait de l’Isère) </a:t>
            </a:r>
            <a:br>
              <a:rPr lang="fr-FR" sz="1800" b="1" i="1" dirty="0" smtClean="0">
                <a:solidFill>
                  <a:schemeClr val="tx1">
                    <a:lumMod val="95000"/>
                    <a:lumOff val="5000"/>
                  </a:schemeClr>
                </a:solidFill>
                <a:latin typeface="Arial" panose="020B0604020202020204" pitchFamily="34" charset="0"/>
                <a:cs typeface="Arial" panose="020B0604020202020204" pitchFamily="34" charset="0"/>
              </a:rPr>
            </a:br>
            <a:r>
              <a:rPr lang="fr-FR" sz="2000" b="1" dirty="0" err="1" smtClean="0">
                <a:solidFill>
                  <a:schemeClr val="tx2">
                    <a:lumMod val="50000"/>
                  </a:schemeClr>
                </a:solidFill>
                <a:latin typeface="Arial" panose="020B0604020202020204" pitchFamily="34" charset="0"/>
                <a:cs typeface="Arial" panose="020B0604020202020204" pitchFamily="34" charset="0"/>
              </a:rPr>
              <a:t>Sodiaal</a:t>
            </a:r>
            <a:r>
              <a:rPr lang="fr-FR" sz="2000" b="1" dirty="0" smtClean="0">
                <a:solidFill>
                  <a:schemeClr val="tx2">
                    <a:lumMod val="50000"/>
                  </a:schemeClr>
                </a:solidFill>
                <a:latin typeface="Arial" panose="020B0604020202020204" pitchFamily="34" charset="0"/>
                <a:cs typeface="Arial" panose="020B0604020202020204" pitchFamily="34" charset="0"/>
              </a:rPr>
              <a:t> Union est une coopérative mais ses filiales, Groupe SODIAAL et  </a:t>
            </a:r>
            <a:r>
              <a:rPr lang="fr-FR" sz="2000" b="1" dirty="0" err="1" smtClean="0">
                <a:solidFill>
                  <a:schemeClr val="tx2">
                    <a:lumMod val="50000"/>
                  </a:schemeClr>
                </a:solidFill>
                <a:latin typeface="Arial" panose="020B0604020202020204" pitchFamily="34" charset="0"/>
                <a:cs typeface="Arial" panose="020B0604020202020204" pitchFamily="34" charset="0"/>
              </a:rPr>
              <a:t>Sodiaal</a:t>
            </a:r>
            <a:r>
              <a:rPr lang="fr-FR" sz="2000" b="1" dirty="0" smtClean="0">
                <a:solidFill>
                  <a:schemeClr val="tx2">
                    <a:lumMod val="50000"/>
                  </a:schemeClr>
                </a:solidFill>
                <a:latin typeface="Arial" panose="020B0604020202020204" pitchFamily="34" charset="0"/>
                <a:cs typeface="Arial" panose="020B0604020202020204" pitchFamily="34" charset="0"/>
              </a:rPr>
              <a:t> international, ont un statut de société anonyme. </a:t>
            </a:r>
            <a:br>
              <a:rPr lang="fr-FR" sz="2000" b="1" dirty="0" smtClean="0">
                <a:solidFill>
                  <a:schemeClr val="tx2">
                    <a:lumMod val="50000"/>
                  </a:schemeClr>
                </a:solidFill>
                <a:latin typeface="Arial" panose="020B0604020202020204" pitchFamily="34" charset="0"/>
                <a:cs typeface="Arial" panose="020B0604020202020204" pitchFamily="34" charset="0"/>
              </a:rPr>
            </a:br>
            <a:r>
              <a:rPr lang="fr-FR" sz="2000" b="1" dirty="0" smtClean="0">
                <a:solidFill>
                  <a:schemeClr val="tx2">
                    <a:lumMod val="50000"/>
                  </a:schemeClr>
                </a:solidFill>
                <a:latin typeface="Arial" panose="020B0604020202020204" pitchFamily="34" charset="0"/>
                <a:cs typeface="Arial" panose="020B0604020202020204" pitchFamily="34" charset="0"/>
              </a:rPr>
              <a:t>Yoplait appartient à 51% à General Mills, entreprise américaine.</a:t>
            </a:r>
            <a:endParaRPr lang="fr-FR" sz="2000" b="1" dirty="0">
              <a:solidFill>
                <a:schemeClr val="tx2">
                  <a:lumMod val="50000"/>
                </a:schemeClr>
              </a:solidFill>
              <a:latin typeface="Arial" panose="020B0604020202020204" pitchFamily="34" charset="0"/>
              <a:cs typeface="Arial" panose="020B0604020202020204" pitchFamily="34" charset="0"/>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268760"/>
            <a:ext cx="9144000" cy="5589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e la date 2"/>
          <p:cNvSpPr>
            <a:spLocks noGrp="1"/>
          </p:cNvSpPr>
          <p:nvPr>
            <p:ph type="dt" sz="half" idx="10"/>
          </p:nvPr>
        </p:nvSpPr>
        <p:spPr/>
        <p:txBody>
          <a:bodyPr/>
          <a:lstStyle/>
          <a:p>
            <a:fld id="{270D1335-8EB4-45A6-BA8E-F546C16C7036}"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27</a:t>
            </a:fld>
            <a:endParaRPr lang="fr-FR"/>
          </a:p>
        </p:txBody>
      </p:sp>
    </p:spTree>
    <p:extLst>
      <p:ext uri="{BB962C8B-B14F-4D97-AF65-F5344CB8AC3E}">
        <p14:creationId xmlns:p14="http://schemas.microsoft.com/office/powerpoint/2010/main" val="4230290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4" name="Text Box 12"/>
          <p:cNvSpPr txBox="1">
            <a:spLocks noChangeArrowheads="1"/>
          </p:cNvSpPr>
          <p:nvPr/>
        </p:nvSpPr>
        <p:spPr bwMode="auto">
          <a:xfrm>
            <a:off x="374173" y="1178661"/>
            <a:ext cx="8268430" cy="2402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9pPr>
          </a:lstStyle>
          <a:p>
            <a:pPr marL="285750" indent="-285750" algn="just" eaLnBrk="1" hangingPunct="1">
              <a:lnSpc>
                <a:spcPct val="150000"/>
              </a:lnSpc>
              <a:spcBef>
                <a:spcPct val="0"/>
              </a:spcBef>
              <a:buFont typeface="Wingdings" panose="05000000000000000000" pitchFamily="2" charset="2"/>
              <a:buChar char="§"/>
            </a:pPr>
            <a:r>
              <a:rPr lang="fr-FR" altLang="fr-FR" sz="2000" dirty="0" smtClean="0"/>
              <a:t>Les </a:t>
            </a:r>
            <a:r>
              <a:rPr lang="fr-FR" altLang="fr-FR" sz="2000" dirty="0"/>
              <a:t>ménages achètent près de </a:t>
            </a:r>
            <a:r>
              <a:rPr lang="fr-FR" altLang="fr-FR" sz="2000" b="1" dirty="0"/>
              <a:t>67%</a:t>
            </a:r>
            <a:r>
              <a:rPr lang="fr-FR" altLang="fr-FR" sz="2000" dirty="0"/>
              <a:t> de leurs produits alimentaires auprès de la grande distribution. </a:t>
            </a:r>
          </a:p>
          <a:p>
            <a:pPr marL="285750" indent="-285750" algn="just" eaLnBrk="1" hangingPunct="1">
              <a:lnSpc>
                <a:spcPct val="150000"/>
              </a:lnSpc>
              <a:spcBef>
                <a:spcPct val="0"/>
              </a:spcBef>
              <a:buFont typeface="Wingdings" panose="05000000000000000000" pitchFamily="2" charset="2"/>
              <a:buChar char="§"/>
            </a:pPr>
            <a:endParaRPr lang="fr-FR" altLang="fr-FR" sz="2000" b="1" dirty="0" smtClean="0"/>
          </a:p>
          <a:p>
            <a:pPr marL="285750" indent="-285750" algn="just" eaLnBrk="1" hangingPunct="1">
              <a:lnSpc>
                <a:spcPct val="150000"/>
              </a:lnSpc>
              <a:spcBef>
                <a:spcPct val="0"/>
              </a:spcBef>
              <a:buFont typeface="Wingdings" panose="05000000000000000000" pitchFamily="2" charset="2"/>
              <a:buChar char="§"/>
            </a:pPr>
            <a:r>
              <a:rPr lang="fr-FR" altLang="fr-FR" sz="2000" dirty="0" smtClean="0"/>
              <a:t>Les grands distributeurs </a:t>
            </a:r>
            <a:r>
              <a:rPr lang="fr-FR" altLang="fr-FR" sz="2000" dirty="0"/>
              <a:t>contrôlent la vente </a:t>
            </a:r>
            <a:r>
              <a:rPr lang="fr-FR" altLang="fr-FR" sz="2000" dirty="0" smtClean="0"/>
              <a:t>des </a:t>
            </a:r>
            <a:r>
              <a:rPr lang="fr-FR" altLang="fr-FR" sz="2000" dirty="0"/>
              <a:t>produits alimentaires </a:t>
            </a:r>
            <a:r>
              <a:rPr lang="fr-FR" altLang="fr-FR" sz="2000" dirty="0" smtClean="0"/>
              <a:t>des </a:t>
            </a:r>
            <a:r>
              <a:rPr lang="fr-FR" altLang="fr-FR" sz="2000" dirty="0"/>
              <a:t>ménages par le biais de leurs </a:t>
            </a:r>
            <a:r>
              <a:rPr lang="fr-FR" altLang="fr-FR" sz="2000" b="1" dirty="0"/>
              <a:t>six centrales </a:t>
            </a:r>
            <a:r>
              <a:rPr lang="fr-FR" altLang="fr-FR" sz="2000" b="1" dirty="0" smtClean="0"/>
              <a:t>d'achat.</a:t>
            </a:r>
            <a:endParaRPr lang="fr-FR" altLang="fr-FR" sz="2000" b="1" dirty="0"/>
          </a:p>
        </p:txBody>
      </p:sp>
      <p:sp>
        <p:nvSpPr>
          <p:cNvPr id="15" name="ZoneTexte 14"/>
          <p:cNvSpPr txBox="1"/>
          <p:nvPr/>
        </p:nvSpPr>
        <p:spPr>
          <a:xfrm>
            <a:off x="0" y="9328"/>
            <a:ext cx="9143999" cy="461665"/>
          </a:xfrm>
          <a:prstGeom prst="rect">
            <a:avLst/>
          </a:prstGeom>
          <a:solidFill>
            <a:schemeClr val="accent2">
              <a:lumMod val="20000"/>
              <a:lumOff val="80000"/>
            </a:schemeClr>
          </a:solidFill>
        </p:spPr>
        <p:txBody>
          <a:bodyPr wrap="square" rtlCol="0">
            <a:spAutoFit/>
          </a:bodyPr>
          <a:lstStyle/>
          <a:p>
            <a:r>
              <a:rPr lang="fr-FR" sz="2400" b="1" dirty="0" smtClean="0">
                <a:latin typeface="Arial Narrow" panose="020B0606020202030204" pitchFamily="34" charset="0"/>
                <a:cs typeface="Times New Roman" panose="02020603050405020304" pitchFamily="18" charset="0"/>
              </a:rPr>
              <a:t>Poids important voire excessif des centrales d’achat des grandes surfaces  </a:t>
            </a:r>
          </a:p>
        </p:txBody>
      </p:sp>
      <p:sp>
        <p:nvSpPr>
          <p:cNvPr id="2" name="Rectangle 1"/>
          <p:cNvSpPr/>
          <p:nvPr/>
        </p:nvSpPr>
        <p:spPr>
          <a:xfrm>
            <a:off x="966116" y="529799"/>
            <a:ext cx="7676487" cy="276999"/>
          </a:xfrm>
          <a:prstGeom prst="rect">
            <a:avLst/>
          </a:prstGeom>
        </p:spPr>
        <p:txBody>
          <a:bodyPr wrap="square">
            <a:spAutoFit/>
          </a:bodyPr>
          <a:lstStyle/>
          <a:p>
            <a:pPr algn="ctr"/>
            <a:r>
              <a:rPr lang="fr-FR" altLang="fr-FR" sz="1200" dirty="0">
                <a:solidFill>
                  <a:prstClr val="black"/>
                </a:solidFill>
                <a:latin typeface="Times New Roman" panose="02020603050405020304" pitchFamily="18" charset="0"/>
                <a:cs typeface="Times New Roman" panose="02020603050405020304" pitchFamily="18" charset="0"/>
              </a:rPr>
              <a:t>(Sources </a:t>
            </a:r>
            <a:r>
              <a:rPr lang="fr-FR" altLang="fr-FR" sz="1200" dirty="0" err="1">
                <a:solidFill>
                  <a:prstClr val="black"/>
                </a:solidFill>
                <a:latin typeface="Times New Roman" panose="02020603050405020304" pitchFamily="18" charset="0"/>
                <a:cs typeface="Times New Roman" panose="02020603050405020304" pitchFamily="18" charset="0"/>
              </a:rPr>
              <a:t>Alim’agri</a:t>
            </a:r>
            <a:r>
              <a:rPr lang="fr-FR" altLang="fr-FR" sz="1200" dirty="0">
                <a:solidFill>
                  <a:prstClr val="black"/>
                </a:solidFill>
                <a:latin typeface="Times New Roman" panose="02020603050405020304" pitchFamily="18" charset="0"/>
                <a:cs typeface="Times New Roman" panose="02020603050405020304" pitchFamily="18" charset="0"/>
              </a:rPr>
              <a:t> HS n°25, INSEE première, TEF, Panorama des IAA, Rapports du S</a:t>
            </a:r>
            <a:r>
              <a:rPr lang="fr-FR" altLang="fr-FR" sz="1200" dirty="0" smtClean="0">
                <a:solidFill>
                  <a:prstClr val="black"/>
                </a:solidFill>
                <a:latin typeface="Times New Roman" panose="02020603050405020304" pitchFamily="18" charset="0"/>
                <a:cs typeface="Times New Roman" panose="02020603050405020304" pitchFamily="18" charset="0"/>
              </a:rPr>
              <a:t>énat)</a:t>
            </a:r>
            <a:endParaRPr lang="fr-FR" sz="1200" dirty="0">
              <a:latin typeface="Times New Roman" panose="02020603050405020304" pitchFamily="18" charset="0"/>
              <a:cs typeface="Times New Roman" panose="02020603050405020304" pitchFamily="18" charset="0"/>
            </a:endParaRPr>
          </a:p>
        </p:txBody>
      </p:sp>
      <p:sp>
        <p:nvSpPr>
          <p:cNvPr id="3" name="Rectangle 2"/>
          <p:cNvSpPr/>
          <p:nvPr/>
        </p:nvSpPr>
        <p:spPr>
          <a:xfrm>
            <a:off x="1030221" y="4056149"/>
            <a:ext cx="8006276" cy="1938992"/>
          </a:xfrm>
          <a:prstGeom prst="rect">
            <a:avLst/>
          </a:prstGeom>
        </p:spPr>
        <p:txBody>
          <a:bodyPr wrap="square">
            <a:spAutoFit/>
          </a:bodyPr>
          <a:lstStyle/>
          <a:p>
            <a:pPr algn="just">
              <a:lnSpc>
                <a:spcPct val="150000"/>
              </a:lnSpc>
            </a:pPr>
            <a:r>
              <a:rPr lang="fr-FR" sz="2000" b="1" dirty="0" smtClean="0"/>
              <a:t>* Tensions entre </a:t>
            </a:r>
            <a:r>
              <a:rPr lang="fr-FR" sz="2000" b="1" dirty="0"/>
              <a:t>les entreprises agroalimentaires et la grande </a:t>
            </a:r>
            <a:r>
              <a:rPr lang="fr-FR" sz="2000" b="1" dirty="0" smtClean="0"/>
              <a:t>distribution. </a:t>
            </a:r>
          </a:p>
          <a:p>
            <a:pPr algn="just">
              <a:lnSpc>
                <a:spcPct val="150000"/>
              </a:lnSpc>
            </a:pPr>
            <a:r>
              <a:rPr lang="fr-FR" sz="2000" b="1" dirty="0" smtClean="0"/>
              <a:t>* Idem entre les syndicats agricoles et cette grande distribution. </a:t>
            </a:r>
          </a:p>
          <a:p>
            <a:pPr algn="just">
              <a:lnSpc>
                <a:spcPct val="150000"/>
              </a:lnSpc>
            </a:pPr>
            <a:r>
              <a:rPr lang="fr-FR" sz="2000" b="1" dirty="0" smtClean="0"/>
              <a:t>=&gt; Les </a:t>
            </a:r>
            <a:r>
              <a:rPr lang="fr-FR" sz="2000" b="1" dirty="0"/>
              <a:t>pouvoirs publics </a:t>
            </a:r>
            <a:r>
              <a:rPr lang="fr-FR" sz="2000" b="1" dirty="0" smtClean="0"/>
              <a:t>interviennent assez rarement pour tenter de rétablir l’équilibre. </a:t>
            </a:r>
            <a:endParaRPr lang="fr-FR" sz="2000" b="1" dirty="0"/>
          </a:p>
        </p:txBody>
      </p:sp>
      <p:sp>
        <p:nvSpPr>
          <p:cNvPr id="6" name="Flèche droite 5"/>
          <p:cNvSpPr/>
          <p:nvPr/>
        </p:nvSpPr>
        <p:spPr bwMode="auto">
          <a:xfrm>
            <a:off x="277523" y="4275131"/>
            <a:ext cx="750627" cy="382137"/>
          </a:xfrm>
          <a:prstGeom prst="rightArrow">
            <a:avLst/>
          </a:prstGeom>
          <a:solidFill>
            <a:schemeClr val="accent1"/>
          </a:solidFill>
          <a:ln w="9525" cap="flat" cmpd="sng" algn="ctr">
            <a:solidFill>
              <a:schemeClr val="tx1"/>
            </a:solidFill>
            <a:prstDash val="solid"/>
            <a:round/>
            <a:headEnd type="none" w="med" len="med"/>
            <a:tailEnd type="triangl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 name="Espace réservé du numéro de diapositive 3"/>
          <p:cNvSpPr>
            <a:spLocks noGrp="1"/>
          </p:cNvSpPr>
          <p:nvPr>
            <p:ph type="sldNum" sz="quarter" idx="12"/>
          </p:nvPr>
        </p:nvSpPr>
        <p:spPr/>
        <p:txBody>
          <a:bodyPr/>
          <a:lstStyle/>
          <a:p>
            <a:pPr>
              <a:defRPr/>
            </a:pPr>
            <a:fld id="{7627F4C2-332C-4B4F-BDB4-787515CEF947}" type="slidenum">
              <a:rPr lang="fr-FR" smtClean="0"/>
              <a:pPr>
                <a:defRPr/>
              </a:pPr>
              <a:t>28</a:t>
            </a:fld>
            <a:endParaRPr lang="fr-FR" dirty="0"/>
          </a:p>
        </p:txBody>
      </p:sp>
      <p:sp>
        <p:nvSpPr>
          <p:cNvPr id="5" name="Espace réservé de la date 4"/>
          <p:cNvSpPr>
            <a:spLocks noGrp="1"/>
          </p:cNvSpPr>
          <p:nvPr>
            <p:ph type="dt" sz="half" idx="10"/>
          </p:nvPr>
        </p:nvSpPr>
        <p:spPr/>
        <p:txBody>
          <a:bodyPr/>
          <a:lstStyle/>
          <a:p>
            <a:fld id="{47E47655-028D-44D8-89D4-A7D05E8193EC}" type="datetime1">
              <a:rPr lang="fr-FR" smtClean="0"/>
              <a:t>29/03/2015</a:t>
            </a:fld>
            <a:endParaRPr lang="fr-FR"/>
          </a:p>
        </p:txBody>
      </p:sp>
    </p:spTree>
    <p:extLst>
      <p:ext uri="{BB962C8B-B14F-4D97-AF65-F5344CB8AC3E}">
        <p14:creationId xmlns:p14="http://schemas.microsoft.com/office/powerpoint/2010/main" val="42580561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6" name="Rectangle 2"/>
          <p:cNvSpPr>
            <a:spLocks noGrp="1" noChangeArrowheads="1"/>
          </p:cNvSpPr>
          <p:nvPr>
            <p:ph type="title"/>
          </p:nvPr>
        </p:nvSpPr>
        <p:spPr>
          <a:xfrm>
            <a:off x="250371" y="141516"/>
            <a:ext cx="8730343" cy="892628"/>
          </a:xfrm>
          <a:solidFill>
            <a:schemeClr val="accent2">
              <a:lumMod val="20000"/>
              <a:lumOff val="80000"/>
            </a:schemeClr>
          </a:solidFill>
        </p:spPr>
        <p:txBody>
          <a:bodyPr/>
          <a:lstStyle/>
          <a:p>
            <a:pPr>
              <a:lnSpc>
                <a:spcPct val="100000"/>
              </a:lnSpc>
            </a:pPr>
            <a:r>
              <a:rPr lang="fr-FR" altLang="fr-FR" sz="2400" b="1" dirty="0" smtClean="0">
                <a:latin typeface="Arial" panose="020B0604020202020204" pitchFamily="34" charset="0"/>
                <a:cs typeface="Arial" panose="020B0604020202020204" pitchFamily="34" charset="0"/>
              </a:rPr>
              <a:t>Pour mémoire, notre grande distribution comprend 6 Centrales d’achat </a:t>
            </a:r>
            <a:r>
              <a:rPr lang="fr-FR" altLang="fr-FR" sz="2400" dirty="0" smtClean="0">
                <a:latin typeface="Arial" panose="020B0604020202020204" pitchFamily="34" charset="0"/>
                <a:cs typeface="Arial" panose="020B0604020202020204" pitchFamily="34" charset="0"/>
              </a:rPr>
              <a:t>dominant le secteur agroalimentaire</a:t>
            </a:r>
            <a:endParaRPr lang="fr-FR" altLang="fr-FR" sz="2400" b="1" dirty="0" smtClean="0">
              <a:latin typeface="Arial" panose="020B0604020202020204" pitchFamily="34" charset="0"/>
              <a:cs typeface="Arial" panose="020B0604020202020204" pitchFamily="34" charset="0"/>
            </a:endParaRPr>
          </a:p>
        </p:txBody>
      </p:sp>
      <p:sp>
        <p:nvSpPr>
          <p:cNvPr id="49157" name="Rectangle 3"/>
          <p:cNvSpPr>
            <a:spLocks noGrp="1" noChangeArrowheads="1"/>
          </p:cNvSpPr>
          <p:nvPr>
            <p:ph idx="1"/>
          </p:nvPr>
        </p:nvSpPr>
        <p:spPr>
          <a:xfrm>
            <a:off x="395536" y="1340768"/>
            <a:ext cx="8496944" cy="4687674"/>
          </a:xfrm>
        </p:spPr>
        <p:txBody>
          <a:bodyPr/>
          <a:lstStyle/>
          <a:p>
            <a:pPr marL="342900" indent="-342900" algn="just" defTabSz="914400" eaLnBrk="1" hangingPunct="1">
              <a:lnSpc>
                <a:spcPct val="150000"/>
              </a:lnSpc>
              <a:buFont typeface="Arial" charset="0"/>
              <a:buNone/>
            </a:pPr>
            <a:r>
              <a:rPr lang="fr-FR" altLang="fr-FR" sz="2400" b="1" dirty="0" smtClean="0">
                <a:latin typeface="Times New Roman" panose="02020603050405020304" pitchFamily="18" charset="0"/>
                <a:cs typeface="Times New Roman" panose="02020603050405020304" pitchFamily="18" charset="0"/>
              </a:rPr>
              <a:t>Parts de marché de ces centrales d’achats :</a:t>
            </a:r>
          </a:p>
          <a:p>
            <a:pPr marL="342900" indent="-342900" algn="just" defTabSz="914400" eaLnBrk="1" hangingPunct="1">
              <a:lnSpc>
                <a:spcPct val="150000"/>
              </a:lnSpc>
            </a:pPr>
            <a:r>
              <a:rPr lang="fr-FR" altLang="fr-FR" sz="2000" b="1" dirty="0" smtClean="0">
                <a:latin typeface="Times New Roman" panose="02020603050405020304" pitchFamily="18" charset="0"/>
                <a:cs typeface="Times New Roman" panose="02020603050405020304" pitchFamily="18" charset="0"/>
              </a:rPr>
              <a:t>Carrefour-</a:t>
            </a:r>
            <a:r>
              <a:rPr lang="fr-FR" altLang="fr-FR" sz="2000" b="1" dirty="0" err="1" smtClean="0">
                <a:latin typeface="Times New Roman" panose="02020603050405020304" pitchFamily="18" charset="0"/>
                <a:cs typeface="Times New Roman" panose="02020603050405020304" pitchFamily="18" charset="0"/>
              </a:rPr>
              <a:t>Promodés</a:t>
            </a:r>
            <a:r>
              <a:rPr lang="fr-FR" altLang="fr-FR" sz="2000" b="1" dirty="0" smtClean="0">
                <a:latin typeface="Times New Roman" panose="02020603050405020304" pitchFamily="18" charset="0"/>
                <a:cs typeface="Times New Roman" panose="02020603050405020304" pitchFamily="18" charset="0"/>
              </a:rPr>
              <a:t> 23,9% de parts de marché, </a:t>
            </a:r>
          </a:p>
          <a:p>
            <a:pPr marL="342900" indent="-342900" algn="just" defTabSz="914400" eaLnBrk="1" hangingPunct="1">
              <a:lnSpc>
                <a:spcPct val="150000"/>
              </a:lnSpc>
            </a:pPr>
            <a:r>
              <a:rPr lang="fr-FR" altLang="fr-FR" sz="2000" b="1" dirty="0" smtClean="0">
                <a:latin typeface="Times New Roman" panose="02020603050405020304" pitchFamily="18" charset="0"/>
                <a:cs typeface="Times New Roman" panose="02020603050405020304" pitchFamily="18" charset="0"/>
              </a:rPr>
              <a:t>Leclerc (</a:t>
            </a:r>
            <a:r>
              <a:rPr lang="fr-FR" altLang="fr-FR" sz="2000" b="1" dirty="0" err="1" smtClean="0">
                <a:latin typeface="Times New Roman" panose="02020603050405020304" pitchFamily="18" charset="0"/>
                <a:cs typeface="Times New Roman" panose="02020603050405020304" pitchFamily="18" charset="0"/>
              </a:rPr>
              <a:t>Coopernic</a:t>
            </a:r>
            <a:r>
              <a:rPr lang="fr-FR" altLang="fr-FR" sz="2000" b="1" dirty="0" smtClean="0">
                <a:latin typeface="Times New Roman" panose="02020603050405020304" pitchFamily="18" charset="0"/>
                <a:cs typeface="Times New Roman" panose="02020603050405020304" pitchFamily="18" charset="0"/>
              </a:rPr>
              <a:t>) 16,9%, </a:t>
            </a:r>
          </a:p>
          <a:p>
            <a:pPr marL="342900" indent="-342900" algn="just" defTabSz="914400" eaLnBrk="1" hangingPunct="1">
              <a:lnSpc>
                <a:spcPct val="150000"/>
              </a:lnSpc>
            </a:pPr>
            <a:r>
              <a:rPr lang="fr-FR" altLang="fr-FR" sz="2000" b="1" dirty="0" smtClean="0">
                <a:latin typeface="Times New Roman" panose="02020603050405020304" pitchFamily="18" charset="0"/>
                <a:cs typeface="Times New Roman" panose="02020603050405020304" pitchFamily="18" charset="0"/>
              </a:rPr>
              <a:t>Intermarché (AGENOR) 13,6%, </a:t>
            </a:r>
          </a:p>
          <a:p>
            <a:pPr marL="342900" indent="-342900" algn="just" defTabSz="914400" eaLnBrk="1" hangingPunct="1">
              <a:lnSpc>
                <a:spcPct val="150000"/>
              </a:lnSpc>
            </a:pPr>
            <a:r>
              <a:rPr lang="fr-FR" altLang="fr-FR" sz="2000" b="1" dirty="0" smtClean="0">
                <a:latin typeface="Times New Roman" panose="02020603050405020304" pitchFamily="18" charset="0"/>
                <a:cs typeface="Times New Roman" panose="02020603050405020304" pitchFamily="18" charset="0"/>
              </a:rPr>
              <a:t>Auchan et </a:t>
            </a:r>
            <a:r>
              <a:rPr lang="fr-FR" altLang="fr-FR" sz="2000" b="1" dirty="0" err="1" smtClean="0">
                <a:latin typeface="Times New Roman" panose="02020603050405020304" pitchFamily="18" charset="0"/>
                <a:cs typeface="Times New Roman" panose="02020603050405020304" pitchFamily="18" charset="0"/>
              </a:rPr>
              <a:t>Provera</a:t>
            </a:r>
            <a:r>
              <a:rPr lang="fr-FR" altLang="fr-FR" sz="2000" b="1" dirty="0" smtClean="0">
                <a:latin typeface="Times New Roman" panose="02020603050405020304" pitchFamily="18" charset="0"/>
                <a:cs typeface="Times New Roman" panose="02020603050405020304" pitchFamily="18" charset="0"/>
              </a:rPr>
              <a:t> (EURACHAN) </a:t>
            </a:r>
            <a:r>
              <a:rPr lang="fr-FR" altLang="fr-FR" sz="2000" b="1" dirty="0">
                <a:latin typeface="Times New Roman" panose="02020603050405020304" pitchFamily="18" charset="0"/>
                <a:cs typeface="Times New Roman" panose="02020603050405020304" pitchFamily="18" charset="0"/>
              </a:rPr>
              <a:t>11,1%,</a:t>
            </a:r>
          </a:p>
          <a:p>
            <a:pPr marL="342900" indent="-342900" algn="just" defTabSz="914400" eaLnBrk="1" hangingPunct="1">
              <a:lnSpc>
                <a:spcPct val="150000"/>
              </a:lnSpc>
            </a:pPr>
            <a:r>
              <a:rPr lang="fr-FR" altLang="fr-FR" sz="2000" b="1" dirty="0" smtClean="0">
                <a:latin typeface="Times New Roman" panose="02020603050405020304" pitchFamily="18" charset="0"/>
                <a:cs typeface="Times New Roman" panose="02020603050405020304" pitchFamily="18" charset="0"/>
              </a:rPr>
              <a:t>Casino (EMC distribution) </a:t>
            </a:r>
            <a:r>
              <a:rPr lang="fr-FR" altLang="fr-FR" sz="2000" b="1" dirty="0">
                <a:latin typeface="Times New Roman" panose="02020603050405020304" pitchFamily="18" charset="0"/>
                <a:cs typeface="Times New Roman" panose="02020603050405020304" pitchFamily="18" charset="0"/>
              </a:rPr>
              <a:t>10,3%, </a:t>
            </a:r>
          </a:p>
          <a:p>
            <a:pPr marL="342900" indent="-342900" algn="just" defTabSz="914400" eaLnBrk="1" hangingPunct="1">
              <a:lnSpc>
                <a:spcPct val="150000"/>
              </a:lnSpc>
            </a:pPr>
            <a:r>
              <a:rPr lang="fr-FR" altLang="fr-FR" sz="2000" b="1" dirty="0" smtClean="0">
                <a:latin typeface="Times New Roman" panose="02020603050405020304" pitchFamily="18" charset="0"/>
                <a:cs typeface="Times New Roman" panose="02020603050405020304" pitchFamily="18" charset="0"/>
              </a:rPr>
              <a:t>Système U (EMD) </a:t>
            </a:r>
            <a:r>
              <a:rPr lang="fr-FR" altLang="fr-FR" sz="2000" b="1" dirty="0">
                <a:latin typeface="Times New Roman" panose="02020603050405020304" pitchFamily="18" charset="0"/>
                <a:cs typeface="Times New Roman" panose="02020603050405020304" pitchFamily="18" charset="0"/>
              </a:rPr>
              <a:t>9,1</a:t>
            </a:r>
            <a:r>
              <a:rPr lang="fr-FR" altLang="fr-FR" sz="2000" b="1" dirty="0" smtClean="0">
                <a:latin typeface="Times New Roman" panose="02020603050405020304" pitchFamily="18" charset="0"/>
                <a:cs typeface="Times New Roman" panose="02020603050405020304" pitchFamily="18" charset="0"/>
              </a:rPr>
              <a:t>%. </a:t>
            </a:r>
            <a:endParaRPr lang="fr-FR" altLang="fr-FR" sz="2000" b="1" dirty="0">
              <a:latin typeface="Times New Roman" panose="02020603050405020304" pitchFamily="18" charset="0"/>
              <a:cs typeface="Times New Roman" panose="02020603050405020304" pitchFamily="18" charset="0"/>
            </a:endParaRPr>
          </a:p>
          <a:p>
            <a:pPr marL="342900" indent="-342900" algn="just" defTabSz="914400" eaLnBrk="1" hangingPunct="1">
              <a:lnSpc>
                <a:spcPct val="150000"/>
              </a:lnSpc>
              <a:buFont typeface="Arial" charset="0"/>
              <a:buNone/>
            </a:pPr>
            <a:r>
              <a:rPr lang="fr-FR" altLang="fr-FR" sz="1800" dirty="0" smtClean="0">
                <a:latin typeface="Times New Roman" panose="02020603050405020304" pitchFamily="18" charset="0"/>
                <a:cs typeface="Times New Roman" panose="02020603050405020304" pitchFamily="18" charset="0"/>
              </a:rPr>
              <a:t>.</a:t>
            </a:r>
          </a:p>
        </p:txBody>
      </p:sp>
      <p:sp>
        <p:nvSpPr>
          <p:cNvPr id="2" name="Espace réservé du numéro de diapositive 1"/>
          <p:cNvSpPr>
            <a:spLocks noGrp="1"/>
          </p:cNvSpPr>
          <p:nvPr>
            <p:ph type="sldNum" sz="quarter" idx="12"/>
          </p:nvPr>
        </p:nvSpPr>
        <p:spPr/>
        <p:txBody>
          <a:bodyPr/>
          <a:lstStyle/>
          <a:p>
            <a:pPr>
              <a:defRPr/>
            </a:pPr>
            <a:fld id="{7627F4C2-332C-4B4F-BDB4-787515CEF947}" type="slidenum">
              <a:rPr lang="fr-FR" smtClean="0"/>
              <a:pPr>
                <a:defRPr/>
              </a:pPr>
              <a:t>29</a:t>
            </a:fld>
            <a:endParaRPr lang="fr-FR" dirty="0"/>
          </a:p>
        </p:txBody>
      </p:sp>
      <p:sp>
        <p:nvSpPr>
          <p:cNvPr id="3" name="Espace réservé de la date 2"/>
          <p:cNvSpPr>
            <a:spLocks noGrp="1"/>
          </p:cNvSpPr>
          <p:nvPr>
            <p:ph type="dt" sz="half" idx="10"/>
          </p:nvPr>
        </p:nvSpPr>
        <p:spPr/>
        <p:txBody>
          <a:bodyPr/>
          <a:lstStyle/>
          <a:p>
            <a:fld id="{5085AA41-BB51-4C46-9AED-8500F6E7E9E1}" type="datetime1">
              <a:rPr lang="fr-FR" smtClean="0"/>
              <a:t>29/03/2015</a:t>
            </a:fld>
            <a:endParaRPr lang="fr-FR"/>
          </a:p>
        </p:txBody>
      </p:sp>
    </p:spTree>
    <p:extLst>
      <p:ext uri="{BB962C8B-B14F-4D97-AF65-F5344CB8AC3E}">
        <p14:creationId xmlns:p14="http://schemas.microsoft.com/office/powerpoint/2010/main" val="190236150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Flèche droite 39"/>
          <p:cNvSpPr/>
          <p:nvPr/>
        </p:nvSpPr>
        <p:spPr bwMode="auto">
          <a:xfrm>
            <a:off x="5405650" y="2158947"/>
            <a:ext cx="791570" cy="323551"/>
          </a:xfrm>
          <a:prstGeom prst="rightArrow">
            <a:avLst/>
          </a:prstGeom>
          <a:solidFill>
            <a:srgbClr val="EE0000"/>
          </a:solidFill>
          <a:ln w="9525" cap="flat" cmpd="sng" algn="ctr">
            <a:solidFill>
              <a:schemeClr val="tx1"/>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nvGrpSpPr>
          <p:cNvPr id="4" name="Groupe 3"/>
          <p:cNvGrpSpPr/>
          <p:nvPr/>
        </p:nvGrpSpPr>
        <p:grpSpPr>
          <a:xfrm>
            <a:off x="1729710" y="2269816"/>
            <a:ext cx="2237549" cy="987591"/>
            <a:chOff x="1902965" y="2438400"/>
            <a:chExt cx="3383280" cy="1625600"/>
          </a:xfrm>
        </p:grpSpPr>
        <p:sp>
          <p:nvSpPr>
            <p:cNvPr id="5" name="Rectangle à coins arrondis 4"/>
            <p:cNvSpPr/>
            <p:nvPr/>
          </p:nvSpPr>
          <p:spPr>
            <a:xfrm>
              <a:off x="1902965" y="2438400"/>
              <a:ext cx="3383280" cy="1625600"/>
            </a:xfrm>
            <a:prstGeom prst="roundRect">
              <a:avLst>
                <a:gd name="adj" fmla="val 105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ectangle 5"/>
            <p:cNvSpPr/>
            <p:nvPr/>
          </p:nvSpPr>
          <p:spPr>
            <a:xfrm>
              <a:off x="1960952" y="2977942"/>
              <a:ext cx="3267299" cy="35963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none" lIns="0" tIns="0" rIns="0" bIns="0" numCol="1" spcCol="1270" anchor="ctr" anchorCtr="0">
              <a:spAutoFit/>
            </a:bodyPr>
            <a:lstStyle/>
            <a:p>
              <a:pPr lvl="0" defTabSz="1155700">
                <a:lnSpc>
                  <a:spcPct val="90000"/>
                </a:lnSpc>
                <a:spcBef>
                  <a:spcPct val="0"/>
                </a:spcBef>
                <a:spcAft>
                  <a:spcPct val="35000"/>
                </a:spcAft>
              </a:pPr>
              <a:r>
                <a:rPr lang="fr-FR" sz="1600" b="1" kern="1200" dirty="0" smtClean="0"/>
                <a:t>  Production agricole</a:t>
              </a:r>
              <a:endParaRPr lang="fr-FR" sz="1600" b="1" kern="1200" dirty="0"/>
            </a:p>
          </p:txBody>
        </p:sp>
      </p:grpSp>
      <p:grpSp>
        <p:nvGrpSpPr>
          <p:cNvPr id="7" name="Groupe 6"/>
          <p:cNvGrpSpPr/>
          <p:nvPr/>
        </p:nvGrpSpPr>
        <p:grpSpPr>
          <a:xfrm>
            <a:off x="658937" y="1467377"/>
            <a:ext cx="2141545" cy="554205"/>
            <a:chOff x="2492502" y="2763520"/>
            <a:chExt cx="3214116" cy="731520"/>
          </a:xfrm>
        </p:grpSpPr>
        <p:sp>
          <p:nvSpPr>
            <p:cNvPr id="8" name="Rectangle à coins arrondis 7"/>
            <p:cNvSpPr/>
            <p:nvPr/>
          </p:nvSpPr>
          <p:spPr>
            <a:xfrm>
              <a:off x="2492502" y="2763520"/>
              <a:ext cx="3214116" cy="731520"/>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9" name="Rectangle 8"/>
            <p:cNvSpPr/>
            <p:nvPr/>
          </p:nvSpPr>
          <p:spPr>
            <a:xfrm>
              <a:off x="2631439" y="2905372"/>
              <a:ext cx="2936243" cy="4478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none" lIns="125730" tIns="125730" rIns="125730" bIns="125730" numCol="1" spcCol="1270" anchor="ctr" anchorCtr="0">
              <a:spAutoFit/>
            </a:bodyPr>
            <a:lstStyle/>
            <a:p>
              <a:pPr lvl="0" algn="ctr" defTabSz="1466850">
                <a:lnSpc>
                  <a:spcPct val="90000"/>
                </a:lnSpc>
                <a:spcBef>
                  <a:spcPct val="0"/>
                </a:spcBef>
                <a:spcAft>
                  <a:spcPct val="35000"/>
                </a:spcAft>
              </a:pPr>
              <a:r>
                <a:rPr lang="fr-FR" sz="1400" kern="1200" dirty="0" smtClean="0"/>
                <a:t>Services à la production</a:t>
              </a:r>
              <a:endParaRPr lang="fr-FR" sz="1400" kern="1200" dirty="0"/>
            </a:p>
          </p:txBody>
        </p:sp>
      </p:grpSp>
      <p:grpSp>
        <p:nvGrpSpPr>
          <p:cNvPr id="10" name="Groupe 9"/>
          <p:cNvGrpSpPr/>
          <p:nvPr/>
        </p:nvGrpSpPr>
        <p:grpSpPr>
          <a:xfrm>
            <a:off x="3064300" y="1477288"/>
            <a:ext cx="2124359" cy="518741"/>
            <a:chOff x="2492502" y="2763520"/>
            <a:chExt cx="3214116" cy="731520"/>
          </a:xfrm>
        </p:grpSpPr>
        <p:sp>
          <p:nvSpPr>
            <p:cNvPr id="11" name="Rectangle à coins arrondis 10"/>
            <p:cNvSpPr/>
            <p:nvPr/>
          </p:nvSpPr>
          <p:spPr>
            <a:xfrm>
              <a:off x="2492502" y="2763520"/>
              <a:ext cx="3214116" cy="731520"/>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2" name="Rectangle 11"/>
            <p:cNvSpPr/>
            <p:nvPr/>
          </p:nvSpPr>
          <p:spPr>
            <a:xfrm>
              <a:off x="2833279" y="2851508"/>
              <a:ext cx="2532571" cy="5555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none" lIns="125730" tIns="125730" rIns="125730" bIns="125730" numCol="1" spcCol="1270" anchor="ctr" anchorCtr="0">
              <a:spAutoFit/>
            </a:bodyPr>
            <a:lstStyle/>
            <a:p>
              <a:pPr lvl="0" algn="ctr" defTabSz="1466850">
                <a:lnSpc>
                  <a:spcPct val="90000"/>
                </a:lnSpc>
                <a:spcBef>
                  <a:spcPct val="0"/>
                </a:spcBef>
                <a:spcAft>
                  <a:spcPct val="35000"/>
                </a:spcAft>
              </a:pPr>
              <a:r>
                <a:rPr lang="fr-FR" sz="1400" kern="1200" dirty="0" smtClean="0"/>
                <a:t>Approvisionnement</a:t>
              </a:r>
              <a:endParaRPr lang="fr-FR" sz="1400" kern="1200" dirty="0"/>
            </a:p>
          </p:txBody>
        </p:sp>
      </p:grpSp>
      <p:grpSp>
        <p:nvGrpSpPr>
          <p:cNvPr id="13" name="Groupe 12"/>
          <p:cNvGrpSpPr/>
          <p:nvPr/>
        </p:nvGrpSpPr>
        <p:grpSpPr>
          <a:xfrm>
            <a:off x="999763" y="3637063"/>
            <a:ext cx="1940217" cy="1256432"/>
            <a:chOff x="124163" y="2487867"/>
            <a:chExt cx="1210598" cy="1444433"/>
          </a:xfrm>
        </p:grpSpPr>
        <p:sp>
          <p:nvSpPr>
            <p:cNvPr id="14" name="Rectangle à coins arrondis 13"/>
            <p:cNvSpPr/>
            <p:nvPr/>
          </p:nvSpPr>
          <p:spPr>
            <a:xfrm>
              <a:off x="124163" y="2533517"/>
              <a:ext cx="1210598" cy="1398783"/>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none" anchor="ctr" anchorCtr="0"/>
            <a:lstStyle/>
            <a:p>
              <a:pPr>
                <a:lnSpc>
                  <a:spcPct val="150000"/>
                </a:lnSpc>
              </a:pPr>
              <a:r>
                <a:rPr lang="fr-FR" sz="1400" dirty="0" smtClean="0"/>
                <a:t>Conditionnement, </a:t>
              </a:r>
            </a:p>
            <a:p>
              <a:pPr>
                <a:lnSpc>
                  <a:spcPct val="150000"/>
                </a:lnSpc>
              </a:pPr>
              <a:r>
                <a:rPr lang="fr-FR" sz="1400" dirty="0" smtClean="0"/>
                <a:t>Transformation</a:t>
              </a:r>
              <a:r>
                <a:rPr lang="fr-FR" sz="1200" dirty="0" smtClean="0"/>
                <a:t>: IAA, </a:t>
              </a:r>
            </a:p>
            <a:p>
              <a:pPr>
                <a:lnSpc>
                  <a:spcPct val="150000"/>
                </a:lnSpc>
              </a:pPr>
              <a:r>
                <a:rPr lang="fr-FR" sz="1200" dirty="0" smtClean="0"/>
                <a:t>Abattoirs, etc. </a:t>
              </a:r>
              <a:endParaRPr lang="fr-FR" sz="1200" dirty="0"/>
            </a:p>
          </p:txBody>
        </p:sp>
        <p:sp>
          <p:nvSpPr>
            <p:cNvPr id="15" name="Rectangle 14"/>
            <p:cNvSpPr/>
            <p:nvPr/>
          </p:nvSpPr>
          <p:spPr>
            <a:xfrm>
              <a:off x="180521" y="2487867"/>
              <a:ext cx="858158" cy="13425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fr-FR" sz="1900" kern="1200"/>
            </a:p>
          </p:txBody>
        </p:sp>
      </p:grpSp>
      <p:grpSp>
        <p:nvGrpSpPr>
          <p:cNvPr id="17" name="Groupe 16"/>
          <p:cNvGrpSpPr/>
          <p:nvPr/>
        </p:nvGrpSpPr>
        <p:grpSpPr>
          <a:xfrm>
            <a:off x="3247818" y="3637063"/>
            <a:ext cx="1940841" cy="982639"/>
            <a:chOff x="80329" y="2487867"/>
            <a:chExt cx="1360082" cy="1624592"/>
          </a:xfrm>
        </p:grpSpPr>
        <p:sp>
          <p:nvSpPr>
            <p:cNvPr id="18" name="Rectangle à coins arrondis 17"/>
            <p:cNvSpPr/>
            <p:nvPr/>
          </p:nvSpPr>
          <p:spPr>
            <a:xfrm>
              <a:off x="80329" y="2487867"/>
              <a:ext cx="1360082" cy="1624592"/>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none" anchor="ctr" anchorCtr="0"/>
            <a:lstStyle/>
            <a:p>
              <a:pPr>
                <a:lnSpc>
                  <a:spcPct val="150000"/>
                </a:lnSpc>
              </a:pPr>
              <a:r>
                <a:rPr lang="fr-FR" sz="1400" dirty="0" smtClean="0"/>
                <a:t>Commercialisation, </a:t>
              </a:r>
            </a:p>
            <a:p>
              <a:pPr>
                <a:lnSpc>
                  <a:spcPct val="150000"/>
                </a:lnSpc>
              </a:pPr>
              <a:r>
                <a:rPr lang="fr-FR" sz="1400" dirty="0" smtClean="0"/>
                <a:t>Distribution</a:t>
              </a:r>
              <a:endParaRPr lang="fr-FR" sz="1400" dirty="0"/>
            </a:p>
          </p:txBody>
        </p:sp>
        <p:sp>
          <p:nvSpPr>
            <p:cNvPr id="19" name="Rectangle 18"/>
            <p:cNvSpPr/>
            <p:nvPr/>
          </p:nvSpPr>
          <p:spPr>
            <a:xfrm>
              <a:off x="180521" y="2487867"/>
              <a:ext cx="858158" cy="13425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fr-FR" sz="1900" kern="1200"/>
            </a:p>
          </p:txBody>
        </p:sp>
      </p:grpSp>
      <p:sp>
        <p:nvSpPr>
          <p:cNvPr id="20" name="Rectangle 19"/>
          <p:cNvSpPr/>
          <p:nvPr/>
        </p:nvSpPr>
        <p:spPr bwMode="auto">
          <a:xfrm>
            <a:off x="399262" y="1260794"/>
            <a:ext cx="4995081" cy="2119859"/>
          </a:xfrm>
          <a:prstGeom prst="rect">
            <a:avLst/>
          </a:prstGeom>
          <a:noFill/>
          <a:ln w="5080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cxnSp>
        <p:nvCxnSpPr>
          <p:cNvPr id="22" name="Connecteur droit avec flèche 21"/>
          <p:cNvCxnSpPr>
            <a:stCxn id="11" idx="2"/>
          </p:cNvCxnSpPr>
          <p:nvPr/>
        </p:nvCxnSpPr>
        <p:spPr bwMode="auto">
          <a:xfrm flipH="1">
            <a:off x="3886158" y="1996029"/>
            <a:ext cx="240322" cy="273787"/>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Connecteur droit avec flèche 22"/>
          <p:cNvCxnSpPr/>
          <p:nvPr/>
        </p:nvCxnSpPr>
        <p:spPr bwMode="auto">
          <a:xfrm>
            <a:off x="1621905" y="1996029"/>
            <a:ext cx="215607" cy="273787"/>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2" name="Connecteur droit avec flèche 31"/>
          <p:cNvCxnSpPr/>
          <p:nvPr/>
        </p:nvCxnSpPr>
        <p:spPr bwMode="auto">
          <a:xfrm flipH="1">
            <a:off x="2039354" y="3271055"/>
            <a:ext cx="363305" cy="354768"/>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Connecteur droit avec flèche 33"/>
          <p:cNvCxnSpPr/>
          <p:nvPr/>
        </p:nvCxnSpPr>
        <p:spPr bwMode="auto">
          <a:xfrm>
            <a:off x="3513624" y="3257407"/>
            <a:ext cx="338524" cy="393304"/>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7" name="Rectangle 36"/>
          <p:cNvSpPr/>
          <p:nvPr/>
        </p:nvSpPr>
        <p:spPr bwMode="auto">
          <a:xfrm>
            <a:off x="3064300" y="3389174"/>
            <a:ext cx="2330043" cy="1365445"/>
          </a:xfrm>
          <a:prstGeom prst="rect">
            <a:avLst/>
          </a:prstGeom>
          <a:noFill/>
          <a:ln w="50800" cap="flat" cmpd="sng" algn="ctr">
            <a:solidFill>
              <a:srgbClr val="FF000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9" name="Flèche droite 38"/>
          <p:cNvSpPr/>
          <p:nvPr/>
        </p:nvSpPr>
        <p:spPr bwMode="auto">
          <a:xfrm>
            <a:off x="2939980" y="4043084"/>
            <a:ext cx="307838" cy="131018"/>
          </a:xfrm>
          <a:prstGeom prst="rightArrow">
            <a:avLst/>
          </a:prstGeom>
          <a:solidFill>
            <a:schemeClr val="tx1"/>
          </a:solidFill>
          <a:ln w="9525" cap="flat" cmpd="sng" algn="ctr">
            <a:solidFill>
              <a:schemeClr val="tx1"/>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47" name="Rectangle 46"/>
          <p:cNvSpPr/>
          <p:nvPr/>
        </p:nvSpPr>
        <p:spPr bwMode="auto">
          <a:xfrm>
            <a:off x="621481" y="1249422"/>
            <a:ext cx="4636997" cy="5047394"/>
          </a:xfrm>
          <a:prstGeom prst="rect">
            <a:avLst/>
          </a:prstGeom>
          <a:noFill/>
          <a:ln w="50800" cap="flat" cmpd="sng" algn="ctr">
            <a:solidFill>
              <a:srgbClr val="00B050"/>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grpSp>
        <p:nvGrpSpPr>
          <p:cNvPr id="48" name="Groupe 47"/>
          <p:cNvGrpSpPr/>
          <p:nvPr/>
        </p:nvGrpSpPr>
        <p:grpSpPr>
          <a:xfrm>
            <a:off x="2039354" y="5140592"/>
            <a:ext cx="1940217" cy="982639"/>
            <a:chOff x="124163" y="2487867"/>
            <a:chExt cx="1210598" cy="1444433"/>
          </a:xfrm>
        </p:grpSpPr>
        <p:sp>
          <p:nvSpPr>
            <p:cNvPr id="49" name="Rectangle à coins arrondis 48"/>
            <p:cNvSpPr/>
            <p:nvPr/>
          </p:nvSpPr>
          <p:spPr>
            <a:xfrm>
              <a:off x="124163" y="2533517"/>
              <a:ext cx="1210598" cy="1398783"/>
            </a:xfrm>
            <a:prstGeom prst="roundRect">
              <a:avLst>
                <a:gd name="adj" fmla="val 105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wrap="none" anchor="ctr" anchorCtr="0"/>
            <a:lstStyle/>
            <a:p>
              <a:pPr>
                <a:lnSpc>
                  <a:spcPct val="150000"/>
                </a:lnSpc>
              </a:pPr>
              <a:r>
                <a:rPr lang="fr-FR" sz="1400" dirty="0" smtClean="0"/>
                <a:t>Consommation </a:t>
              </a:r>
              <a:endParaRPr lang="fr-FR" sz="1400" dirty="0"/>
            </a:p>
          </p:txBody>
        </p:sp>
        <p:sp>
          <p:nvSpPr>
            <p:cNvPr id="50" name="Rectangle 49"/>
            <p:cNvSpPr/>
            <p:nvPr/>
          </p:nvSpPr>
          <p:spPr>
            <a:xfrm>
              <a:off x="180521" y="2487867"/>
              <a:ext cx="858158" cy="134254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endParaRPr lang="fr-FR" sz="1900" kern="1200"/>
            </a:p>
          </p:txBody>
        </p:sp>
      </p:grpSp>
      <p:cxnSp>
        <p:nvCxnSpPr>
          <p:cNvPr id="51" name="Connecteur droit avec flèche 50"/>
          <p:cNvCxnSpPr/>
          <p:nvPr/>
        </p:nvCxnSpPr>
        <p:spPr bwMode="auto">
          <a:xfrm flipH="1">
            <a:off x="3077702" y="4628330"/>
            <a:ext cx="855077" cy="512262"/>
          </a:xfrm>
          <a:prstGeom prst="straightConnector1">
            <a:avLst/>
          </a:prstGeom>
          <a:solidFill>
            <a:schemeClr val="accent1"/>
          </a:solidFill>
          <a:ln w="38100"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3" name="ZoneTexte 52"/>
          <p:cNvSpPr txBox="1"/>
          <p:nvPr/>
        </p:nvSpPr>
        <p:spPr>
          <a:xfrm>
            <a:off x="6254150" y="1933634"/>
            <a:ext cx="2565779" cy="561949"/>
          </a:xfrm>
          <a:prstGeom prst="rect">
            <a:avLst/>
          </a:prstGeom>
          <a:noFill/>
        </p:spPr>
        <p:txBody>
          <a:bodyPr wrap="square" rtlCol="0">
            <a:spAutoFit/>
          </a:bodyPr>
          <a:lstStyle/>
          <a:p>
            <a:pPr algn="just">
              <a:lnSpc>
                <a:spcPct val="200000"/>
              </a:lnSpc>
            </a:pPr>
            <a:r>
              <a:rPr lang="fr-FR" b="1" dirty="0" smtClean="0">
                <a:solidFill>
                  <a:srgbClr val="EE0000"/>
                </a:solidFill>
                <a:latin typeface="Times New Roman" panose="02020603050405020304" pitchFamily="18" charset="0"/>
                <a:cs typeface="Times New Roman" panose="02020603050405020304" pitchFamily="18" charset="0"/>
              </a:rPr>
              <a:t>Economie Agricole</a:t>
            </a:r>
          </a:p>
        </p:txBody>
      </p:sp>
      <p:sp>
        <p:nvSpPr>
          <p:cNvPr id="54" name="ZoneTexte 53"/>
          <p:cNvSpPr txBox="1"/>
          <p:nvPr/>
        </p:nvSpPr>
        <p:spPr>
          <a:xfrm>
            <a:off x="6142628" y="4893495"/>
            <a:ext cx="2823950" cy="646331"/>
          </a:xfrm>
          <a:prstGeom prst="rect">
            <a:avLst/>
          </a:prstGeom>
          <a:noFill/>
        </p:spPr>
        <p:txBody>
          <a:bodyPr wrap="square" rtlCol="0">
            <a:spAutoFit/>
          </a:bodyPr>
          <a:lstStyle/>
          <a:p>
            <a:pPr algn="just">
              <a:lnSpc>
                <a:spcPct val="200000"/>
              </a:lnSpc>
            </a:pPr>
            <a:r>
              <a:rPr lang="fr-FR" b="1" dirty="0" smtClean="0">
                <a:solidFill>
                  <a:srgbClr val="00B050"/>
                </a:solidFill>
                <a:latin typeface="Times New Roman" panose="02020603050405020304" pitchFamily="18" charset="0"/>
                <a:cs typeface="Times New Roman" panose="02020603050405020304" pitchFamily="18" charset="0"/>
              </a:rPr>
              <a:t>Economie Agroalimentaire </a:t>
            </a:r>
          </a:p>
        </p:txBody>
      </p:sp>
      <p:sp>
        <p:nvSpPr>
          <p:cNvPr id="55" name="Rectangle 11"/>
          <p:cNvSpPr txBox="1">
            <a:spLocks noChangeArrowheads="1"/>
          </p:cNvSpPr>
          <p:nvPr/>
        </p:nvSpPr>
        <p:spPr>
          <a:xfrm>
            <a:off x="-90648" y="0"/>
            <a:ext cx="9061423" cy="1124744"/>
          </a:xfrm>
          <a:prstGeom prst="rect">
            <a:avLst/>
          </a:prstGeom>
          <a:solidFill>
            <a:schemeClr val="accent3">
              <a:lumMod val="40000"/>
              <a:lumOff val="60000"/>
            </a:schemeClr>
          </a:solidFill>
        </p:spPr>
        <p:txBody>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algn="ctr">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400" b="1" kern="0" dirty="0" smtClean="0">
                <a:solidFill>
                  <a:srgbClr val="0000FF"/>
                </a:solidFill>
              </a:rPr>
              <a:t>Distinction entre économie agricole et économie agroalimentaire</a:t>
            </a:r>
          </a:p>
          <a:p>
            <a:pPr marL="352425" algn="ctr">
              <a:buClr>
                <a:srgbClr val="0000FF"/>
              </a:buClr>
              <a:tabLst>
                <a:tab pos="182563"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000" b="1" kern="0" dirty="0" smtClean="0"/>
              <a:t>Remarque : un paysan qui transforme et/ou commercialise sa production se retrouve aux deux niveaux</a:t>
            </a:r>
          </a:p>
        </p:txBody>
      </p:sp>
      <p:sp>
        <p:nvSpPr>
          <p:cNvPr id="57" name="Flèche droite 56"/>
          <p:cNvSpPr/>
          <p:nvPr/>
        </p:nvSpPr>
        <p:spPr bwMode="auto">
          <a:xfrm>
            <a:off x="5299422" y="5117843"/>
            <a:ext cx="791570" cy="323551"/>
          </a:xfrm>
          <a:prstGeom prst="rightArrow">
            <a:avLst/>
          </a:prstGeom>
          <a:solidFill>
            <a:srgbClr val="00B050"/>
          </a:solidFill>
          <a:ln w="9525" cap="flat" cmpd="sng" algn="ctr">
            <a:solidFill>
              <a:schemeClr val="tx1"/>
            </a:solidFill>
            <a:prstDash val="solid"/>
            <a:round/>
            <a:headEnd type="none" w="med" len="med"/>
            <a:tailEnd type="triangl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smtClean="0">
              <a:ln>
                <a:noFill/>
              </a:ln>
              <a:solidFill>
                <a:schemeClr val="tx1"/>
              </a:solidFill>
              <a:effectLst/>
              <a:latin typeface="Arial" charset="0"/>
            </a:endParaRPr>
          </a:p>
        </p:txBody>
      </p:sp>
      <p:sp>
        <p:nvSpPr>
          <p:cNvPr id="3" name="Espace réservé du numéro de diapositive 2"/>
          <p:cNvSpPr>
            <a:spLocks noGrp="1"/>
          </p:cNvSpPr>
          <p:nvPr>
            <p:ph type="sldNum" sz="quarter" idx="12"/>
          </p:nvPr>
        </p:nvSpPr>
        <p:spPr/>
        <p:txBody>
          <a:bodyPr/>
          <a:lstStyle/>
          <a:p>
            <a:pPr>
              <a:defRPr/>
            </a:pPr>
            <a:fld id="{0D73E664-A91A-4B64-83DA-72D4B8571A8B}" type="slidenum">
              <a:rPr lang="fr-FR" smtClean="0"/>
              <a:pPr>
                <a:defRPr/>
              </a:pPr>
              <a:t>3</a:t>
            </a:fld>
            <a:endParaRPr lang="fr-FR" dirty="0"/>
          </a:p>
        </p:txBody>
      </p:sp>
      <p:sp>
        <p:nvSpPr>
          <p:cNvPr id="2" name="Espace réservé de la date 1"/>
          <p:cNvSpPr>
            <a:spLocks noGrp="1"/>
          </p:cNvSpPr>
          <p:nvPr>
            <p:ph type="dt" sz="half" idx="10"/>
          </p:nvPr>
        </p:nvSpPr>
        <p:spPr/>
        <p:txBody>
          <a:bodyPr/>
          <a:lstStyle/>
          <a:p>
            <a:fld id="{5B43FA3C-35BA-4107-BE65-138D9C62D901}" type="datetime1">
              <a:rPr lang="fr-FR" smtClean="0"/>
              <a:t>29/03/2015</a:t>
            </a:fld>
            <a:endParaRPr lang="fr-FR"/>
          </a:p>
        </p:txBody>
      </p:sp>
    </p:spTree>
    <p:extLst>
      <p:ext uri="{BB962C8B-B14F-4D97-AF65-F5344CB8AC3E}">
        <p14:creationId xmlns:p14="http://schemas.microsoft.com/office/powerpoint/2010/main" val="3765800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0" grpId="0" animBg="1"/>
      <p:bldP spid="37" grpId="0" animBg="1"/>
      <p:bldP spid="47" grpId="0" animBg="1"/>
      <p:bldP spid="53" grpId="0"/>
      <p:bldP spid="54" grpId="0"/>
      <p:bldP spid="5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05543"/>
          </a:xfrm>
          <a:solidFill>
            <a:schemeClr val="accent2">
              <a:lumMod val="20000"/>
              <a:lumOff val="80000"/>
            </a:schemeClr>
          </a:solidFill>
        </p:spPr>
        <p:txBody>
          <a:bodyPr>
            <a:normAutofit fontScale="90000"/>
          </a:bodyPr>
          <a:lstStyle/>
          <a:p>
            <a:pPr>
              <a:lnSpc>
                <a:spcPct val="100000"/>
              </a:lnSpc>
            </a:pPr>
            <a:r>
              <a:rPr lang="fr-FR" sz="2400" b="1" dirty="0" smtClean="0">
                <a:latin typeface="Arial" panose="020B0604020202020204" pitchFamily="34" charset="0"/>
                <a:cs typeface="Arial" panose="020B0604020202020204" pitchFamily="34" charset="0"/>
              </a:rPr>
              <a:t>Croissance de l’intérêt des producteurs et des consommateurs pour les circuits alimentaires de proximité</a:t>
            </a:r>
            <a:endParaRPr lang="fr-FR" sz="2400" b="1" dirty="0">
              <a:latin typeface="Arial" panose="020B0604020202020204" pitchFamily="34" charset="0"/>
              <a:cs typeface="Arial" panose="020B0604020202020204" pitchFamily="34" charset="0"/>
            </a:endParaRPr>
          </a:p>
        </p:txBody>
      </p:sp>
      <p:sp>
        <p:nvSpPr>
          <p:cNvPr id="3" name="Espace réservé du contenu 2"/>
          <p:cNvSpPr>
            <a:spLocks noGrp="1"/>
          </p:cNvSpPr>
          <p:nvPr>
            <p:ph idx="1"/>
          </p:nvPr>
        </p:nvSpPr>
        <p:spPr>
          <a:xfrm>
            <a:off x="107504" y="908720"/>
            <a:ext cx="8928992" cy="5832648"/>
          </a:xfrm>
        </p:spPr>
        <p:txBody>
          <a:bodyPr>
            <a:noAutofit/>
          </a:bodyPr>
          <a:lstStyle/>
          <a:p>
            <a:pPr marL="0" indent="0">
              <a:buNone/>
            </a:pPr>
            <a:r>
              <a:rPr lang="fr-FR" sz="1800" b="1" dirty="0" smtClean="0"/>
              <a:t>Un agriculteur sur 3 en Rhône-Alpes ou en PACA et 1 sur 6 en Pays de Loire commercialise en circuits courts </a:t>
            </a:r>
            <a:r>
              <a:rPr lang="fr-FR" sz="1800" i="1" dirty="0" smtClean="0"/>
              <a:t>(en partie ou en totalité). </a:t>
            </a:r>
          </a:p>
          <a:p>
            <a:pPr marL="0" indent="0">
              <a:buNone/>
            </a:pPr>
            <a:r>
              <a:rPr lang="fr-FR" sz="1800" b="1" dirty="0" smtClean="0">
                <a:solidFill>
                  <a:srgbClr val="0000FF"/>
                </a:solidFill>
              </a:rPr>
              <a:t>Principaux avantages de ces circuits alimentaires de proximité :</a:t>
            </a:r>
          </a:p>
          <a:p>
            <a:pPr>
              <a:spcBef>
                <a:spcPts val="1200"/>
              </a:spcBef>
              <a:buFont typeface="Wingdings" panose="05000000000000000000" pitchFamily="2" charset="2"/>
              <a:buChar char="Ø"/>
            </a:pPr>
            <a:r>
              <a:rPr lang="fr-FR" sz="1800" b="1" dirty="0" smtClean="0"/>
              <a:t>Autonomie retrouvée ou renforcée pour les agriculteurs </a:t>
            </a:r>
            <a:r>
              <a:rPr lang="fr-FR" sz="1800" dirty="0" smtClean="0"/>
              <a:t>qui peuvent ainsi échapper aux filières longues et </a:t>
            </a:r>
            <a:r>
              <a:rPr lang="fr-FR" sz="1800" b="1" dirty="0" smtClean="0"/>
              <a:t>accroître la valeur ajoutée par unité de produit</a:t>
            </a:r>
            <a:r>
              <a:rPr lang="fr-FR" sz="1800" dirty="0" smtClean="0"/>
              <a:t>.</a:t>
            </a:r>
          </a:p>
          <a:p>
            <a:pPr>
              <a:spcBef>
                <a:spcPts val="1200"/>
              </a:spcBef>
              <a:buFont typeface="Wingdings" panose="05000000000000000000" pitchFamily="2" charset="2"/>
              <a:buChar char="Ø"/>
            </a:pPr>
            <a:r>
              <a:rPr lang="fr-FR" sz="1800" b="1" dirty="0" smtClean="0"/>
              <a:t>Pratiques </a:t>
            </a:r>
            <a:r>
              <a:rPr lang="fr-FR" sz="1800" b="1" dirty="0"/>
              <a:t>agricoles plus vertueuses</a:t>
            </a:r>
            <a:r>
              <a:rPr lang="fr-FR" sz="1800" dirty="0"/>
              <a:t>. </a:t>
            </a:r>
            <a:r>
              <a:rPr lang="fr-FR" sz="1800" dirty="0" smtClean="0"/>
              <a:t>Ainsi, 80</a:t>
            </a:r>
            <a:r>
              <a:rPr lang="fr-FR" sz="1800" dirty="0"/>
              <a:t>% des maraichers en circuits courts produisent en bio, ce qui </a:t>
            </a:r>
            <a:r>
              <a:rPr lang="fr-FR" sz="1800" dirty="0" smtClean="0"/>
              <a:t>est positif pour la </a:t>
            </a:r>
            <a:r>
              <a:rPr lang="fr-FR" sz="1800" dirty="0"/>
              <a:t>qualité des eaux et la biodiversité.</a:t>
            </a:r>
          </a:p>
          <a:p>
            <a:pPr>
              <a:spcBef>
                <a:spcPts val="1200"/>
              </a:spcBef>
              <a:buFont typeface="Wingdings" panose="05000000000000000000" pitchFamily="2" charset="2"/>
              <a:buChar char="Ø"/>
            </a:pPr>
            <a:r>
              <a:rPr lang="fr-FR" sz="1800" b="1" dirty="0" smtClean="0"/>
              <a:t>Dialogue avec les consommateurs et meilleure réponse à leurs demandes de </a:t>
            </a:r>
            <a:r>
              <a:rPr lang="fr-FR" sz="1800" b="1" dirty="0"/>
              <a:t>qualité gustative et </a:t>
            </a:r>
            <a:r>
              <a:rPr lang="fr-FR" sz="1800" b="1" dirty="0" smtClean="0"/>
              <a:t>sanitaire</a:t>
            </a:r>
            <a:r>
              <a:rPr lang="fr-FR" sz="1800" dirty="0" smtClean="0"/>
              <a:t>.</a:t>
            </a:r>
          </a:p>
          <a:p>
            <a:pPr>
              <a:spcBef>
                <a:spcPts val="1200"/>
              </a:spcBef>
              <a:buFont typeface="Wingdings" panose="05000000000000000000" pitchFamily="2" charset="2"/>
              <a:buChar char="Ø"/>
            </a:pPr>
            <a:r>
              <a:rPr lang="fr-FR" sz="1800" b="1" dirty="0" smtClean="0"/>
              <a:t>Réduction </a:t>
            </a:r>
            <a:r>
              <a:rPr lang="fr-FR" sz="1800" b="1" dirty="0"/>
              <a:t>à la source </a:t>
            </a:r>
            <a:r>
              <a:rPr lang="fr-FR" sz="1800" b="1" dirty="0" smtClean="0"/>
              <a:t>du </a:t>
            </a:r>
            <a:r>
              <a:rPr lang="fr-FR" sz="1800" b="1" dirty="0"/>
              <a:t>gaspillage </a:t>
            </a:r>
            <a:r>
              <a:rPr lang="fr-FR" sz="1800" b="1" dirty="0" smtClean="0"/>
              <a:t>alimentaire </a:t>
            </a:r>
            <a:r>
              <a:rPr lang="fr-FR" sz="1800" dirty="0" smtClean="0"/>
              <a:t>car </a:t>
            </a:r>
            <a:r>
              <a:rPr lang="fr-FR" sz="1800" dirty="0"/>
              <a:t>les </a:t>
            </a:r>
            <a:r>
              <a:rPr lang="fr-FR" sz="1800" dirty="0" smtClean="0"/>
              <a:t>« légumes imparfaits » </a:t>
            </a:r>
            <a:r>
              <a:rPr lang="fr-FR" sz="1800" dirty="0"/>
              <a:t>ne </a:t>
            </a:r>
            <a:r>
              <a:rPr lang="fr-FR" sz="1800" dirty="0" smtClean="0"/>
              <a:t>sont </a:t>
            </a:r>
            <a:r>
              <a:rPr lang="fr-FR" sz="1800" dirty="0"/>
              <a:t>pas exclus de la vente comme </a:t>
            </a:r>
            <a:r>
              <a:rPr lang="fr-FR" sz="1800" dirty="0" smtClean="0"/>
              <a:t>cela est pratiqué dans les GMS.</a:t>
            </a:r>
            <a:endParaRPr lang="fr-FR" sz="1800" dirty="0"/>
          </a:p>
          <a:p>
            <a:pPr>
              <a:spcBef>
                <a:spcPts val="1200"/>
              </a:spcBef>
              <a:buFont typeface="Wingdings" panose="05000000000000000000" pitchFamily="2" charset="2"/>
              <a:buChar char="Ø"/>
            </a:pPr>
            <a:r>
              <a:rPr lang="fr-FR" sz="1800" b="1" dirty="0"/>
              <a:t>Réduction </a:t>
            </a:r>
            <a:r>
              <a:rPr lang="fr-FR" sz="1800" b="1" dirty="0" smtClean="0"/>
              <a:t>des emballages</a:t>
            </a:r>
            <a:r>
              <a:rPr lang="fr-FR" sz="1800" dirty="0" smtClean="0"/>
              <a:t>. </a:t>
            </a:r>
            <a:r>
              <a:rPr lang="fr-FR" sz="1800" dirty="0"/>
              <a:t>La vente locale permet de diminuer l’utilisation d’emballage pour une </a:t>
            </a:r>
            <a:r>
              <a:rPr lang="fr-FR" sz="1800" dirty="0" smtClean="0"/>
              <a:t>grande </a:t>
            </a:r>
            <a:r>
              <a:rPr lang="fr-FR" sz="1800" dirty="0"/>
              <a:t>variété de produits, notamment les produits frais. Cette réduction des déchets </a:t>
            </a:r>
            <a:r>
              <a:rPr lang="fr-FR" sz="1800" dirty="0" smtClean="0"/>
              <a:t>a </a:t>
            </a:r>
            <a:r>
              <a:rPr lang="fr-FR" sz="1800" dirty="0"/>
              <a:t>un impact en termes d’émission de GES </a:t>
            </a:r>
            <a:r>
              <a:rPr lang="fr-FR" sz="1800" dirty="0" smtClean="0"/>
              <a:t>et </a:t>
            </a:r>
            <a:r>
              <a:rPr lang="fr-FR" sz="1800" dirty="0"/>
              <a:t>de traitement </a:t>
            </a:r>
            <a:r>
              <a:rPr lang="fr-FR" sz="1800" dirty="0" err="1"/>
              <a:t>des-dits</a:t>
            </a:r>
            <a:r>
              <a:rPr lang="fr-FR" sz="1800" dirty="0"/>
              <a:t> déchets.</a:t>
            </a:r>
          </a:p>
          <a:p>
            <a:pPr>
              <a:spcBef>
                <a:spcPts val="1200"/>
              </a:spcBef>
              <a:buFont typeface="Wingdings" panose="05000000000000000000" pitchFamily="2" charset="2"/>
              <a:buChar char="Ø"/>
            </a:pPr>
            <a:r>
              <a:rPr lang="fr-FR" sz="1800" b="1" dirty="0" smtClean="0"/>
              <a:t>Liens avec les agricultures urbaines et péri-urbaines qui seront essentielles </a:t>
            </a:r>
            <a:r>
              <a:rPr lang="fr-FR" sz="1800" b="1" dirty="0"/>
              <a:t>pour une relocalisation de l’alimentation en zone </a:t>
            </a:r>
            <a:r>
              <a:rPr lang="fr-FR" sz="1800" b="1" dirty="0" smtClean="0"/>
              <a:t>dense </a:t>
            </a:r>
            <a:r>
              <a:rPr lang="fr-FR" sz="1800" dirty="0" smtClean="0"/>
              <a:t>et </a:t>
            </a:r>
            <a:r>
              <a:rPr lang="fr-FR" sz="1800" dirty="0"/>
              <a:t>qui </a:t>
            </a:r>
            <a:r>
              <a:rPr lang="fr-FR" sz="1800" dirty="0" smtClean="0"/>
              <a:t>ont aussi des impacts positifs  </a:t>
            </a:r>
            <a:r>
              <a:rPr lang="fr-FR" sz="1800" dirty="0"/>
              <a:t>sur la captation de carbone </a:t>
            </a:r>
            <a:r>
              <a:rPr lang="fr-FR" sz="1800" dirty="0" smtClean="0"/>
              <a:t>et la préservation </a:t>
            </a:r>
            <a:r>
              <a:rPr lang="fr-FR" sz="1800" dirty="0"/>
              <a:t>de la biodiversité en ville.</a:t>
            </a:r>
          </a:p>
        </p:txBody>
      </p:sp>
      <p:sp>
        <p:nvSpPr>
          <p:cNvPr id="4" name="Espace réservé du numéro de diapositive 3"/>
          <p:cNvSpPr>
            <a:spLocks noGrp="1"/>
          </p:cNvSpPr>
          <p:nvPr>
            <p:ph type="sldNum" sz="quarter" idx="12"/>
          </p:nvPr>
        </p:nvSpPr>
        <p:spPr/>
        <p:txBody>
          <a:bodyPr/>
          <a:lstStyle/>
          <a:p>
            <a:pPr>
              <a:defRPr/>
            </a:pPr>
            <a:fld id="{7627F4C2-332C-4B4F-BDB4-787515CEF947}" type="slidenum">
              <a:rPr lang="fr-FR" smtClean="0"/>
              <a:pPr>
                <a:defRPr/>
              </a:pPr>
              <a:t>30</a:t>
            </a:fld>
            <a:endParaRPr lang="fr-FR" dirty="0"/>
          </a:p>
        </p:txBody>
      </p:sp>
      <p:sp>
        <p:nvSpPr>
          <p:cNvPr id="5" name="Espace réservé de la date 4"/>
          <p:cNvSpPr>
            <a:spLocks noGrp="1"/>
          </p:cNvSpPr>
          <p:nvPr>
            <p:ph type="dt" sz="half" idx="10"/>
          </p:nvPr>
        </p:nvSpPr>
        <p:spPr/>
        <p:txBody>
          <a:bodyPr/>
          <a:lstStyle/>
          <a:p>
            <a:fld id="{C9D1BECC-2D3B-4160-B88B-92198673E4E6}" type="datetime1">
              <a:rPr lang="fr-FR" smtClean="0"/>
              <a:t>29/03/2015</a:t>
            </a:fld>
            <a:endParaRPr lang="fr-FR" dirty="0"/>
          </a:p>
        </p:txBody>
      </p:sp>
    </p:spTree>
    <p:extLst>
      <p:ext uri="{BB962C8B-B14F-4D97-AF65-F5344CB8AC3E}">
        <p14:creationId xmlns:p14="http://schemas.microsoft.com/office/powerpoint/2010/main" val="17760492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88840"/>
            <a:ext cx="9144000" cy="1359024"/>
          </a:xfrm>
          <a:solidFill>
            <a:schemeClr val="tx2">
              <a:lumMod val="20000"/>
              <a:lumOff val="80000"/>
            </a:schemeClr>
          </a:solidFill>
        </p:spPr>
        <p:txBody>
          <a:bodyPr>
            <a:normAutofit fontScale="90000"/>
          </a:bodyPr>
          <a:lstStyle/>
          <a:p>
            <a:r>
              <a:rPr lang="fr-FR" b="1" dirty="0" smtClean="0"/>
              <a:t>III. Focus sur la place de l’agriculture française parmi les agricultures de l’UE</a:t>
            </a:r>
            <a:endParaRPr lang="fr-FR" b="1" dirty="0"/>
          </a:p>
        </p:txBody>
      </p:sp>
      <p:sp>
        <p:nvSpPr>
          <p:cNvPr id="3" name="Espace réservé de la date 2"/>
          <p:cNvSpPr>
            <a:spLocks noGrp="1"/>
          </p:cNvSpPr>
          <p:nvPr>
            <p:ph type="dt" sz="half" idx="10"/>
          </p:nvPr>
        </p:nvSpPr>
        <p:spPr/>
        <p:txBody>
          <a:bodyPr/>
          <a:lstStyle/>
          <a:p>
            <a:fld id="{D61BCA11-218C-4037-BA28-C8995E7022AF}"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31</a:t>
            </a:fld>
            <a:endParaRPr lang="fr-FR"/>
          </a:p>
        </p:txBody>
      </p:sp>
    </p:spTree>
    <p:extLst>
      <p:ext uri="{BB962C8B-B14F-4D97-AF65-F5344CB8AC3E}">
        <p14:creationId xmlns:p14="http://schemas.microsoft.com/office/powerpoint/2010/main" val="33911288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4"/>
          <p:cNvSpPr>
            <a:spLocks noGrp="1"/>
          </p:cNvSpPr>
          <p:nvPr>
            <p:ph type="sldNum" sz="quarter" idx="12"/>
          </p:nvPr>
        </p:nvSpPr>
        <p:spPr/>
        <p:txBody>
          <a:bodyPr/>
          <a:lstStyle/>
          <a:p>
            <a:fld id="{3B97962D-6DE2-43CE-A26E-EC43F7AF8672}" type="slidenum">
              <a:rPr lang="fr-FR" altLang="fr-FR"/>
              <a:pPr/>
              <a:t>32</a:t>
            </a:fld>
            <a:endParaRPr lang="fr-FR" altLang="fr-FR"/>
          </a:p>
        </p:txBody>
      </p:sp>
      <p:sp>
        <p:nvSpPr>
          <p:cNvPr id="21506" name="Rectangle 2"/>
          <p:cNvSpPr>
            <a:spLocks noGrp="1" noChangeArrowheads="1"/>
          </p:cNvSpPr>
          <p:nvPr>
            <p:ph type="title"/>
          </p:nvPr>
        </p:nvSpPr>
        <p:spPr>
          <a:xfrm>
            <a:off x="19448" y="33936"/>
            <a:ext cx="9144000" cy="980727"/>
          </a:xfrm>
          <a:solidFill>
            <a:schemeClr val="tx2">
              <a:lumMod val="20000"/>
              <a:lumOff val="80000"/>
            </a:schemeClr>
          </a:solidFill>
        </p:spPr>
        <p:txBody>
          <a:bodyPr>
            <a:normAutofit fontScale="90000"/>
          </a:bodyPr>
          <a:lstStyle/>
          <a:p>
            <a:r>
              <a:rPr lang="fr-FR" altLang="fr-FR" sz="2700" b="1" dirty="0" smtClean="0"/>
              <a:t>Echanges </a:t>
            </a:r>
            <a:r>
              <a:rPr lang="fr-FR" altLang="fr-FR" sz="2700" b="1" dirty="0"/>
              <a:t>mondiaux de produits alimentaires et produits de la pêche</a:t>
            </a:r>
            <a:br>
              <a:rPr lang="fr-FR" altLang="fr-FR" sz="2700" b="1" dirty="0"/>
            </a:br>
            <a:r>
              <a:rPr lang="fr-FR" altLang="fr-FR" sz="2000" b="1" dirty="0"/>
              <a:t>Données par région du Monde en 2010 (milliards US $)</a:t>
            </a:r>
            <a:br>
              <a:rPr lang="fr-FR" altLang="fr-FR" sz="2000" b="1" dirty="0"/>
            </a:br>
            <a:r>
              <a:rPr lang="fr-FR" altLang="fr-FR" sz="2000" b="1" dirty="0">
                <a:solidFill>
                  <a:srgbClr val="FF0000"/>
                </a:solidFill>
                <a:latin typeface="Arial Narrow" pitchFamily="34" charset="0"/>
              </a:rPr>
              <a:t>Les échanges entre pays d’un même ensemble sont inclus</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80728"/>
            <a:ext cx="7704856" cy="3887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89756" y="5013176"/>
            <a:ext cx="9036496" cy="1551194"/>
          </a:xfrm>
          <a:prstGeom prst="rect">
            <a:avLst/>
          </a:prstGeom>
        </p:spPr>
        <p:txBody>
          <a:bodyPr wrap="square">
            <a:spAutoFit/>
          </a:bodyPr>
          <a:lstStyle/>
          <a:p>
            <a:pPr marL="285750" indent="-285750" algn="just">
              <a:lnSpc>
                <a:spcPct val="110000"/>
              </a:lnSpc>
              <a:buFont typeface="Wingdings" panose="05000000000000000000" pitchFamily="2" charset="2"/>
              <a:buChar char="Ø"/>
            </a:pPr>
            <a:r>
              <a:rPr lang="fr-FR" altLang="fr-FR" sz="2000" b="1" dirty="0" smtClean="0"/>
              <a:t>L’UE est le 1</a:t>
            </a:r>
            <a:r>
              <a:rPr lang="fr-FR" altLang="fr-FR" sz="2000" b="1" baseline="30000" dirty="0" smtClean="0"/>
              <a:t>er</a:t>
            </a:r>
            <a:r>
              <a:rPr lang="fr-FR" altLang="fr-FR" sz="2000" b="1" dirty="0" smtClean="0"/>
              <a:t> </a:t>
            </a:r>
            <a:r>
              <a:rPr lang="fr-FR" altLang="fr-FR" sz="2000" b="1" dirty="0"/>
              <a:t>acheteur et </a:t>
            </a:r>
            <a:r>
              <a:rPr lang="fr-FR" altLang="fr-FR" sz="2000" b="1" dirty="0" smtClean="0"/>
              <a:t>le 1</a:t>
            </a:r>
            <a:r>
              <a:rPr lang="fr-FR" altLang="fr-FR" sz="2000" b="1" baseline="30000" dirty="0" smtClean="0"/>
              <a:t>er</a:t>
            </a:r>
            <a:r>
              <a:rPr lang="fr-FR" altLang="fr-FR" sz="2000" b="1" dirty="0" smtClean="0"/>
              <a:t> fournisseur </a:t>
            </a:r>
            <a:r>
              <a:rPr lang="fr-FR" altLang="fr-FR" sz="2000" b="1" dirty="0"/>
              <a:t>de produits </a:t>
            </a:r>
            <a:r>
              <a:rPr lang="fr-FR" altLang="fr-FR" sz="2000" b="1" dirty="0" smtClean="0"/>
              <a:t>alimentaires du Monde</a:t>
            </a:r>
            <a:r>
              <a:rPr lang="fr-FR" altLang="fr-FR" sz="2000" dirty="0" smtClean="0"/>
              <a:t>.</a:t>
            </a:r>
          </a:p>
          <a:p>
            <a:pPr marL="285750" indent="-285750" algn="just">
              <a:lnSpc>
                <a:spcPct val="130000"/>
              </a:lnSpc>
              <a:buFont typeface="Wingdings" panose="05000000000000000000" pitchFamily="2" charset="2"/>
              <a:buChar char="Ø"/>
            </a:pPr>
            <a:r>
              <a:rPr lang="fr-FR" altLang="fr-FR" sz="2000" dirty="0" smtClean="0"/>
              <a:t> </a:t>
            </a:r>
            <a:r>
              <a:rPr lang="fr-FR" altLang="fr-FR" sz="2000" b="1" dirty="0" smtClean="0"/>
              <a:t>La </a:t>
            </a:r>
            <a:r>
              <a:rPr lang="fr-FR" altLang="fr-FR" sz="2000" b="1" dirty="0"/>
              <a:t>France est la 1</a:t>
            </a:r>
            <a:r>
              <a:rPr lang="fr-FR" altLang="fr-FR" sz="2000" b="1" baseline="30000" dirty="0"/>
              <a:t>ère</a:t>
            </a:r>
            <a:r>
              <a:rPr lang="fr-FR" altLang="fr-FR" sz="2000" b="1" dirty="0"/>
              <a:t> puissance agricole de l’UE </a:t>
            </a:r>
            <a:r>
              <a:rPr lang="fr-FR" altLang="fr-FR" sz="2000" b="1" dirty="0" smtClean="0"/>
              <a:t>:</a:t>
            </a:r>
          </a:p>
          <a:p>
            <a:pPr marL="742950" lvl="1" indent="-285750" algn="just">
              <a:lnSpc>
                <a:spcPct val="130000"/>
              </a:lnSpc>
              <a:buFont typeface="Wingdings" panose="05000000000000000000" pitchFamily="2" charset="2"/>
              <a:buChar char="§"/>
            </a:pPr>
            <a:r>
              <a:rPr lang="fr-FR" altLang="fr-FR" b="1" dirty="0" smtClean="0"/>
              <a:t>2013 : </a:t>
            </a:r>
            <a:r>
              <a:rPr lang="fr-FR" altLang="fr-FR" dirty="0" smtClean="0"/>
              <a:t>19</a:t>
            </a:r>
            <a:r>
              <a:rPr lang="fr-FR" altLang="fr-FR" dirty="0"/>
              <a:t>% de la production de l’UE à </a:t>
            </a:r>
            <a:r>
              <a:rPr lang="fr-FR" altLang="fr-FR" dirty="0" smtClean="0"/>
              <a:t>28 et 72,2 </a:t>
            </a:r>
            <a:r>
              <a:rPr lang="fr-FR" altLang="fr-FR" dirty="0"/>
              <a:t>milliards </a:t>
            </a:r>
            <a:r>
              <a:rPr lang="fr-FR" altLang="fr-FR" dirty="0" smtClean="0"/>
              <a:t>d‘€</a:t>
            </a:r>
          </a:p>
          <a:p>
            <a:pPr marL="742950" lvl="1" indent="-285750" algn="just">
              <a:lnSpc>
                <a:spcPct val="130000"/>
              </a:lnSpc>
              <a:buFont typeface="Wingdings" panose="05000000000000000000" pitchFamily="2" charset="2"/>
              <a:buChar char="§"/>
            </a:pPr>
            <a:r>
              <a:rPr lang="fr-FR" altLang="fr-FR" b="1" dirty="0" smtClean="0"/>
              <a:t>3</a:t>
            </a:r>
            <a:r>
              <a:rPr lang="fr-FR" altLang="fr-FR" b="1" baseline="30000" dirty="0" smtClean="0"/>
              <a:t>ème</a:t>
            </a:r>
            <a:r>
              <a:rPr lang="fr-FR" altLang="fr-FR" b="1" dirty="0" smtClean="0"/>
              <a:t> exportateur </a:t>
            </a:r>
            <a:r>
              <a:rPr lang="fr-FR" altLang="fr-FR" b="1" dirty="0"/>
              <a:t>de l’UE</a:t>
            </a:r>
            <a:r>
              <a:rPr lang="fr-FR" altLang="fr-FR" dirty="0"/>
              <a:t> de produits agricoles et agroalimentaires</a:t>
            </a:r>
            <a:r>
              <a:rPr lang="fr-FR" altLang="fr-FR" dirty="0" smtClean="0"/>
              <a:t>.</a:t>
            </a:r>
            <a:endParaRPr lang="fr-FR" altLang="fr-FR" dirty="0"/>
          </a:p>
        </p:txBody>
      </p:sp>
    </p:spTree>
    <p:extLst>
      <p:ext uri="{BB962C8B-B14F-4D97-AF65-F5344CB8AC3E}">
        <p14:creationId xmlns:p14="http://schemas.microsoft.com/office/powerpoint/2010/main" val="6961958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1B98931-585E-4907-97E9-5A894018B944}" type="datetime1">
              <a:rPr lang="fr-FR" smtClean="0"/>
              <a:t>29/03/2015</a:t>
            </a:fld>
            <a:endParaRPr lang="fr-FR"/>
          </a:p>
        </p:txBody>
      </p:sp>
      <p:sp>
        <p:nvSpPr>
          <p:cNvPr id="3" name="Espace réservé du numéro de diapositive 2"/>
          <p:cNvSpPr>
            <a:spLocks noGrp="1"/>
          </p:cNvSpPr>
          <p:nvPr>
            <p:ph type="sldNum" sz="quarter" idx="12"/>
          </p:nvPr>
        </p:nvSpPr>
        <p:spPr/>
        <p:txBody>
          <a:bodyPr/>
          <a:lstStyle/>
          <a:p>
            <a:fld id="{C9DCE5D1-E529-400F-9171-D82B93231B65}" type="slidenum">
              <a:rPr lang="fr-FR" smtClean="0"/>
              <a:t>33</a:t>
            </a:fld>
            <a:endParaRPr lang="fr-FR"/>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88640"/>
            <a:ext cx="9036496" cy="6669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itre 1"/>
          <p:cNvSpPr>
            <a:spLocks noGrp="1"/>
          </p:cNvSpPr>
          <p:nvPr>
            <p:ph type="title"/>
          </p:nvPr>
        </p:nvSpPr>
        <p:spPr>
          <a:xfrm>
            <a:off x="0" y="0"/>
            <a:ext cx="9144000" cy="404664"/>
          </a:xfrm>
          <a:solidFill>
            <a:schemeClr val="tx2">
              <a:lumMod val="20000"/>
              <a:lumOff val="80000"/>
            </a:schemeClr>
          </a:solidFill>
        </p:spPr>
        <p:txBody>
          <a:bodyPr>
            <a:normAutofit fontScale="90000"/>
          </a:bodyPr>
          <a:lstStyle/>
          <a:p>
            <a:r>
              <a:rPr lang="fr-FR" sz="2800" b="1" dirty="0" smtClean="0"/>
              <a:t>Hétérogénéité des agricultures des pays de l’UE</a:t>
            </a:r>
            <a:endParaRPr lang="fr-FR" sz="2800" b="1" dirty="0"/>
          </a:p>
        </p:txBody>
      </p:sp>
    </p:spTree>
    <p:extLst>
      <p:ext uri="{BB962C8B-B14F-4D97-AF65-F5344CB8AC3E}">
        <p14:creationId xmlns:p14="http://schemas.microsoft.com/office/powerpoint/2010/main" val="16906533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64088" y="548680"/>
            <a:ext cx="8229600" cy="1143000"/>
          </a:xfrm>
        </p:spPr>
        <p:txBody>
          <a:bodyPr/>
          <a:lstStyle/>
          <a:p>
            <a:endParaRPr lang="fr-FR" dirty="0"/>
          </a:p>
        </p:txBody>
      </p:sp>
      <p:sp>
        <p:nvSpPr>
          <p:cNvPr id="3" name="Espace réservé de la date 2"/>
          <p:cNvSpPr>
            <a:spLocks noGrp="1"/>
          </p:cNvSpPr>
          <p:nvPr>
            <p:ph type="dt" sz="half" idx="10"/>
          </p:nvPr>
        </p:nvSpPr>
        <p:spPr/>
        <p:txBody>
          <a:bodyPr/>
          <a:lstStyle/>
          <a:p>
            <a:fld id="{AF7537BC-D749-4E64-A1C0-612A8430E0DB}"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34</a:t>
            </a:fld>
            <a:endParaRPr lang="fr-FR"/>
          </a:p>
        </p:txBody>
      </p:sp>
      <p:pic>
        <p:nvPicPr>
          <p:cNvPr id="1434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23928" y="116632"/>
            <a:ext cx="5220072" cy="6823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713451"/>
            <a:ext cx="3851920" cy="6247864"/>
          </a:xfrm>
          <a:prstGeom prst="rect">
            <a:avLst/>
          </a:prstGeom>
        </p:spPr>
        <p:txBody>
          <a:bodyPr wrap="square">
            <a:spAutoFit/>
          </a:bodyPr>
          <a:lstStyle/>
          <a:p>
            <a:pPr algn="ctr"/>
            <a:r>
              <a:rPr lang="fr-FR" sz="2000" b="1" dirty="0" smtClean="0"/>
              <a:t>De fortes différences dans l’UE pour la taille des fermes</a:t>
            </a:r>
          </a:p>
          <a:p>
            <a:endParaRPr lang="fr-FR" dirty="0"/>
          </a:p>
          <a:p>
            <a:r>
              <a:rPr lang="fr-FR" dirty="0"/>
              <a:t>L</a:t>
            </a:r>
            <a:r>
              <a:rPr lang="fr-FR" dirty="0" smtClean="0"/>
              <a:t>a </a:t>
            </a:r>
            <a:r>
              <a:rPr lang="fr-FR" dirty="0"/>
              <a:t>taille moyenne des </a:t>
            </a:r>
            <a:r>
              <a:rPr lang="fr-FR" dirty="0" smtClean="0"/>
              <a:t>environ 12 millions de fermes de l’UE </a:t>
            </a:r>
            <a:r>
              <a:rPr lang="fr-FR" dirty="0"/>
              <a:t>a augmenté jusqu’à atteindre </a:t>
            </a:r>
            <a:r>
              <a:rPr lang="fr-FR" b="1" dirty="0"/>
              <a:t>14,4 </a:t>
            </a:r>
            <a:r>
              <a:rPr lang="fr-FR" b="1" dirty="0" smtClean="0"/>
              <a:t>ha </a:t>
            </a:r>
            <a:r>
              <a:rPr lang="fr-FR" dirty="0"/>
              <a:t>de superficie agricole utilisée </a:t>
            </a:r>
            <a:r>
              <a:rPr lang="fr-FR" dirty="0" smtClean="0"/>
              <a:t>en 2010</a:t>
            </a:r>
            <a:r>
              <a:rPr lang="fr-FR" dirty="0"/>
              <a:t>. </a:t>
            </a:r>
            <a:endParaRPr lang="fr-FR" dirty="0" smtClean="0"/>
          </a:p>
          <a:p>
            <a:endParaRPr lang="fr-FR" dirty="0"/>
          </a:p>
          <a:p>
            <a:r>
              <a:rPr lang="fr-FR" dirty="0" smtClean="0"/>
              <a:t>Les </a:t>
            </a:r>
            <a:r>
              <a:rPr lang="fr-FR" dirty="0"/>
              <a:t>plus grandes </a:t>
            </a:r>
            <a:r>
              <a:rPr lang="fr-FR" dirty="0" smtClean="0"/>
              <a:t>fermes sont dans </a:t>
            </a:r>
            <a:r>
              <a:rPr lang="fr-FR" dirty="0"/>
              <a:t>l’est de l’Allemagne, en </a:t>
            </a:r>
            <a:r>
              <a:rPr lang="fr-FR" dirty="0" err="1" smtClean="0"/>
              <a:t>Rép</a:t>
            </a:r>
            <a:r>
              <a:rPr lang="fr-FR" dirty="0" smtClean="0"/>
              <a:t>. tchèque </a:t>
            </a:r>
            <a:r>
              <a:rPr lang="fr-FR" dirty="0"/>
              <a:t>et en Slovaquie (zones les plus foncées sur la </a:t>
            </a:r>
            <a:r>
              <a:rPr lang="fr-FR" dirty="0" smtClean="0"/>
              <a:t>carte).</a:t>
            </a:r>
          </a:p>
          <a:p>
            <a:endParaRPr lang="fr-FR" dirty="0"/>
          </a:p>
          <a:p>
            <a:r>
              <a:rPr lang="fr-FR" dirty="0" smtClean="0"/>
              <a:t>La taille moyenne des fermes des près de 4 millions de fermes roumaines ne serait que </a:t>
            </a:r>
            <a:r>
              <a:rPr lang="fr-FR" b="1" dirty="0" smtClean="0"/>
              <a:t>3,5 ha </a:t>
            </a:r>
            <a:r>
              <a:rPr lang="fr-FR" dirty="0" smtClean="0"/>
              <a:t>(idem pour Chypre)</a:t>
            </a:r>
          </a:p>
          <a:p>
            <a:endParaRPr lang="fr-FR" dirty="0"/>
          </a:p>
          <a:p>
            <a:r>
              <a:rPr lang="fr-FR" dirty="0" smtClean="0"/>
              <a:t>La taille moyenne des fermes de Grèce, Bulgarie, Pologne, Italie, Slovénie, Croatie, etc… est inférieure à </a:t>
            </a:r>
            <a:r>
              <a:rPr lang="fr-FR" b="1" dirty="0" smtClean="0"/>
              <a:t>10 ha</a:t>
            </a:r>
            <a:r>
              <a:rPr lang="fr-FR" dirty="0" smtClean="0"/>
              <a:t>.</a:t>
            </a:r>
          </a:p>
          <a:p>
            <a:endParaRPr lang="fr-FR" dirty="0"/>
          </a:p>
          <a:p>
            <a:endParaRPr lang="fr-FR" dirty="0"/>
          </a:p>
        </p:txBody>
      </p:sp>
    </p:spTree>
    <p:extLst>
      <p:ext uri="{BB962C8B-B14F-4D97-AF65-F5344CB8AC3E}">
        <p14:creationId xmlns:p14="http://schemas.microsoft.com/office/powerpoint/2010/main" val="6571634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8A355726-7A4B-4E33-A974-0F797C230037}"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35</a:t>
            </a:fld>
            <a:endParaRPr lang="fr-FR"/>
          </a:p>
        </p:txBody>
      </p:sp>
      <p:pic>
        <p:nvPicPr>
          <p:cNvPr id="122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60648"/>
            <a:ext cx="7056784" cy="63960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itre 1"/>
          <p:cNvSpPr>
            <a:spLocks noGrp="1"/>
          </p:cNvSpPr>
          <p:nvPr>
            <p:ph type="title"/>
          </p:nvPr>
        </p:nvSpPr>
        <p:spPr>
          <a:xfrm>
            <a:off x="-19626" y="188640"/>
            <a:ext cx="9144000" cy="648072"/>
          </a:xfrm>
          <a:solidFill>
            <a:schemeClr val="tx2">
              <a:lumMod val="20000"/>
              <a:lumOff val="80000"/>
            </a:schemeClr>
          </a:solidFill>
        </p:spPr>
        <p:txBody>
          <a:bodyPr>
            <a:noAutofit/>
          </a:bodyPr>
          <a:lstStyle/>
          <a:p>
            <a:r>
              <a:rPr lang="fr-FR" sz="2000" b="1" dirty="0" smtClean="0"/>
              <a:t>De forts écarts en ce qui concerne la part de l’emploi agricole dans l’emploi total</a:t>
            </a:r>
            <a:endParaRPr lang="fr-FR" sz="2000" b="1" dirty="0"/>
          </a:p>
        </p:txBody>
      </p:sp>
    </p:spTree>
    <p:extLst>
      <p:ext uri="{BB962C8B-B14F-4D97-AF65-F5344CB8AC3E}">
        <p14:creationId xmlns:p14="http://schemas.microsoft.com/office/powerpoint/2010/main" val="6828591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F7537BC-D749-4E64-A1C0-612A8430E0DB}"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36</a:t>
            </a:fld>
            <a:endParaRPr lang="fr-F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4106" y="-25849"/>
            <a:ext cx="5419725" cy="6957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107504" y="548680"/>
            <a:ext cx="3419872" cy="5478423"/>
          </a:xfrm>
          <a:prstGeom prst="rect">
            <a:avLst/>
          </a:prstGeom>
          <a:solidFill>
            <a:schemeClr val="bg2"/>
          </a:solidFill>
        </p:spPr>
        <p:txBody>
          <a:bodyPr wrap="square">
            <a:spAutoFit/>
          </a:bodyPr>
          <a:lstStyle/>
          <a:p>
            <a:pPr algn="ctr"/>
            <a:r>
              <a:rPr lang="fr-FR" sz="2200" b="1" dirty="0" smtClean="0"/>
              <a:t>Le travail dans les fermes de l’UE</a:t>
            </a:r>
          </a:p>
          <a:p>
            <a:pPr algn="ctr"/>
            <a:endParaRPr lang="fr-FR" b="1" dirty="0" smtClean="0"/>
          </a:p>
          <a:p>
            <a:pPr algn="just"/>
            <a:r>
              <a:rPr lang="fr-FR" dirty="0" smtClean="0"/>
              <a:t>D'après </a:t>
            </a:r>
            <a:r>
              <a:rPr lang="fr-FR" dirty="0"/>
              <a:t>Eurostat, </a:t>
            </a:r>
            <a:r>
              <a:rPr lang="fr-FR" b="1" dirty="0"/>
              <a:t>23 millions de personnes étaient employées dans </a:t>
            </a:r>
            <a:r>
              <a:rPr lang="fr-FR" b="1" dirty="0" smtClean="0"/>
              <a:t>environ 12 </a:t>
            </a:r>
            <a:r>
              <a:rPr lang="fr-FR" b="1" dirty="0"/>
              <a:t>millions </a:t>
            </a:r>
            <a:r>
              <a:rPr lang="fr-FR" b="1" dirty="0" smtClean="0"/>
              <a:t>de fermes </a:t>
            </a:r>
            <a:r>
              <a:rPr lang="fr-FR" b="1" dirty="0"/>
              <a:t>en 2010 dans l'UE-27</a:t>
            </a:r>
            <a:r>
              <a:rPr lang="fr-FR" dirty="0"/>
              <a:t>. </a:t>
            </a:r>
            <a:endParaRPr lang="fr-FR" dirty="0" smtClean="0"/>
          </a:p>
          <a:p>
            <a:pPr algn="just"/>
            <a:endParaRPr lang="fr-FR" dirty="0"/>
          </a:p>
          <a:p>
            <a:pPr algn="just"/>
            <a:r>
              <a:rPr lang="fr-FR" dirty="0" smtClean="0"/>
              <a:t>En </a:t>
            </a:r>
            <a:r>
              <a:rPr lang="fr-FR" dirty="0"/>
              <a:t>équivalent temps plein, cela correspond à </a:t>
            </a:r>
            <a:r>
              <a:rPr lang="fr-FR" b="1" dirty="0"/>
              <a:t>9,7 millions d'UTA</a:t>
            </a:r>
            <a:r>
              <a:rPr lang="fr-FR" dirty="0"/>
              <a:t>, </a:t>
            </a:r>
            <a:r>
              <a:rPr lang="fr-FR" b="1" dirty="0"/>
              <a:t>la main-d'œuvre familiale en représentant 77%</a:t>
            </a:r>
            <a:r>
              <a:rPr lang="fr-FR" dirty="0"/>
              <a:t> et les salariés permanents 15% et non permanents 8%. </a:t>
            </a:r>
            <a:endParaRPr lang="fr-FR" dirty="0" smtClean="0"/>
          </a:p>
          <a:p>
            <a:pPr algn="just"/>
            <a:endParaRPr lang="fr-FR" dirty="0"/>
          </a:p>
          <a:p>
            <a:pPr algn="just"/>
            <a:r>
              <a:rPr lang="fr-FR" b="1" dirty="0" smtClean="0"/>
              <a:t>Ces proportions et donc le caractère dominant ou pas du travail familial </a:t>
            </a:r>
            <a:r>
              <a:rPr lang="fr-FR" b="1" dirty="0"/>
              <a:t>varient </a:t>
            </a:r>
            <a:r>
              <a:rPr lang="fr-FR" b="1" dirty="0" smtClean="0"/>
              <a:t>beaucoup </a:t>
            </a:r>
            <a:r>
              <a:rPr lang="fr-FR" b="1" dirty="0"/>
              <a:t>d'un pays à </a:t>
            </a:r>
            <a:r>
              <a:rPr lang="fr-FR" b="1" dirty="0" smtClean="0"/>
              <a:t>l'autre.</a:t>
            </a:r>
            <a:endParaRPr lang="fr-FR" b="1" dirty="0"/>
          </a:p>
        </p:txBody>
      </p:sp>
    </p:spTree>
    <p:extLst>
      <p:ext uri="{BB962C8B-B14F-4D97-AF65-F5344CB8AC3E}">
        <p14:creationId xmlns:p14="http://schemas.microsoft.com/office/powerpoint/2010/main" val="357634636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F7537BC-D749-4E64-A1C0-612A8430E0DB}"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37</a:t>
            </a:fld>
            <a:endParaRPr lang="fr-FR"/>
          </a:p>
        </p:txBody>
      </p:sp>
      <p:pic>
        <p:nvPicPr>
          <p:cNvPr id="133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134" y="42067"/>
            <a:ext cx="5627316" cy="6813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0" y="116632"/>
            <a:ext cx="3635896" cy="6278642"/>
          </a:xfrm>
          <a:prstGeom prst="rect">
            <a:avLst/>
          </a:prstGeom>
        </p:spPr>
        <p:txBody>
          <a:bodyPr wrap="square">
            <a:spAutoFit/>
          </a:bodyPr>
          <a:lstStyle/>
          <a:p>
            <a:pPr algn="ctr"/>
            <a:r>
              <a:rPr lang="fr-FR" sz="2000" b="1" dirty="0" smtClean="0"/>
              <a:t>D’énormes écarts de productivité du travail agricole au sein de l’UE</a:t>
            </a:r>
            <a:endParaRPr lang="fr-FR" sz="2000" b="1" dirty="0"/>
          </a:p>
          <a:p>
            <a:endParaRPr lang="fr-FR" dirty="0" smtClean="0"/>
          </a:p>
          <a:p>
            <a:r>
              <a:rPr lang="fr-FR" dirty="0" smtClean="0"/>
              <a:t>La </a:t>
            </a:r>
            <a:r>
              <a:rPr lang="fr-FR" dirty="0"/>
              <a:t>valeur ajoutée brute par unité de travail annuel dépassait </a:t>
            </a:r>
            <a:r>
              <a:rPr lang="fr-FR" b="1" dirty="0"/>
              <a:t>45 000 </a:t>
            </a:r>
            <a:r>
              <a:rPr lang="fr-FR" b="1" dirty="0" smtClean="0"/>
              <a:t>€ </a:t>
            </a:r>
            <a:r>
              <a:rPr lang="fr-FR" dirty="0"/>
              <a:t>dans 31 régions de l’Union en 2011 </a:t>
            </a:r>
            <a:r>
              <a:rPr lang="fr-FR" b="1" dirty="0">
                <a:solidFill>
                  <a:schemeClr val="tx2">
                    <a:lumMod val="75000"/>
                  </a:schemeClr>
                </a:solidFill>
              </a:rPr>
              <a:t>(zones les plus sombres sur la </a:t>
            </a:r>
            <a:r>
              <a:rPr lang="fr-FR" b="1" dirty="0" smtClean="0">
                <a:solidFill>
                  <a:schemeClr val="tx2">
                    <a:lumMod val="75000"/>
                  </a:schemeClr>
                </a:solidFill>
              </a:rPr>
              <a:t>carte)</a:t>
            </a:r>
            <a:r>
              <a:rPr lang="fr-FR" b="1" dirty="0" smtClean="0"/>
              <a:t> </a:t>
            </a:r>
            <a:r>
              <a:rPr lang="fr-FR" dirty="0" smtClean="0"/>
              <a:t>et </a:t>
            </a:r>
            <a:r>
              <a:rPr lang="fr-FR" b="1" dirty="0" smtClean="0"/>
              <a:t>70 000 € </a:t>
            </a:r>
            <a:r>
              <a:rPr lang="fr-FR" dirty="0" smtClean="0"/>
              <a:t>aux </a:t>
            </a:r>
            <a:r>
              <a:rPr lang="fr-FR" dirty="0"/>
              <a:t>Pays-Bas et dans les régions de grande culture de France et du </a:t>
            </a:r>
            <a:r>
              <a:rPr lang="fr-FR" dirty="0" smtClean="0"/>
              <a:t>Royaume-Uni.</a:t>
            </a:r>
            <a:endParaRPr lang="fr-FR" dirty="0"/>
          </a:p>
          <a:p>
            <a:endParaRPr lang="fr-FR" dirty="0"/>
          </a:p>
          <a:p>
            <a:r>
              <a:rPr lang="fr-FR" dirty="0"/>
              <a:t>En revanche, 25 régions de l’Union affichaient une productivité de la main-d’œuvre agricole inférieure ou égale à </a:t>
            </a:r>
            <a:r>
              <a:rPr lang="fr-FR" b="1" dirty="0"/>
              <a:t>5 000 </a:t>
            </a:r>
            <a:r>
              <a:rPr lang="fr-FR" dirty="0"/>
              <a:t>euros </a:t>
            </a:r>
            <a:r>
              <a:rPr lang="fr-FR" b="1" dirty="0" smtClean="0">
                <a:solidFill>
                  <a:schemeClr val="tx2">
                    <a:lumMod val="75000"/>
                  </a:schemeClr>
                </a:solidFill>
              </a:rPr>
              <a:t>(</a:t>
            </a:r>
            <a:r>
              <a:rPr lang="fr-FR" b="1" dirty="0">
                <a:solidFill>
                  <a:schemeClr val="tx2">
                    <a:lumMod val="75000"/>
                  </a:schemeClr>
                </a:solidFill>
              </a:rPr>
              <a:t>zones les plus claires sur la carte 4). </a:t>
            </a:r>
            <a:endParaRPr lang="fr-FR" b="1" dirty="0" smtClean="0">
              <a:solidFill>
                <a:schemeClr val="tx2">
                  <a:lumMod val="75000"/>
                </a:schemeClr>
              </a:solidFill>
            </a:endParaRPr>
          </a:p>
          <a:p>
            <a:endParaRPr lang="fr-FR" dirty="0" smtClean="0"/>
          </a:p>
          <a:p>
            <a:r>
              <a:rPr lang="fr-FR" dirty="0" smtClean="0"/>
              <a:t>Il s’agit de certaines régions de la Pologne, Bulgarie,  Roumanie, Slovaquie, Portugal, Irlande</a:t>
            </a:r>
            <a:r>
              <a:rPr lang="fr-FR" dirty="0"/>
              <a:t>, </a:t>
            </a:r>
            <a:r>
              <a:rPr lang="fr-FR" dirty="0" smtClean="0"/>
              <a:t>Grèce, Finlande et Lettonie.</a:t>
            </a:r>
            <a:endParaRPr lang="fr-FR" dirty="0"/>
          </a:p>
        </p:txBody>
      </p:sp>
    </p:spTree>
    <p:extLst>
      <p:ext uri="{BB962C8B-B14F-4D97-AF65-F5344CB8AC3E}">
        <p14:creationId xmlns:p14="http://schemas.microsoft.com/office/powerpoint/2010/main" val="301825972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F7537BC-D749-4E64-A1C0-612A8430E0DB}"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38</a:t>
            </a:fld>
            <a:endParaRPr lang="fr-F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0"/>
            <a:ext cx="5616623" cy="6857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50800" y="836712"/>
            <a:ext cx="3369072" cy="3416320"/>
          </a:xfrm>
          <a:prstGeom prst="rect">
            <a:avLst/>
          </a:prstGeom>
        </p:spPr>
        <p:txBody>
          <a:bodyPr wrap="square">
            <a:spAutoFit/>
          </a:bodyPr>
          <a:lstStyle/>
          <a:p>
            <a:r>
              <a:rPr lang="fr-FR" b="1" dirty="0" smtClean="0"/>
              <a:t>De très fortes hétérogénéités en ce qui concerne les rendements des céréales à paille et la part de ces cultures dans les régions de l’UE. </a:t>
            </a:r>
          </a:p>
          <a:p>
            <a:endParaRPr lang="fr-FR" dirty="0"/>
          </a:p>
          <a:p>
            <a:r>
              <a:rPr lang="fr-FR" dirty="0" smtClean="0"/>
              <a:t>14 régions de l’UE ont une très forte production céréalière dont </a:t>
            </a:r>
            <a:r>
              <a:rPr lang="fr-FR" b="1" dirty="0"/>
              <a:t>8 en </a:t>
            </a:r>
            <a:r>
              <a:rPr lang="fr-FR" b="1" dirty="0" smtClean="0"/>
              <a:t>France</a:t>
            </a:r>
            <a:r>
              <a:rPr lang="fr-FR" dirty="0" smtClean="0"/>
              <a:t>, 3 au Danemark, 1 dans l’est de  Angleterre, le </a:t>
            </a:r>
            <a:r>
              <a:rPr lang="fr-FR" dirty="0"/>
              <a:t>Brabant Wallon </a:t>
            </a:r>
            <a:r>
              <a:rPr lang="fr-FR" dirty="0" smtClean="0"/>
              <a:t>et l’</a:t>
            </a:r>
            <a:r>
              <a:rPr lang="fr-FR" dirty="0" err="1" smtClean="0"/>
              <a:t>Opolskie</a:t>
            </a:r>
            <a:r>
              <a:rPr lang="fr-FR" dirty="0" smtClean="0"/>
              <a:t> </a:t>
            </a:r>
            <a:r>
              <a:rPr lang="fr-FR" dirty="0"/>
              <a:t>dans le sud de la Pologne.</a:t>
            </a:r>
          </a:p>
        </p:txBody>
      </p:sp>
    </p:spTree>
    <p:extLst>
      <p:ext uri="{BB962C8B-B14F-4D97-AF65-F5344CB8AC3E}">
        <p14:creationId xmlns:p14="http://schemas.microsoft.com/office/powerpoint/2010/main" val="277551381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B07DFA-2F6E-4DF5-A757-8D05BCC18AD3}" type="datetime1">
              <a:rPr lang="fr-FR" smtClean="0"/>
              <a:t>29/03/2015</a:t>
            </a:fld>
            <a:endParaRPr lang="fr-FR"/>
          </a:p>
        </p:txBody>
      </p:sp>
      <p:sp>
        <p:nvSpPr>
          <p:cNvPr id="3" name="Espace réservé du numéro de diapositive 2"/>
          <p:cNvSpPr>
            <a:spLocks noGrp="1"/>
          </p:cNvSpPr>
          <p:nvPr>
            <p:ph type="sldNum" sz="quarter" idx="12"/>
          </p:nvPr>
        </p:nvSpPr>
        <p:spPr/>
        <p:txBody>
          <a:bodyPr/>
          <a:lstStyle/>
          <a:p>
            <a:fld id="{C9DCE5D1-E529-400F-9171-D82B93231B65}" type="slidenum">
              <a:rPr lang="fr-FR" smtClean="0"/>
              <a:t>39</a:t>
            </a:fld>
            <a:endParaRPr lang="fr-FR"/>
          </a:p>
        </p:txBody>
      </p:sp>
      <p:sp>
        <p:nvSpPr>
          <p:cNvPr id="4" name="AutoShape 6" descr="Résultat de recherche d'images pour &quot;Eurostat : Production de lait de vache dans l'UE&quo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5" name="AutoShape 8" descr="Résultat de recherche d'images pour &quot;Eurostat : Production de lait de vache dans l'UE&quo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12281" y="889844"/>
            <a:ext cx="4080225" cy="5078313"/>
          </a:xfrm>
          <a:prstGeom prst="rect">
            <a:avLst/>
          </a:prstGeom>
        </p:spPr>
        <p:txBody>
          <a:bodyPr wrap="square">
            <a:spAutoFit/>
          </a:bodyPr>
          <a:lstStyle/>
          <a:p>
            <a:pPr algn="ctr"/>
            <a:r>
              <a:rPr lang="fr-FR" b="1" dirty="0"/>
              <a:t>L’Union Européenne, </a:t>
            </a:r>
            <a:r>
              <a:rPr lang="fr-FR" b="1" dirty="0" smtClean="0"/>
              <a:t>leader </a:t>
            </a:r>
            <a:r>
              <a:rPr lang="fr-FR" b="1" dirty="0"/>
              <a:t>mondial du lait de vache</a:t>
            </a:r>
          </a:p>
          <a:p>
            <a:endParaRPr lang="fr-FR" dirty="0"/>
          </a:p>
          <a:p>
            <a:r>
              <a:rPr lang="fr-FR" dirty="0"/>
              <a:t>En 2013, la collecte de lait de vache dans l’UE à 28 avoisine 141 millions de tonnes. Elle occupe la première place mondiale, devant les USA (91 millions de tonnes).</a:t>
            </a:r>
          </a:p>
          <a:p>
            <a:endParaRPr lang="fr-FR" dirty="0"/>
          </a:p>
          <a:p>
            <a:r>
              <a:rPr lang="fr-FR" dirty="0"/>
              <a:t>L’Allemagne est la première puissance laitière d’Europe</a:t>
            </a:r>
            <a:r>
              <a:rPr lang="fr-FR" dirty="0" smtClean="0"/>
              <a:t>. En </a:t>
            </a:r>
            <a:r>
              <a:rPr lang="fr-FR" dirty="0"/>
              <a:t>2013, elle réalise 22% de la collecte européenne de lait, contre </a:t>
            </a:r>
            <a:r>
              <a:rPr lang="fr-FR" b="1" dirty="0"/>
              <a:t>17% pour la France</a:t>
            </a:r>
            <a:r>
              <a:rPr lang="fr-FR" dirty="0"/>
              <a:t>.</a:t>
            </a:r>
          </a:p>
          <a:p>
            <a:endParaRPr lang="fr-FR" dirty="0" smtClean="0"/>
          </a:p>
          <a:p>
            <a:r>
              <a:rPr lang="fr-FR" dirty="0" smtClean="0"/>
              <a:t>Les </a:t>
            </a:r>
            <a:r>
              <a:rPr lang="fr-FR" dirty="0"/>
              <a:t>autres grands pays laitiers européens sont :</a:t>
            </a:r>
          </a:p>
          <a:p>
            <a:r>
              <a:rPr lang="fr-FR" dirty="0"/>
              <a:t>- Royaume-Uni, avec 10% de la collecte</a:t>
            </a:r>
          </a:p>
          <a:p>
            <a:r>
              <a:rPr lang="fr-FR" dirty="0"/>
              <a:t>- Pays-Bas, avec 8,7 % de la collecte</a:t>
            </a:r>
          </a:p>
          <a:p>
            <a:r>
              <a:rPr lang="fr-FR" dirty="0"/>
              <a:t>- Italie, avec 7,1 % de la collecte</a:t>
            </a:r>
          </a:p>
        </p:txBody>
      </p:sp>
      <p:pic>
        <p:nvPicPr>
          <p:cNvPr id="16394" name="Picture 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4" y="7938"/>
            <a:ext cx="5076056" cy="65894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635096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980728"/>
          </a:xfrm>
          <a:solidFill>
            <a:schemeClr val="accent3">
              <a:lumMod val="40000"/>
              <a:lumOff val="60000"/>
            </a:schemeClr>
          </a:solidFill>
        </p:spPr>
        <p:txBody>
          <a:bodyPr>
            <a:normAutofit/>
          </a:bodyPr>
          <a:lstStyle/>
          <a:p>
            <a:r>
              <a:rPr lang="fr-FR" altLang="fr-FR" sz="2800" b="1" kern="0" dirty="0" smtClean="0">
                <a:solidFill>
                  <a:srgbClr val="0000FF"/>
                </a:solidFill>
              </a:rPr>
              <a:t>Estimation du poids total de l’économie </a:t>
            </a:r>
            <a:r>
              <a:rPr lang="fr-FR" altLang="fr-FR" sz="2800" b="1" kern="0" dirty="0">
                <a:solidFill>
                  <a:srgbClr val="0000FF"/>
                </a:solidFill>
              </a:rPr>
              <a:t>agricole et économie </a:t>
            </a:r>
            <a:r>
              <a:rPr lang="fr-FR" altLang="fr-FR" sz="2800" b="1" kern="0" dirty="0" smtClean="0">
                <a:solidFill>
                  <a:srgbClr val="0000FF"/>
                </a:solidFill>
              </a:rPr>
              <a:t>agroalimentaire en France</a:t>
            </a:r>
            <a:endParaRPr lang="fr-FR" sz="20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52736"/>
            <a:ext cx="9144000"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e la date 2"/>
          <p:cNvSpPr>
            <a:spLocks noGrp="1"/>
          </p:cNvSpPr>
          <p:nvPr>
            <p:ph type="dt" sz="half" idx="10"/>
          </p:nvPr>
        </p:nvSpPr>
        <p:spPr/>
        <p:txBody>
          <a:bodyPr/>
          <a:lstStyle/>
          <a:p>
            <a:fld id="{13337362-CA09-435E-8547-B92C7FB52ACE}"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4</a:t>
            </a:fld>
            <a:endParaRPr lang="fr-FR"/>
          </a:p>
        </p:txBody>
      </p:sp>
      <p:sp>
        <p:nvSpPr>
          <p:cNvPr id="5" name="ZoneTexte 4"/>
          <p:cNvSpPr txBox="1"/>
          <p:nvPr/>
        </p:nvSpPr>
        <p:spPr>
          <a:xfrm>
            <a:off x="323528" y="5370021"/>
            <a:ext cx="8496944" cy="1446550"/>
          </a:xfrm>
          <a:prstGeom prst="rect">
            <a:avLst/>
          </a:prstGeom>
          <a:solidFill>
            <a:schemeClr val="accent3">
              <a:lumMod val="40000"/>
              <a:lumOff val="60000"/>
            </a:schemeClr>
          </a:solidFill>
        </p:spPr>
        <p:txBody>
          <a:bodyPr wrap="square" rtlCol="0">
            <a:spAutoFit/>
          </a:bodyPr>
          <a:lstStyle/>
          <a:p>
            <a:r>
              <a:rPr lang="fr-FR" sz="2200" b="1" dirty="0" smtClean="0">
                <a:solidFill>
                  <a:schemeClr val="accent1">
                    <a:lumMod val="75000"/>
                  </a:schemeClr>
                </a:solidFill>
              </a:rPr>
              <a:t>Sans oublier d’autres fonctions positives des agriculteurs dont leurs contributions à l’accueil touristique et à l’aménagement des paysages.</a:t>
            </a:r>
          </a:p>
          <a:p>
            <a:r>
              <a:rPr lang="fr-FR" sz="2200" b="1" dirty="0" smtClean="0">
                <a:solidFill>
                  <a:schemeClr val="accent1">
                    <a:lumMod val="75000"/>
                  </a:schemeClr>
                </a:solidFill>
              </a:rPr>
              <a:t>Mais sans omettre non plus certaines externalités négatives de leurs activités dont les pollutions des eaux et parfois des sols... </a:t>
            </a:r>
            <a:endParaRPr lang="fr-FR" sz="2200" b="1" dirty="0">
              <a:solidFill>
                <a:schemeClr val="accent1">
                  <a:lumMod val="75000"/>
                </a:schemeClr>
              </a:solidFill>
            </a:endParaRPr>
          </a:p>
        </p:txBody>
      </p:sp>
    </p:spTree>
    <p:extLst>
      <p:ext uri="{BB962C8B-B14F-4D97-AF65-F5344CB8AC3E}">
        <p14:creationId xmlns:p14="http://schemas.microsoft.com/office/powerpoint/2010/main" val="14625792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B07DFA-2F6E-4DF5-A757-8D05BCC18AD3}" type="datetime1">
              <a:rPr lang="fr-FR" smtClean="0"/>
              <a:t>29/03/2015</a:t>
            </a:fld>
            <a:endParaRPr lang="fr-FR"/>
          </a:p>
        </p:txBody>
      </p:sp>
      <p:sp>
        <p:nvSpPr>
          <p:cNvPr id="3" name="Espace réservé du numéro de diapositive 2"/>
          <p:cNvSpPr>
            <a:spLocks noGrp="1"/>
          </p:cNvSpPr>
          <p:nvPr>
            <p:ph type="sldNum" sz="quarter" idx="12"/>
          </p:nvPr>
        </p:nvSpPr>
        <p:spPr/>
        <p:txBody>
          <a:bodyPr/>
          <a:lstStyle/>
          <a:p>
            <a:fld id="{C9DCE5D1-E529-400F-9171-D82B93231B65}" type="slidenum">
              <a:rPr lang="fr-FR" smtClean="0"/>
              <a:t>40</a:t>
            </a:fld>
            <a:endParaRPr lang="fr-FR"/>
          </a:p>
        </p:txBody>
      </p:sp>
      <p:pic>
        <p:nvPicPr>
          <p:cNvPr id="5122" name="Picture 2" descr="http://cdn3.regie-agricole.com/ulf/TNM_Biblio/fiche_102175/big_fiches_Prix_des_terres_en_Europe_en_20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836712"/>
            <a:ext cx="8064896" cy="5876156"/>
          </a:xfrm>
          <a:prstGeom prst="rect">
            <a:avLst/>
          </a:prstGeom>
          <a:noFill/>
          <a:extLst>
            <a:ext uri="{909E8E84-426E-40DD-AFC4-6F175D3DCCD1}">
              <a14:hiddenFill xmlns:a14="http://schemas.microsoft.com/office/drawing/2010/main">
                <a:solidFill>
                  <a:srgbClr val="FFFFFF"/>
                </a:solidFill>
              </a14:hiddenFill>
            </a:ext>
          </a:extLst>
        </p:spPr>
      </p:pic>
      <p:sp>
        <p:nvSpPr>
          <p:cNvPr id="5" name="Titre 1"/>
          <p:cNvSpPr txBox="1">
            <a:spLocks/>
          </p:cNvSpPr>
          <p:nvPr/>
        </p:nvSpPr>
        <p:spPr>
          <a:xfrm>
            <a:off x="0" y="0"/>
            <a:ext cx="9144000" cy="404664"/>
          </a:xfrm>
          <a:prstGeom prst="rect">
            <a:avLst/>
          </a:prstGeom>
          <a:solidFill>
            <a:schemeClr val="tx2">
              <a:lumMod val="20000"/>
              <a:lumOff val="80000"/>
            </a:schemeClr>
          </a:solidFill>
        </p:spPr>
        <p:txBody>
          <a:bodyP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400" b="1" dirty="0" smtClean="0"/>
              <a:t>De fortes hétérogénéités dans l’UE en matière de prix des terres agricoles</a:t>
            </a:r>
            <a:endParaRPr lang="fr-FR" sz="2400" b="1" dirty="0"/>
          </a:p>
        </p:txBody>
      </p:sp>
      <p:sp>
        <p:nvSpPr>
          <p:cNvPr id="4" name="ZoneTexte 3"/>
          <p:cNvSpPr txBox="1"/>
          <p:nvPr/>
        </p:nvSpPr>
        <p:spPr>
          <a:xfrm>
            <a:off x="8172400" y="4018942"/>
            <a:ext cx="811504" cy="369332"/>
          </a:xfrm>
          <a:prstGeom prst="rect">
            <a:avLst/>
          </a:prstGeom>
          <a:noFill/>
        </p:spPr>
        <p:txBody>
          <a:bodyPr wrap="none" rtlCol="0">
            <a:spAutoFit/>
          </a:bodyPr>
          <a:lstStyle/>
          <a:p>
            <a:r>
              <a:rPr lang="fr-FR" b="1" dirty="0" smtClean="0"/>
              <a:t>France</a:t>
            </a:r>
            <a:endParaRPr lang="fr-FR" b="1" dirty="0"/>
          </a:p>
        </p:txBody>
      </p:sp>
    </p:spTree>
    <p:extLst>
      <p:ext uri="{BB962C8B-B14F-4D97-AF65-F5344CB8AC3E}">
        <p14:creationId xmlns:p14="http://schemas.microsoft.com/office/powerpoint/2010/main" val="18802608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036496" cy="634082"/>
          </a:xfrm>
          <a:solidFill>
            <a:schemeClr val="bg2">
              <a:lumMod val="90000"/>
            </a:schemeClr>
          </a:solidFill>
        </p:spPr>
        <p:txBody>
          <a:bodyPr>
            <a:normAutofit/>
          </a:bodyPr>
          <a:lstStyle/>
          <a:p>
            <a:r>
              <a:rPr lang="fr-FR" sz="3000" b="1" dirty="0" smtClean="0"/>
              <a:t>Une même PAC pour des agricultures si hétérogènes ?</a:t>
            </a:r>
            <a:endParaRPr lang="fr-FR" sz="3000" b="1" dirty="0"/>
          </a:p>
        </p:txBody>
      </p:sp>
      <p:sp>
        <p:nvSpPr>
          <p:cNvPr id="3" name="Espace réservé du contenu 2"/>
          <p:cNvSpPr>
            <a:spLocks noGrp="1"/>
          </p:cNvSpPr>
          <p:nvPr>
            <p:ph idx="1"/>
          </p:nvPr>
        </p:nvSpPr>
        <p:spPr>
          <a:xfrm>
            <a:off x="251520" y="1052736"/>
            <a:ext cx="8640960" cy="5145435"/>
          </a:xfrm>
        </p:spPr>
        <p:txBody>
          <a:bodyPr>
            <a:normAutofit/>
          </a:bodyPr>
          <a:lstStyle/>
          <a:p>
            <a:r>
              <a:rPr lang="fr-FR" sz="2400" dirty="0" smtClean="0"/>
              <a:t>Construire une politique agricole visant à protéger des espaces régionaux avait beaucoup de sens dans l’UE à 6. </a:t>
            </a:r>
          </a:p>
          <a:p>
            <a:endParaRPr lang="fr-FR" sz="2400" dirty="0"/>
          </a:p>
          <a:p>
            <a:r>
              <a:rPr lang="fr-FR" sz="2400" dirty="0" smtClean="0"/>
              <a:t>C’est plus discutable quand les fermes sont très hétérogènes comme dans l’UE à 28 </a:t>
            </a:r>
            <a:r>
              <a:rPr lang="fr-FR" sz="2400" i="1" dirty="0" smtClean="0"/>
              <a:t>(avec l’accroissement du nombre de pays intégrant l’UER, l’hétérogénéité s’est fortement accrue).</a:t>
            </a:r>
          </a:p>
          <a:p>
            <a:endParaRPr lang="fr-FR" sz="2400" dirty="0"/>
          </a:p>
          <a:p>
            <a:r>
              <a:rPr lang="fr-FR" sz="2400" dirty="0" smtClean="0"/>
              <a:t>Au nom de la </a:t>
            </a:r>
            <a:r>
              <a:rPr lang="fr-FR" sz="2400" b="1" dirty="0" smtClean="0"/>
              <a:t>souveraineté alimentaire</a:t>
            </a:r>
            <a:r>
              <a:rPr lang="fr-FR" sz="2400" dirty="0" smtClean="0"/>
              <a:t>, des mesures nationales devraient être envisagées au sein de l’UE pour davantage protéger les formes d’agriculture présentant trop de handicaps sur le plan géographique ou économique.</a:t>
            </a:r>
            <a:endParaRPr lang="fr-FR" sz="2400" dirty="0"/>
          </a:p>
        </p:txBody>
      </p:sp>
      <p:sp>
        <p:nvSpPr>
          <p:cNvPr id="4" name="Espace réservé de la date 3"/>
          <p:cNvSpPr>
            <a:spLocks noGrp="1"/>
          </p:cNvSpPr>
          <p:nvPr>
            <p:ph type="dt" sz="half" idx="10"/>
          </p:nvPr>
        </p:nvSpPr>
        <p:spPr/>
        <p:txBody>
          <a:bodyPr/>
          <a:lstStyle/>
          <a:p>
            <a:fld id="{DFEE07E9-6011-45F9-A681-CBB79AA960F4}" type="datetime1">
              <a:rPr lang="fr-FR" smtClean="0"/>
              <a:t>29/03/2015</a:t>
            </a:fld>
            <a:endParaRPr lang="fr-FR"/>
          </a:p>
        </p:txBody>
      </p:sp>
      <p:sp>
        <p:nvSpPr>
          <p:cNvPr id="5" name="Espace réservé du numéro de diapositive 4"/>
          <p:cNvSpPr>
            <a:spLocks noGrp="1"/>
          </p:cNvSpPr>
          <p:nvPr>
            <p:ph type="sldNum" sz="quarter" idx="12"/>
          </p:nvPr>
        </p:nvSpPr>
        <p:spPr/>
        <p:txBody>
          <a:bodyPr/>
          <a:lstStyle/>
          <a:p>
            <a:fld id="{C9DCE5D1-E529-400F-9171-D82B93231B65}" type="slidenum">
              <a:rPr lang="fr-FR" smtClean="0"/>
              <a:t>41</a:t>
            </a:fld>
            <a:endParaRPr lang="fr-FR"/>
          </a:p>
        </p:txBody>
      </p:sp>
    </p:spTree>
    <p:extLst>
      <p:ext uri="{BB962C8B-B14F-4D97-AF65-F5344CB8AC3E}">
        <p14:creationId xmlns:p14="http://schemas.microsoft.com/office/powerpoint/2010/main" val="2181369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556792"/>
            <a:ext cx="9144000" cy="2088232"/>
          </a:xfrm>
          <a:solidFill>
            <a:srgbClr val="FBA3B2"/>
          </a:solidFill>
        </p:spPr>
        <p:txBody>
          <a:bodyPr>
            <a:normAutofit fontScale="90000"/>
          </a:bodyPr>
          <a:lstStyle/>
          <a:p>
            <a:r>
              <a:rPr lang="fr-FR" sz="3800" b="1" dirty="0" smtClean="0"/>
              <a:t>IV. Focus sur les importations et exportations agroalimentaires de la France </a:t>
            </a:r>
            <a:r>
              <a:rPr lang="fr-FR" sz="4000" b="1" dirty="0"/>
              <a:t>+ </a:t>
            </a:r>
            <a:r>
              <a:rPr lang="fr-FR" sz="4000" b="1" dirty="0" smtClean="0"/>
              <a:t>Incidences sur les paysans de certains pays importateurs</a:t>
            </a:r>
            <a:endParaRPr lang="fr-FR" sz="3800" b="1" dirty="0"/>
          </a:p>
        </p:txBody>
      </p:sp>
      <p:sp>
        <p:nvSpPr>
          <p:cNvPr id="3" name="Espace réservé de la date 2"/>
          <p:cNvSpPr>
            <a:spLocks noGrp="1"/>
          </p:cNvSpPr>
          <p:nvPr>
            <p:ph type="dt" sz="half" idx="10"/>
          </p:nvPr>
        </p:nvSpPr>
        <p:spPr/>
        <p:txBody>
          <a:bodyPr/>
          <a:lstStyle/>
          <a:p>
            <a:fld id="{7E3A5C7B-DA02-4D77-A789-2E57C0A4EEE2}"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42</a:t>
            </a:fld>
            <a:endParaRPr lang="fr-FR"/>
          </a:p>
        </p:txBody>
      </p:sp>
    </p:spTree>
    <p:extLst>
      <p:ext uri="{BB962C8B-B14F-4D97-AF65-F5344CB8AC3E}">
        <p14:creationId xmlns:p14="http://schemas.microsoft.com/office/powerpoint/2010/main" val="1120915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353000252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p:cNvSpPr>
            <a:spLocks noGrp="1"/>
          </p:cNvSpPr>
          <p:nvPr>
            <p:ph type="dt" sz="half" idx="10"/>
          </p:nvPr>
        </p:nvSpPr>
        <p:spPr/>
        <p:txBody>
          <a:bodyPr/>
          <a:lstStyle/>
          <a:p>
            <a:fld id="{98ECF376-DD11-4724-931F-313A39A00FCC}"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43</a:t>
            </a:fld>
            <a:endParaRPr lang="fr-FR"/>
          </a:p>
        </p:txBody>
      </p:sp>
    </p:spTree>
    <p:extLst>
      <p:ext uri="{BB962C8B-B14F-4D97-AF65-F5344CB8AC3E}">
        <p14:creationId xmlns:p14="http://schemas.microsoft.com/office/powerpoint/2010/main" val="12259840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493" name="Object 11"/>
          <p:cNvGraphicFramePr>
            <a:graphicFrameLocks noChangeAspect="1"/>
          </p:cNvGraphicFramePr>
          <p:nvPr/>
        </p:nvGraphicFramePr>
        <p:xfrm>
          <a:off x="1041400" y="401638"/>
          <a:ext cx="6986588" cy="5789612"/>
        </p:xfrm>
        <a:graphic>
          <a:graphicData uri="http://schemas.openxmlformats.org/presentationml/2006/ole">
            <mc:AlternateContent xmlns:mc="http://schemas.openxmlformats.org/markup-compatibility/2006">
              <mc:Choice xmlns:v="urn:schemas-microsoft-com:vml" Requires="v">
                <p:oleObj spid="_x0000_s4148" name="Graphique" r:id="rId4" imgW="7955254" imgH="6583680" progId="MSGraph.Chart.8">
                  <p:embed followColorScheme="full"/>
                </p:oleObj>
              </mc:Choice>
              <mc:Fallback>
                <p:oleObj name="Graphique" r:id="rId4" imgW="7955254" imgH="6583680" progId="MSGraph.Chart.8">
                  <p:embed followColorScheme="full"/>
                  <p:pic>
                    <p:nvPicPr>
                      <p:cNvPr id="0" name=""/>
                      <p:cNvPicPr>
                        <a:picLocks noChangeAspect="1" noChangeArrowheads="1"/>
                      </p:cNvPicPr>
                      <p:nvPr/>
                    </p:nvPicPr>
                    <p:blipFill>
                      <a:blip r:embed="rId5"/>
                      <a:srcRect/>
                      <a:stretch>
                        <a:fillRect/>
                      </a:stretch>
                    </p:blipFill>
                    <p:spPr bwMode="auto">
                      <a:xfrm>
                        <a:off x="1041400" y="401638"/>
                        <a:ext cx="6986588" cy="578961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3494" name="Text Box 12"/>
          <p:cNvSpPr txBox="1">
            <a:spLocks noChangeArrowheads="1"/>
          </p:cNvSpPr>
          <p:nvPr/>
        </p:nvSpPr>
        <p:spPr bwMode="auto">
          <a:xfrm>
            <a:off x="179388" y="260648"/>
            <a:ext cx="8713787" cy="1202510"/>
          </a:xfrm>
          <a:prstGeom prst="rect">
            <a:avLst/>
          </a:prstGeom>
          <a:solidFill>
            <a:srgbClr val="FBA3B2"/>
          </a:solidFill>
          <a:ln>
            <a:noFill/>
          </a:ln>
          <a:effectLst/>
          <a:extLst/>
        </p:spPr>
        <p:txBody>
          <a:bodyPr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9pPr>
          </a:lstStyle>
          <a:p>
            <a:pPr algn="ctr" eaLnBrk="1" hangingPunct="1">
              <a:spcBef>
                <a:spcPct val="0"/>
              </a:spcBef>
              <a:buClr>
                <a:srgbClr val="0000FF"/>
              </a:buClr>
              <a:buFont typeface="Arial" charset="0"/>
              <a:buNone/>
            </a:pPr>
            <a:r>
              <a:rPr lang="fr-FR" altLang="fr-FR" sz="2000" b="1" dirty="0" smtClean="0">
                <a:solidFill>
                  <a:srgbClr val="0000FF"/>
                </a:solidFill>
              </a:rPr>
              <a:t>Evolution de l’excédent </a:t>
            </a:r>
            <a:r>
              <a:rPr lang="fr-FR" altLang="fr-FR" sz="2000" b="1" dirty="0">
                <a:solidFill>
                  <a:srgbClr val="0000FF"/>
                </a:solidFill>
              </a:rPr>
              <a:t>de la balance commerciale agroalimentaire française (en milliards d'euros – y compris DOM depuis 1996)</a:t>
            </a:r>
            <a:r>
              <a:rPr lang="ar-SA" altLang="fr-FR" sz="2000" b="1" dirty="0">
                <a:solidFill>
                  <a:srgbClr val="0000FF"/>
                </a:solidFill>
                <a:cs typeface="Arial" charset="0"/>
              </a:rPr>
              <a:t>‏</a:t>
            </a:r>
            <a:endParaRPr lang="fr-FR" altLang="fr-FR" sz="2000" b="1" dirty="0">
              <a:solidFill>
                <a:srgbClr val="0000FF"/>
              </a:solidFill>
            </a:endParaRPr>
          </a:p>
          <a:p>
            <a:pPr algn="ctr" eaLnBrk="1" hangingPunct="1">
              <a:spcBef>
                <a:spcPct val="0"/>
              </a:spcBef>
              <a:buFont typeface="Arial" charset="0"/>
              <a:buNone/>
            </a:pPr>
            <a:endParaRPr lang="fr-FR" altLang="fr-FR" sz="1600" dirty="0" smtClean="0"/>
          </a:p>
          <a:p>
            <a:pPr algn="ctr" eaLnBrk="1" hangingPunct="1">
              <a:spcBef>
                <a:spcPct val="0"/>
              </a:spcBef>
              <a:buFont typeface="Arial" charset="0"/>
              <a:buNone/>
            </a:pPr>
            <a:r>
              <a:rPr lang="fr-FR" altLang="fr-FR" sz="1600" dirty="0" smtClean="0"/>
              <a:t>(</a:t>
            </a:r>
            <a:r>
              <a:rPr lang="fr-FR" altLang="fr-FR" sz="1600" dirty="0"/>
              <a:t>Source: Direction générale des douanes et prévision Agreste pour </a:t>
            </a:r>
            <a:r>
              <a:rPr lang="fr-FR" altLang="fr-FR" sz="1600" dirty="0" smtClean="0"/>
              <a:t>2013)</a:t>
            </a:r>
            <a:r>
              <a:rPr lang="ar-SA" altLang="fr-FR" sz="1600" dirty="0">
                <a:cs typeface="Arial" charset="0"/>
              </a:rPr>
              <a:t>‏</a:t>
            </a:r>
            <a:endParaRPr lang="fr-FR" altLang="fr-FR" sz="1600" dirty="0"/>
          </a:p>
        </p:txBody>
      </p:sp>
      <p:sp>
        <p:nvSpPr>
          <p:cNvPr id="63495" name="Text Box 14"/>
          <p:cNvSpPr txBox="1">
            <a:spLocks noChangeArrowheads="1"/>
          </p:cNvSpPr>
          <p:nvPr/>
        </p:nvSpPr>
        <p:spPr bwMode="auto">
          <a:xfrm>
            <a:off x="7519300" y="2470577"/>
            <a:ext cx="1373875" cy="1200329"/>
          </a:xfrm>
          <a:prstGeom prst="rect">
            <a:avLst/>
          </a:prstGeom>
          <a:noFill/>
          <a:ln>
            <a:noFill/>
          </a:ln>
          <a:effectLst/>
          <a:extLst>
            <a:ext uri="{909E8E84-426E-40DD-AFC4-6F175D3DCCD1}">
              <a14:hiddenFill xmlns:a14="http://schemas.microsoft.com/office/drawing/2010/main">
                <a:solidFill>
                  <a:srgbClr val="00B8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ts val="800"/>
              </a:spcBef>
              <a:buChar char="•"/>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defRPr sz="2000">
                <a:solidFill>
                  <a:srgbClr val="000000"/>
                </a:solidFill>
                <a:latin typeface="Arial" charset="0"/>
                <a:ea typeface="Lucida Sans Unicode" pitchFamily="34" charset="0"/>
                <a:cs typeface="Lucida Sans Unicode" pitchFamily="34" charset="0"/>
              </a:defRPr>
            </a:lvl9pPr>
          </a:lstStyle>
          <a:p>
            <a:pPr eaLnBrk="1" hangingPunct="1">
              <a:spcBef>
                <a:spcPct val="50000"/>
              </a:spcBef>
              <a:buFont typeface="Arial" charset="0"/>
              <a:buNone/>
            </a:pPr>
            <a:r>
              <a:rPr lang="fr-FR" altLang="fr-FR" sz="1800" dirty="0" smtClean="0">
                <a:solidFill>
                  <a:schemeClr val="tx1"/>
                </a:solidFill>
              </a:rPr>
              <a:t>Prévisions:</a:t>
            </a:r>
          </a:p>
          <a:p>
            <a:pPr eaLnBrk="1" hangingPunct="1">
              <a:spcBef>
                <a:spcPct val="50000"/>
              </a:spcBef>
              <a:buFont typeface="Arial" charset="0"/>
              <a:buNone/>
            </a:pPr>
            <a:r>
              <a:rPr lang="fr-FR" altLang="fr-FR" sz="1800" dirty="0" smtClean="0">
                <a:solidFill>
                  <a:schemeClr val="tx1"/>
                </a:solidFill>
              </a:rPr>
              <a:t>2011: 11,8 </a:t>
            </a:r>
          </a:p>
          <a:p>
            <a:pPr eaLnBrk="1" hangingPunct="1">
              <a:spcBef>
                <a:spcPct val="50000"/>
              </a:spcBef>
              <a:buFont typeface="Arial" charset="0"/>
              <a:buNone/>
            </a:pPr>
            <a:r>
              <a:rPr lang="fr-FR" altLang="fr-FR" sz="1800" dirty="0" smtClean="0">
                <a:solidFill>
                  <a:schemeClr val="tx1"/>
                </a:solidFill>
              </a:rPr>
              <a:t>2012: 11,9</a:t>
            </a:r>
            <a:endParaRPr lang="fr-FR" altLang="fr-FR" sz="1800" dirty="0">
              <a:solidFill>
                <a:schemeClr val="tx1"/>
              </a:solidFill>
            </a:endParaRPr>
          </a:p>
        </p:txBody>
      </p:sp>
      <p:sp>
        <p:nvSpPr>
          <p:cNvPr id="2" name="Espace réservé du numéro de diapositive 1"/>
          <p:cNvSpPr>
            <a:spLocks noGrp="1"/>
          </p:cNvSpPr>
          <p:nvPr>
            <p:ph type="sldNum" sz="quarter" idx="12"/>
          </p:nvPr>
        </p:nvSpPr>
        <p:spPr/>
        <p:txBody>
          <a:bodyPr/>
          <a:lstStyle/>
          <a:p>
            <a:pPr>
              <a:defRPr/>
            </a:pPr>
            <a:fld id="{7627F4C2-332C-4B4F-BDB4-787515CEF947}" type="slidenum">
              <a:rPr lang="fr-FR" smtClean="0"/>
              <a:pPr>
                <a:defRPr/>
              </a:pPr>
              <a:t>44</a:t>
            </a:fld>
            <a:endParaRPr lang="fr-FR" dirty="0"/>
          </a:p>
        </p:txBody>
      </p:sp>
      <p:sp>
        <p:nvSpPr>
          <p:cNvPr id="3" name="Espace réservé de la date 2"/>
          <p:cNvSpPr>
            <a:spLocks noGrp="1"/>
          </p:cNvSpPr>
          <p:nvPr>
            <p:ph type="dt" sz="half" idx="10"/>
          </p:nvPr>
        </p:nvSpPr>
        <p:spPr/>
        <p:txBody>
          <a:bodyPr/>
          <a:lstStyle/>
          <a:p>
            <a:fld id="{EB56E2E4-F324-4B50-82C6-940AF6DE9B47}" type="datetime1">
              <a:rPr lang="fr-FR" smtClean="0"/>
              <a:t>29/03/2015</a:t>
            </a:fld>
            <a:endParaRPr lang="fr-FR"/>
          </a:p>
        </p:txBody>
      </p:sp>
    </p:spTree>
    <p:extLst>
      <p:ext uri="{BB962C8B-B14F-4D97-AF65-F5344CB8AC3E}">
        <p14:creationId xmlns:p14="http://schemas.microsoft.com/office/powerpoint/2010/main" val="198900261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9" name="Text Box 11"/>
          <p:cNvSpPr txBox="1">
            <a:spLocks noChangeArrowheads="1"/>
          </p:cNvSpPr>
          <p:nvPr/>
        </p:nvSpPr>
        <p:spPr bwMode="auto">
          <a:xfrm>
            <a:off x="230960" y="764704"/>
            <a:ext cx="8681900" cy="552369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9pPr>
          </a:lstStyle>
          <a:p>
            <a:pPr marL="285750" indent="-285750" algn="just" eaLnBrk="1" hangingPunct="1">
              <a:lnSpc>
                <a:spcPct val="120000"/>
              </a:lnSpc>
              <a:spcBef>
                <a:spcPct val="0"/>
              </a:spcBef>
              <a:buFont typeface="Wingdings" panose="05000000000000000000" pitchFamily="2" charset="2"/>
              <a:buChar char="Ø"/>
            </a:pPr>
            <a:r>
              <a:rPr lang="fr-FR" altLang="fr-FR" sz="1800" dirty="0"/>
              <a:t> </a:t>
            </a:r>
            <a:r>
              <a:rPr lang="fr-FR" altLang="fr-FR" sz="1800" b="1" dirty="0"/>
              <a:t>Exportations agro-alimentaires de la France en </a:t>
            </a:r>
            <a:r>
              <a:rPr lang="fr-FR" altLang="fr-FR" sz="1800" b="1" dirty="0" smtClean="0"/>
              <a:t>2011</a:t>
            </a:r>
            <a:r>
              <a:rPr lang="fr-FR" altLang="fr-FR" sz="1800" dirty="0" smtClean="0"/>
              <a:t> </a:t>
            </a:r>
            <a:r>
              <a:rPr lang="fr-FR" altLang="fr-FR" sz="1800" dirty="0"/>
              <a:t>= </a:t>
            </a:r>
            <a:r>
              <a:rPr lang="fr-FR" altLang="fr-FR" sz="1800" dirty="0" smtClean="0"/>
              <a:t>57,6 </a:t>
            </a:r>
            <a:r>
              <a:rPr lang="fr-FR" altLang="fr-FR" sz="1800" dirty="0"/>
              <a:t>milliards d'euros. L'Union européenne en absorbe 68% et les pays tiers 32</a:t>
            </a:r>
            <a:r>
              <a:rPr lang="fr-FR" altLang="fr-FR" sz="1800" dirty="0" smtClean="0"/>
              <a:t>%.</a:t>
            </a:r>
          </a:p>
          <a:p>
            <a:pPr marL="285750" indent="-285750" algn="just" eaLnBrk="1" hangingPunct="1">
              <a:lnSpc>
                <a:spcPct val="120000"/>
              </a:lnSpc>
              <a:spcBef>
                <a:spcPct val="0"/>
              </a:spcBef>
              <a:buFont typeface="Wingdings" panose="05000000000000000000" pitchFamily="2" charset="2"/>
              <a:buChar char="Ø"/>
            </a:pPr>
            <a:endParaRPr lang="fr-FR" altLang="fr-FR" sz="800" dirty="0"/>
          </a:p>
          <a:p>
            <a:pPr marL="444500" algn="just" eaLnBrk="1" hangingPunct="1">
              <a:lnSpc>
                <a:spcPct val="120000"/>
              </a:lnSpc>
              <a:spcBef>
                <a:spcPct val="0"/>
              </a:spcBef>
              <a:buNone/>
              <a:tabLst>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800" dirty="0" smtClean="0"/>
              <a:t>Principaux </a:t>
            </a:r>
            <a:r>
              <a:rPr lang="fr-FR" altLang="fr-FR" sz="1800" dirty="0"/>
              <a:t>clients en </a:t>
            </a:r>
            <a:r>
              <a:rPr lang="fr-FR" altLang="fr-FR" sz="1800" dirty="0" smtClean="0"/>
              <a:t>2012 </a:t>
            </a:r>
            <a:r>
              <a:rPr lang="fr-FR" altLang="fr-FR" sz="1800" dirty="0"/>
              <a:t>(en milliards d’euros</a:t>
            </a:r>
            <a:r>
              <a:rPr lang="fr-FR" altLang="fr-FR" sz="1800" dirty="0" smtClean="0"/>
              <a:t>) = voisins de l’UE comme Allemagne </a:t>
            </a:r>
            <a:r>
              <a:rPr lang="fr-FR" altLang="fr-FR" sz="1800" dirty="0"/>
              <a:t>(6,9), </a:t>
            </a:r>
            <a:r>
              <a:rPr lang="fr-FR" altLang="fr-FR" sz="1800" dirty="0" smtClean="0"/>
              <a:t>Belgique </a:t>
            </a:r>
            <a:r>
              <a:rPr lang="fr-FR" altLang="fr-FR" sz="1800" dirty="0"/>
              <a:t>(6,0), </a:t>
            </a:r>
            <a:r>
              <a:rPr lang="fr-FR" altLang="fr-FR" sz="1800" dirty="0" smtClean="0"/>
              <a:t>Italie </a:t>
            </a:r>
            <a:r>
              <a:rPr lang="fr-FR" altLang="fr-FR" sz="1800" dirty="0"/>
              <a:t>(5,6), </a:t>
            </a:r>
            <a:r>
              <a:rPr lang="fr-FR" altLang="fr-FR" sz="1800" dirty="0" smtClean="0"/>
              <a:t>RU </a:t>
            </a:r>
            <a:r>
              <a:rPr lang="fr-FR" altLang="fr-FR" sz="1800" dirty="0"/>
              <a:t>(4,9), </a:t>
            </a:r>
            <a:r>
              <a:rPr lang="fr-FR" altLang="fr-FR" sz="1800" dirty="0" smtClean="0"/>
              <a:t>Espagne </a:t>
            </a:r>
            <a:r>
              <a:rPr lang="fr-FR" altLang="fr-FR" sz="1800" dirty="0"/>
              <a:t>(4,8), </a:t>
            </a:r>
            <a:r>
              <a:rPr lang="fr-FR" altLang="fr-FR" sz="1800" dirty="0" smtClean="0"/>
              <a:t>Pays-Bas </a:t>
            </a:r>
            <a:r>
              <a:rPr lang="fr-FR" altLang="fr-FR" sz="1800" dirty="0"/>
              <a:t>(3,7</a:t>
            </a:r>
            <a:r>
              <a:rPr lang="fr-FR" altLang="fr-FR" sz="1800" dirty="0" smtClean="0"/>
              <a:t>). </a:t>
            </a:r>
            <a:r>
              <a:rPr lang="fr-FR" altLang="fr-FR" sz="1800" b="1" dirty="0" smtClean="0">
                <a:solidFill>
                  <a:srgbClr val="0000FF"/>
                </a:solidFill>
              </a:rPr>
              <a:t>Puis viennent  </a:t>
            </a:r>
            <a:r>
              <a:rPr lang="fr-FR" altLang="fr-FR" sz="1800" b="1" dirty="0">
                <a:solidFill>
                  <a:srgbClr val="0000FF"/>
                </a:solidFill>
              </a:rPr>
              <a:t>les Etats-Unis (2,4</a:t>
            </a:r>
            <a:r>
              <a:rPr lang="fr-FR" altLang="fr-FR" sz="1800" b="1" dirty="0" smtClean="0">
                <a:solidFill>
                  <a:srgbClr val="0000FF"/>
                </a:solidFill>
              </a:rPr>
              <a:t>).</a:t>
            </a:r>
          </a:p>
          <a:p>
            <a:pPr marL="285750" indent="-285750" algn="just" eaLnBrk="1" hangingPunct="1">
              <a:lnSpc>
                <a:spcPct val="120000"/>
              </a:lnSpc>
              <a:spcBef>
                <a:spcPct val="0"/>
              </a:spcBef>
              <a:buFont typeface="Wingdings" panose="05000000000000000000" pitchFamily="2" charset="2"/>
              <a:buChar char="Ø"/>
            </a:pPr>
            <a:endParaRPr lang="fr-FR" altLang="fr-FR" sz="1800" dirty="0" smtClean="0"/>
          </a:p>
          <a:p>
            <a:pPr marL="285750" indent="-285750" algn="just" eaLnBrk="1" hangingPunct="1">
              <a:lnSpc>
                <a:spcPct val="120000"/>
              </a:lnSpc>
              <a:spcBef>
                <a:spcPct val="0"/>
              </a:spcBef>
              <a:buFont typeface="Wingdings" panose="05000000000000000000" pitchFamily="2" charset="2"/>
              <a:buChar char="Ø"/>
            </a:pPr>
            <a:r>
              <a:rPr lang="fr-FR" altLang="fr-FR" sz="1800" b="1" dirty="0"/>
              <a:t>Importations</a:t>
            </a:r>
            <a:r>
              <a:rPr lang="fr-FR" altLang="fr-FR" sz="1800" b="1" dirty="0">
                <a:solidFill>
                  <a:srgbClr val="0000FF"/>
                </a:solidFill>
              </a:rPr>
              <a:t> </a:t>
            </a:r>
            <a:r>
              <a:rPr lang="fr-FR" altLang="fr-FR" sz="1800" b="1" dirty="0"/>
              <a:t>agro-alimentaires de la France en 2011</a:t>
            </a:r>
            <a:r>
              <a:rPr lang="fr-FR" altLang="fr-FR" sz="1800" dirty="0"/>
              <a:t> = 44 milliards d'euros. L'Union européenne est à l'origine de 70</a:t>
            </a:r>
            <a:r>
              <a:rPr lang="fr-FR" altLang="fr-FR" sz="1800" dirty="0" smtClean="0"/>
              <a:t>% ; </a:t>
            </a:r>
            <a:r>
              <a:rPr lang="fr-FR" altLang="fr-FR" sz="1800" dirty="0"/>
              <a:t>les Pays tiers 30%.</a:t>
            </a:r>
          </a:p>
          <a:p>
            <a:pPr marL="285750" indent="-285750" algn="just" eaLnBrk="1" hangingPunct="1">
              <a:lnSpc>
                <a:spcPct val="120000"/>
              </a:lnSpc>
              <a:spcBef>
                <a:spcPct val="0"/>
              </a:spcBef>
              <a:buFont typeface="Wingdings" panose="05000000000000000000" pitchFamily="2" charset="2"/>
              <a:buChar char="Ø"/>
            </a:pPr>
            <a:endParaRPr lang="fr-FR" altLang="fr-FR" sz="1800" dirty="0" smtClean="0"/>
          </a:p>
          <a:p>
            <a:pPr marL="285750" indent="-285750" algn="just" eaLnBrk="1" hangingPunct="1">
              <a:lnSpc>
                <a:spcPct val="120000"/>
              </a:lnSpc>
              <a:spcBef>
                <a:spcPct val="0"/>
              </a:spcBef>
              <a:buFont typeface="Wingdings" panose="05000000000000000000" pitchFamily="2" charset="2"/>
              <a:buChar char="Ø"/>
            </a:pPr>
            <a:r>
              <a:rPr lang="fr-FR" altLang="fr-FR" sz="1800" dirty="0" smtClean="0"/>
              <a:t> </a:t>
            </a:r>
            <a:r>
              <a:rPr lang="fr-FR" altLang="fr-FR" sz="1800" b="1" dirty="0"/>
              <a:t>Excédent de la balance commerciale agro-alimentaire française en </a:t>
            </a:r>
            <a:r>
              <a:rPr lang="fr-FR" altLang="fr-FR" sz="1800" b="1" dirty="0" smtClean="0"/>
              <a:t>2012</a:t>
            </a:r>
            <a:r>
              <a:rPr lang="fr-FR" altLang="fr-FR" sz="1800" dirty="0" smtClean="0"/>
              <a:t> </a:t>
            </a:r>
            <a:r>
              <a:rPr lang="fr-FR" altLang="fr-FR" sz="1800" dirty="0"/>
              <a:t>= </a:t>
            </a:r>
            <a:r>
              <a:rPr lang="fr-FR" altLang="fr-FR" sz="1800" b="1" dirty="0">
                <a:solidFill>
                  <a:srgbClr val="0070C0"/>
                </a:solidFill>
              </a:rPr>
              <a:t>11,9 milliards </a:t>
            </a:r>
            <a:r>
              <a:rPr lang="fr-FR" altLang="fr-FR" sz="1800" b="1" dirty="0" smtClean="0">
                <a:solidFill>
                  <a:srgbClr val="0070C0"/>
                </a:solidFill>
              </a:rPr>
              <a:t>d'euros</a:t>
            </a:r>
            <a:r>
              <a:rPr lang="fr-FR" altLang="fr-FR" sz="1800" dirty="0" smtClean="0"/>
              <a:t> </a:t>
            </a:r>
          </a:p>
          <a:p>
            <a:pPr marL="285750" indent="-285750" algn="just" eaLnBrk="1" hangingPunct="1">
              <a:lnSpc>
                <a:spcPct val="120000"/>
              </a:lnSpc>
              <a:spcBef>
                <a:spcPct val="0"/>
              </a:spcBef>
              <a:buFont typeface="Wingdings" panose="05000000000000000000" pitchFamily="2" charset="2"/>
              <a:buChar char="Ø"/>
            </a:pPr>
            <a:endParaRPr lang="fr-FR" altLang="fr-FR" sz="1800" dirty="0"/>
          </a:p>
          <a:p>
            <a:pPr marL="285750" indent="-285750" algn="just" eaLnBrk="1" hangingPunct="1">
              <a:lnSpc>
                <a:spcPct val="120000"/>
              </a:lnSpc>
              <a:spcBef>
                <a:spcPct val="0"/>
              </a:spcBef>
              <a:buFont typeface="Wingdings" panose="05000000000000000000" pitchFamily="2" charset="2"/>
              <a:buChar char="Ø"/>
            </a:pPr>
            <a:r>
              <a:rPr lang="fr-FR" altLang="fr-FR" sz="1800" b="1" dirty="0" smtClean="0"/>
              <a:t>2</a:t>
            </a:r>
            <a:r>
              <a:rPr lang="fr-FR" altLang="fr-FR" sz="1800" b="1" baseline="30000" dirty="0" smtClean="0"/>
              <a:t>ème</a:t>
            </a:r>
            <a:r>
              <a:rPr lang="fr-FR" altLang="fr-FR" sz="1800" b="1" dirty="0" smtClean="0"/>
              <a:t> solde </a:t>
            </a:r>
            <a:r>
              <a:rPr lang="fr-FR" altLang="fr-FR" sz="1800" b="1" dirty="0"/>
              <a:t>excédentaire de la balance commerciale </a:t>
            </a:r>
            <a:r>
              <a:rPr lang="fr-FR" altLang="fr-FR" sz="1800" b="1" dirty="0" smtClean="0"/>
              <a:t>française</a:t>
            </a:r>
            <a:r>
              <a:rPr lang="fr-FR" altLang="fr-FR" sz="1800" dirty="0" smtClean="0"/>
              <a:t> (après avions et autres matériels de transport), - 1/3 produits bruts et 2/3 produits transformés</a:t>
            </a:r>
          </a:p>
          <a:p>
            <a:pPr marL="171450" indent="-171450" algn="just" eaLnBrk="1" hangingPunct="1">
              <a:lnSpc>
                <a:spcPct val="120000"/>
              </a:lnSpc>
              <a:spcBef>
                <a:spcPct val="0"/>
              </a:spcBef>
              <a:buFont typeface="Wingdings" panose="05000000000000000000" pitchFamily="2" charset="2"/>
              <a:buChar char="§"/>
            </a:pPr>
            <a:endParaRPr lang="fr-FR" altLang="fr-FR" sz="1200" dirty="0" smtClean="0"/>
          </a:p>
          <a:p>
            <a:pPr algn="just" eaLnBrk="1" hangingPunct="1">
              <a:lnSpc>
                <a:spcPct val="120000"/>
              </a:lnSpc>
              <a:spcBef>
                <a:spcPct val="0"/>
              </a:spcBef>
              <a:buNone/>
            </a:pPr>
            <a:r>
              <a:rPr lang="fr-FR" altLang="fr-FR" sz="1200" dirty="0" smtClean="0"/>
              <a:t>Sources</a:t>
            </a:r>
            <a:r>
              <a:rPr lang="fr-FR" altLang="fr-FR" sz="1200" dirty="0"/>
              <a:t>: </a:t>
            </a:r>
            <a:r>
              <a:rPr lang="fr-FR" altLang="fr-FR" sz="1200" dirty="0" err="1"/>
              <a:t>Bimagri</a:t>
            </a:r>
            <a:r>
              <a:rPr lang="fr-FR" altLang="fr-FR" sz="1200" dirty="0"/>
              <a:t> HS Janvier, </a:t>
            </a:r>
            <a:r>
              <a:rPr lang="fr-FR" altLang="fr-FR" sz="1200" dirty="0" err="1"/>
              <a:t>com.ext</a:t>
            </a:r>
            <a:r>
              <a:rPr lang="fr-FR" altLang="fr-FR" sz="1200" dirty="0"/>
              <a:t>. </a:t>
            </a:r>
            <a:r>
              <a:rPr lang="fr-FR" altLang="fr-FR" sz="1200" dirty="0" smtClean="0"/>
              <a:t>Kiosque.finances.gouv.fr, Agreste</a:t>
            </a:r>
            <a:r>
              <a:rPr lang="ar-SA" altLang="fr-FR" sz="1200" dirty="0" smtClean="0">
                <a:cs typeface="Arial" charset="0"/>
              </a:rPr>
              <a:t>‏</a:t>
            </a:r>
            <a:endParaRPr lang="fr-FR" altLang="fr-FR" sz="1200" dirty="0"/>
          </a:p>
        </p:txBody>
      </p:sp>
      <p:sp>
        <p:nvSpPr>
          <p:cNvPr id="62470" name="Text Box 12"/>
          <p:cNvSpPr txBox="1">
            <a:spLocks noChangeArrowheads="1"/>
          </p:cNvSpPr>
          <p:nvPr/>
        </p:nvSpPr>
        <p:spPr bwMode="auto">
          <a:xfrm>
            <a:off x="0" y="2372"/>
            <a:ext cx="9036496" cy="402291"/>
          </a:xfrm>
          <a:prstGeom prst="rect">
            <a:avLst/>
          </a:prstGeom>
          <a:solidFill>
            <a:srgbClr val="FBA3B2"/>
          </a:solidFill>
          <a:ln>
            <a:noFill/>
          </a:ln>
          <a:effectLst/>
          <a:extLst/>
        </p:spPr>
        <p:txBody>
          <a:bodyPr wrap="square"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9pPr>
          </a:lstStyle>
          <a:p>
            <a:pPr algn="ctr" eaLnBrk="1" hangingPunct="1">
              <a:spcBef>
                <a:spcPts val="1250"/>
              </a:spcBef>
              <a:buClr>
                <a:srgbClr val="0000FF"/>
              </a:buClr>
              <a:buFont typeface="Arial" charset="0"/>
              <a:buNone/>
            </a:pPr>
            <a:r>
              <a:rPr lang="fr-FR" altLang="fr-FR" sz="2000" b="1" dirty="0" smtClean="0">
                <a:solidFill>
                  <a:srgbClr val="0000FF"/>
                </a:solidFill>
              </a:rPr>
              <a:t>Les exportations et importations agroalimentaires de la France en 2012</a:t>
            </a:r>
            <a:endParaRPr lang="fr-FR" altLang="fr-FR" sz="2000" b="1" dirty="0">
              <a:solidFill>
                <a:srgbClr val="0000FF"/>
              </a:solidFill>
            </a:endParaRPr>
          </a:p>
        </p:txBody>
      </p:sp>
      <p:sp>
        <p:nvSpPr>
          <p:cNvPr id="2" name="Espace réservé du numéro de diapositive 1"/>
          <p:cNvSpPr>
            <a:spLocks noGrp="1"/>
          </p:cNvSpPr>
          <p:nvPr>
            <p:ph type="sldNum" sz="quarter" idx="12"/>
          </p:nvPr>
        </p:nvSpPr>
        <p:spPr/>
        <p:txBody>
          <a:bodyPr/>
          <a:lstStyle/>
          <a:p>
            <a:pPr>
              <a:defRPr/>
            </a:pPr>
            <a:fld id="{7627F4C2-332C-4B4F-BDB4-787515CEF947}" type="slidenum">
              <a:rPr lang="fr-FR" smtClean="0"/>
              <a:pPr>
                <a:defRPr/>
              </a:pPr>
              <a:t>45</a:t>
            </a:fld>
            <a:endParaRPr lang="fr-FR" dirty="0"/>
          </a:p>
        </p:txBody>
      </p:sp>
      <p:sp>
        <p:nvSpPr>
          <p:cNvPr id="3" name="Espace réservé de la date 2"/>
          <p:cNvSpPr>
            <a:spLocks noGrp="1"/>
          </p:cNvSpPr>
          <p:nvPr>
            <p:ph type="dt" sz="half" idx="10"/>
          </p:nvPr>
        </p:nvSpPr>
        <p:spPr/>
        <p:txBody>
          <a:bodyPr/>
          <a:lstStyle/>
          <a:p>
            <a:fld id="{12050F7C-8DCC-4D01-BB54-2C5B2CC8D4C0}" type="datetime1">
              <a:rPr lang="fr-FR" smtClean="0"/>
              <a:t>29/03/2015</a:t>
            </a:fld>
            <a:endParaRPr lang="fr-FR"/>
          </a:p>
        </p:txBody>
      </p:sp>
    </p:spTree>
    <p:extLst>
      <p:ext uri="{BB962C8B-B14F-4D97-AF65-F5344CB8AC3E}">
        <p14:creationId xmlns:p14="http://schemas.microsoft.com/office/powerpoint/2010/main" val="124764905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p:txBody>
          <a:bodyPr/>
          <a:lstStyle/>
          <a:p>
            <a:fld id="{A4838FA0-F059-449B-9386-790CD386475E}" type="slidenum">
              <a:rPr lang="fr-FR" altLang="fr-FR"/>
              <a:pPr/>
              <a:t>46</a:t>
            </a:fld>
            <a:endParaRPr lang="fr-FR" altLang="fr-FR"/>
          </a:p>
        </p:txBody>
      </p:sp>
      <p:sp>
        <p:nvSpPr>
          <p:cNvPr id="40962" name="Rectangle 2"/>
          <p:cNvSpPr>
            <a:spLocks noGrp="1" noChangeArrowheads="1"/>
          </p:cNvSpPr>
          <p:nvPr>
            <p:ph type="title"/>
          </p:nvPr>
        </p:nvSpPr>
        <p:spPr>
          <a:xfrm>
            <a:off x="-35741" y="0"/>
            <a:ext cx="9144000" cy="1225550"/>
          </a:xfrm>
          <a:solidFill>
            <a:srgbClr val="FBA3B2"/>
          </a:solidFill>
        </p:spPr>
        <p:txBody>
          <a:bodyPr/>
          <a:lstStyle/>
          <a:p>
            <a:r>
              <a:rPr lang="fr-FR" altLang="fr-FR" sz="2400" b="1" dirty="0" smtClean="0"/>
              <a:t>Evolution </a:t>
            </a:r>
            <a:r>
              <a:rPr lang="fr-FR" altLang="fr-FR" sz="2400" b="1" dirty="0"/>
              <a:t>du solde de la balance agroalimentaire de la France </a:t>
            </a:r>
            <a:r>
              <a:rPr lang="fr-FR" altLang="fr-FR" sz="2400" b="1" dirty="0" smtClean="0"/>
              <a:t>en comparaison d’autres importantes branches de notre économie</a:t>
            </a:r>
            <a:r>
              <a:rPr lang="fr-FR" altLang="fr-FR" sz="2000" dirty="0" smtClean="0"/>
              <a:t/>
            </a:r>
            <a:br>
              <a:rPr lang="fr-FR" altLang="fr-FR" sz="2000" dirty="0" smtClean="0"/>
            </a:br>
            <a:r>
              <a:rPr lang="fr-FR" altLang="fr-FR" sz="1800" i="1" dirty="0" smtClean="0"/>
              <a:t>Données </a:t>
            </a:r>
            <a:r>
              <a:rPr lang="fr-FR" altLang="fr-FR" sz="1800" i="1" dirty="0"/>
              <a:t>en milliards d’euros – France </a:t>
            </a:r>
            <a:r>
              <a:rPr lang="fr-FR" altLang="fr-FR" sz="1800" i="1" dirty="0" err="1"/>
              <a:t>Agrimer</a:t>
            </a:r>
            <a:r>
              <a:rPr lang="fr-FR" altLang="fr-FR" sz="1800" i="1" dirty="0"/>
              <a:t> 2012</a:t>
            </a:r>
            <a:r>
              <a:rPr lang="fr-FR" altLang="fr-FR" sz="2000" i="1" dirty="0"/>
              <a:t>)</a:t>
            </a:r>
          </a:p>
        </p:txBody>
      </p:sp>
      <p:pic>
        <p:nvPicPr>
          <p:cNvPr id="4096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65263"/>
            <a:ext cx="8521700" cy="539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465263"/>
            <a:ext cx="8521700" cy="5392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e la date 1"/>
          <p:cNvSpPr>
            <a:spLocks noGrp="1"/>
          </p:cNvSpPr>
          <p:nvPr>
            <p:ph type="dt" sz="half" idx="10"/>
          </p:nvPr>
        </p:nvSpPr>
        <p:spPr/>
        <p:txBody>
          <a:bodyPr/>
          <a:lstStyle/>
          <a:p>
            <a:fld id="{B3EB4D92-BE02-4C36-B365-FF36402F5F9A}" type="datetime1">
              <a:rPr lang="fr-FR" smtClean="0"/>
              <a:t>29/03/2015</a:t>
            </a:fld>
            <a:endParaRPr lang="fr-FR"/>
          </a:p>
        </p:txBody>
      </p:sp>
    </p:spTree>
    <p:extLst>
      <p:ext uri="{BB962C8B-B14F-4D97-AF65-F5344CB8AC3E}">
        <p14:creationId xmlns:p14="http://schemas.microsoft.com/office/powerpoint/2010/main" val="403133011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187620055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e la date 1"/>
          <p:cNvSpPr>
            <a:spLocks noGrp="1"/>
          </p:cNvSpPr>
          <p:nvPr>
            <p:ph type="dt" sz="half" idx="10"/>
          </p:nvPr>
        </p:nvSpPr>
        <p:spPr/>
        <p:txBody>
          <a:bodyPr/>
          <a:lstStyle/>
          <a:p>
            <a:fld id="{091B139F-A9EA-451B-AF1C-207D2F697C53}"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47</a:t>
            </a:fld>
            <a:endParaRPr lang="fr-FR"/>
          </a:p>
        </p:txBody>
      </p:sp>
    </p:spTree>
    <p:extLst>
      <p:ext uri="{BB962C8B-B14F-4D97-AF65-F5344CB8AC3E}">
        <p14:creationId xmlns:p14="http://schemas.microsoft.com/office/powerpoint/2010/main" val="23599308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366942690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p:cNvSpPr>
            <a:spLocks noGrp="1"/>
          </p:cNvSpPr>
          <p:nvPr>
            <p:ph type="dt" sz="half" idx="10"/>
          </p:nvPr>
        </p:nvSpPr>
        <p:spPr/>
        <p:txBody>
          <a:bodyPr/>
          <a:lstStyle/>
          <a:p>
            <a:fld id="{53A9AC20-2EC4-4C3A-8137-C79EB7CA77F5}"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48</a:t>
            </a:fld>
            <a:endParaRPr lang="fr-FR"/>
          </a:p>
        </p:txBody>
      </p:sp>
    </p:spTree>
    <p:extLst>
      <p:ext uri="{BB962C8B-B14F-4D97-AF65-F5344CB8AC3E}">
        <p14:creationId xmlns:p14="http://schemas.microsoft.com/office/powerpoint/2010/main" val="9210210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1084693305"/>
              </p:ext>
            </p:extLst>
          </p:nvPr>
        </p:nvGraphicFramePr>
        <p:xfrm>
          <a:off x="0" y="-29497"/>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ZoneTexte 2"/>
          <p:cNvSpPr txBox="1"/>
          <p:nvPr/>
        </p:nvSpPr>
        <p:spPr>
          <a:xfrm>
            <a:off x="1475656" y="836712"/>
            <a:ext cx="7701275" cy="461665"/>
          </a:xfrm>
          <a:prstGeom prst="rect">
            <a:avLst/>
          </a:prstGeom>
          <a:noFill/>
          <a:ln>
            <a:solidFill>
              <a:schemeClr val="tx1"/>
            </a:solidFill>
          </a:ln>
        </p:spPr>
        <p:txBody>
          <a:bodyPr wrap="none" rtlCol="0">
            <a:spAutoFit/>
          </a:bodyPr>
          <a:lstStyle/>
          <a:p>
            <a:r>
              <a:rPr lang="fr-FR" sz="2400" b="1" dirty="0" smtClean="0"/>
              <a:t>Total extra-UE: 5064;ACP: 1360; AO: 414; AE: 19; SADC: 183</a:t>
            </a:r>
            <a:endParaRPr lang="fr-FR" sz="2400" b="1" dirty="0"/>
          </a:p>
        </p:txBody>
      </p:sp>
      <p:sp>
        <p:nvSpPr>
          <p:cNvPr id="4" name="ZoneTexte 1"/>
          <p:cNvSpPr txBox="1"/>
          <p:nvPr/>
        </p:nvSpPr>
        <p:spPr>
          <a:xfrm>
            <a:off x="1763688" y="2204864"/>
            <a:ext cx="6408712" cy="648081"/>
          </a:xfrm>
          <a:prstGeom prst="rect">
            <a:avLst/>
          </a:prstGeom>
          <a:ln>
            <a:solidFill>
              <a:schemeClr val="tx1"/>
            </a:solidFill>
          </a:ln>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fr-FR" sz="2000" b="1" dirty="0" smtClean="0">
                <a:solidFill>
                  <a:srgbClr val="0000FF"/>
                </a:solidFill>
              </a:rPr>
              <a:t>L'essentiel des subventions aux produits animaux provient</a:t>
            </a:r>
          </a:p>
          <a:p>
            <a:pPr algn="ctr"/>
            <a:r>
              <a:rPr lang="fr-FR" sz="2000" b="1" dirty="0" smtClean="0">
                <a:solidFill>
                  <a:srgbClr val="0000FF"/>
                </a:solidFill>
              </a:rPr>
              <a:t> en 2013 des aides découplées (DPU) aux aliments du bétail</a:t>
            </a:r>
            <a:endParaRPr lang="fr-FR" sz="2000" b="1" dirty="0">
              <a:solidFill>
                <a:srgbClr val="0000FF"/>
              </a:solidFill>
            </a:endParaRPr>
          </a:p>
        </p:txBody>
      </p:sp>
      <p:sp>
        <p:nvSpPr>
          <p:cNvPr id="5" name="Espace réservé de la date 4"/>
          <p:cNvSpPr>
            <a:spLocks noGrp="1"/>
          </p:cNvSpPr>
          <p:nvPr>
            <p:ph type="dt" sz="half" idx="10"/>
          </p:nvPr>
        </p:nvSpPr>
        <p:spPr/>
        <p:txBody>
          <a:bodyPr/>
          <a:lstStyle/>
          <a:p>
            <a:fld id="{93902E39-0A4C-46E3-8D4E-BB0D004EC221}" type="datetime1">
              <a:rPr lang="fr-FR" smtClean="0"/>
              <a:t>29/03/2015</a:t>
            </a:fld>
            <a:endParaRPr lang="fr-FR"/>
          </a:p>
        </p:txBody>
      </p:sp>
      <p:sp>
        <p:nvSpPr>
          <p:cNvPr id="6" name="Espace réservé du numéro de diapositive 5"/>
          <p:cNvSpPr>
            <a:spLocks noGrp="1"/>
          </p:cNvSpPr>
          <p:nvPr>
            <p:ph type="sldNum" sz="quarter" idx="12"/>
          </p:nvPr>
        </p:nvSpPr>
        <p:spPr/>
        <p:txBody>
          <a:bodyPr/>
          <a:lstStyle/>
          <a:p>
            <a:fld id="{C9DCE5D1-E529-400F-9171-D82B93231B65}" type="slidenum">
              <a:rPr lang="fr-FR" smtClean="0"/>
              <a:t>49</a:t>
            </a:fld>
            <a:endParaRPr lang="fr-FR"/>
          </a:p>
        </p:txBody>
      </p:sp>
    </p:spTree>
    <p:extLst>
      <p:ext uri="{BB962C8B-B14F-4D97-AF65-F5344CB8AC3E}">
        <p14:creationId xmlns:p14="http://schemas.microsoft.com/office/powerpoint/2010/main" val="328909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108520" y="22089"/>
            <a:ext cx="9433047" cy="830997"/>
          </a:xfrm>
          <a:prstGeom prst="rect">
            <a:avLst/>
          </a:prstGeom>
          <a:solidFill>
            <a:schemeClr val="accent3">
              <a:lumMod val="40000"/>
              <a:lumOff val="60000"/>
            </a:schemeClr>
          </a:solidFill>
        </p:spPr>
        <p:txBody>
          <a:bodyPr wrap="square" rtlCol="0">
            <a:spAutoFit/>
          </a:bodyPr>
          <a:lstStyle/>
          <a:p>
            <a:pPr algn="ctr"/>
            <a:r>
              <a:rPr lang="fr-FR" altLang="fr-FR" sz="2400" b="1" dirty="0" smtClean="0">
                <a:solidFill>
                  <a:schemeClr val="tx2">
                    <a:lumMod val="60000"/>
                    <a:lumOff val="40000"/>
                  </a:schemeClr>
                </a:solidFill>
                <a:latin typeface="Times New Roman" panose="02020603050405020304" pitchFamily="18" charset="0"/>
                <a:cs typeface="Times New Roman" panose="02020603050405020304" pitchFamily="18" charset="0"/>
              </a:rPr>
              <a:t>Evolution de la somme </a:t>
            </a:r>
            <a:r>
              <a:rPr lang="fr-FR" altLang="fr-FR" sz="2400" b="1" dirty="0">
                <a:solidFill>
                  <a:schemeClr val="tx2">
                    <a:lumMod val="60000"/>
                    <a:lumOff val="40000"/>
                  </a:schemeClr>
                </a:solidFill>
                <a:latin typeface="Times New Roman" panose="02020603050405020304" pitchFamily="18" charset="0"/>
                <a:cs typeface="Times New Roman" panose="02020603050405020304" pitchFamily="18" charset="0"/>
              </a:rPr>
              <a:t>des valeurs ajoutées (= production-consommation intermédiaires</a:t>
            </a:r>
            <a:r>
              <a:rPr lang="fr-FR" altLang="fr-FR" sz="2400" b="1" dirty="0" smtClean="0">
                <a:solidFill>
                  <a:schemeClr val="tx2">
                    <a:lumMod val="60000"/>
                    <a:lumOff val="40000"/>
                  </a:schemeClr>
                </a:solidFill>
                <a:latin typeface="Times New Roman" panose="02020603050405020304" pitchFamily="18" charset="0"/>
                <a:cs typeface="Times New Roman" panose="02020603050405020304" pitchFamily="18" charset="0"/>
              </a:rPr>
              <a:t>) de l’agriculture et des IAA françaises</a:t>
            </a:r>
            <a:endParaRPr lang="fr-FR" sz="2400" b="1" dirty="0" smtClean="0">
              <a:solidFill>
                <a:schemeClr val="tx2">
                  <a:lumMod val="60000"/>
                  <a:lumOff val="40000"/>
                </a:scheme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457697" y="889486"/>
            <a:ext cx="8352430" cy="646331"/>
          </a:xfrm>
          <a:prstGeom prst="rect">
            <a:avLst/>
          </a:prstGeom>
        </p:spPr>
        <p:txBody>
          <a:bodyPr wrap="square">
            <a:spAutoFit/>
          </a:bodyPr>
          <a:lstStyle/>
          <a:p>
            <a:pPr algn="ctr"/>
            <a:r>
              <a:rPr lang="fr-FR" altLang="fr-FR" b="1" dirty="0" smtClean="0">
                <a:solidFill>
                  <a:srgbClr val="0000FF"/>
                </a:solidFill>
              </a:rPr>
              <a:t>Valeur </a:t>
            </a:r>
            <a:r>
              <a:rPr lang="fr-FR" altLang="fr-FR" b="1" dirty="0">
                <a:solidFill>
                  <a:srgbClr val="0000FF"/>
                </a:solidFill>
              </a:rPr>
              <a:t>Ajoutée </a:t>
            </a:r>
            <a:r>
              <a:rPr lang="fr-FR" altLang="fr-FR" b="1" dirty="0" smtClean="0">
                <a:solidFill>
                  <a:srgbClr val="0000FF"/>
                </a:solidFill>
              </a:rPr>
              <a:t>Brute en </a:t>
            </a:r>
            <a:r>
              <a:rPr lang="fr-FR" altLang="fr-FR" b="1" dirty="0">
                <a:solidFill>
                  <a:srgbClr val="0000FF"/>
                </a:solidFill>
              </a:rPr>
              <a:t>milliards </a:t>
            </a:r>
            <a:r>
              <a:rPr lang="fr-FR" altLang="fr-FR" b="1" dirty="0" smtClean="0">
                <a:solidFill>
                  <a:srgbClr val="0000FF"/>
                </a:solidFill>
              </a:rPr>
              <a:t>d’€</a:t>
            </a:r>
            <a:r>
              <a:rPr lang="fr-FR" altLang="fr-FR" b="1" dirty="0"/>
              <a:t/>
            </a:r>
            <a:br>
              <a:rPr lang="fr-FR" altLang="fr-FR" b="1" dirty="0"/>
            </a:br>
            <a:r>
              <a:rPr lang="fr-FR" altLang="fr-FR" b="1" dirty="0"/>
              <a:t> </a:t>
            </a:r>
            <a:r>
              <a:rPr lang="fr-FR" altLang="fr-FR" sz="1400" b="1" dirty="0"/>
              <a:t>(Source INSEE, Comptes de la Nation en 2013, tableau de la valeur ajoutée par branche)</a:t>
            </a:r>
            <a:r>
              <a:rPr lang="ar-SA" altLang="fr-FR" sz="1400" b="1" dirty="0">
                <a:cs typeface="Arial" charset="0"/>
              </a:rPr>
              <a:t>‏</a:t>
            </a:r>
            <a:endParaRPr lang="fr-FR" dirty="0"/>
          </a:p>
        </p:txBody>
      </p:sp>
      <p:graphicFrame>
        <p:nvGraphicFramePr>
          <p:cNvPr id="19" name="Tableau 18"/>
          <p:cNvGraphicFramePr>
            <a:graphicFrameLocks noGrp="1"/>
          </p:cNvGraphicFramePr>
          <p:nvPr>
            <p:extLst>
              <p:ext uri="{D42A27DB-BD31-4B8C-83A1-F6EECF244321}">
                <p14:modId xmlns:p14="http://schemas.microsoft.com/office/powerpoint/2010/main" val="2135626752"/>
              </p:ext>
            </p:extLst>
          </p:nvPr>
        </p:nvGraphicFramePr>
        <p:xfrm>
          <a:off x="321137" y="1535817"/>
          <a:ext cx="8625549" cy="2396706"/>
        </p:xfrm>
        <a:graphic>
          <a:graphicData uri="http://schemas.openxmlformats.org/drawingml/2006/table">
            <a:tbl>
              <a:tblPr firstRow="1" bandRow="1">
                <a:tableStyleId>{F5AB1C69-6EDB-4FF4-983F-18BD219EF322}</a:tableStyleId>
              </a:tblPr>
              <a:tblGrid>
                <a:gridCol w="2639481"/>
                <a:gridCol w="997678"/>
                <a:gridCol w="997678"/>
                <a:gridCol w="997678"/>
                <a:gridCol w="997678"/>
                <a:gridCol w="997678"/>
                <a:gridCol w="997678"/>
              </a:tblGrid>
              <a:tr h="394063">
                <a:tc>
                  <a:txBody>
                    <a:bodyPr/>
                    <a:lstStyle/>
                    <a:p>
                      <a:endParaRPr lang="fr-FR" sz="2000" dirty="0">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1980</a:t>
                      </a:r>
                      <a:endParaRPr lang="fr-FR" sz="2000" dirty="0">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1990</a:t>
                      </a:r>
                      <a:endParaRPr lang="fr-FR" sz="2000" dirty="0">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2000</a:t>
                      </a:r>
                      <a:endParaRPr lang="fr-FR" sz="2000" dirty="0">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2010</a:t>
                      </a:r>
                      <a:endParaRPr lang="fr-FR" sz="2000" dirty="0">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2011</a:t>
                      </a:r>
                      <a:endParaRPr lang="fr-FR" sz="2000" dirty="0">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2012</a:t>
                      </a:r>
                      <a:endParaRPr lang="fr-FR" sz="2000" dirty="0">
                        <a:latin typeface="Arial Narrow" panose="020B0606020202030204" pitchFamily="34" charset="0"/>
                      </a:endParaRPr>
                    </a:p>
                  </a:txBody>
                  <a:tcPr/>
                </a:tc>
              </a:tr>
              <a:tr h="736634">
                <a:tc>
                  <a:txBody>
                    <a:bodyPr/>
                    <a:lstStyle/>
                    <a:p>
                      <a:r>
                        <a:rPr lang="fr-FR" sz="2000" dirty="0" smtClean="0">
                          <a:latin typeface="Arial Narrow" panose="020B0606020202030204" pitchFamily="34" charset="0"/>
                        </a:rPr>
                        <a:t>Agriculture, Sylviculture, Pêche</a:t>
                      </a:r>
                      <a:endParaRPr lang="fr-FR" sz="2000" dirty="0">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18,7</a:t>
                      </a:r>
                    </a:p>
                    <a:p>
                      <a:pPr algn="ctr"/>
                      <a:r>
                        <a:rPr lang="fr-FR" sz="2000" dirty="0" smtClean="0">
                          <a:solidFill>
                            <a:srgbClr val="FF0000"/>
                          </a:solidFill>
                          <a:latin typeface="Arial Narrow" panose="020B0606020202030204" pitchFamily="34" charset="0"/>
                        </a:rPr>
                        <a:t>(4,2%)</a:t>
                      </a:r>
                      <a:endParaRPr lang="fr-FR" sz="2000" dirty="0">
                        <a:solidFill>
                          <a:srgbClr val="FF0000"/>
                        </a:solidFill>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34,9</a:t>
                      </a:r>
                    </a:p>
                    <a:p>
                      <a:pPr algn="ctr"/>
                      <a:r>
                        <a:rPr lang="fr-FR" sz="2000" kern="1200" dirty="0" smtClean="0">
                          <a:solidFill>
                            <a:srgbClr val="FF0000"/>
                          </a:solidFill>
                          <a:latin typeface="Arial Narrow" panose="020B0606020202030204" pitchFamily="34" charset="0"/>
                          <a:ea typeface="+mn-ea"/>
                          <a:cs typeface="+mn-cs"/>
                        </a:rPr>
                        <a:t>(3,4</a:t>
                      </a:r>
                      <a:r>
                        <a:rPr lang="fr-FR" sz="2000" dirty="0" smtClean="0">
                          <a:solidFill>
                            <a:srgbClr val="FF0000"/>
                          </a:solidFill>
                          <a:latin typeface="Arial Narrow" panose="020B0606020202030204" pitchFamily="34" charset="0"/>
                        </a:rPr>
                        <a:t>%)</a:t>
                      </a:r>
                      <a:endParaRPr lang="fr-FR" sz="2000" dirty="0">
                        <a:solidFill>
                          <a:srgbClr val="FF0000"/>
                        </a:solidFill>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36,6</a:t>
                      </a:r>
                    </a:p>
                    <a:p>
                      <a:pPr algn="ctr"/>
                      <a:r>
                        <a:rPr lang="fr-FR" sz="2000" dirty="0" smtClean="0">
                          <a:solidFill>
                            <a:srgbClr val="FF0000"/>
                          </a:solidFill>
                          <a:latin typeface="Arial Narrow" panose="020B0606020202030204" pitchFamily="34" charset="0"/>
                        </a:rPr>
                        <a:t>(2,5%)</a:t>
                      </a:r>
                      <a:endParaRPr lang="fr-FR" sz="2000" dirty="0">
                        <a:solidFill>
                          <a:srgbClr val="FF0000"/>
                        </a:solidFill>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30,1</a:t>
                      </a:r>
                    </a:p>
                    <a:p>
                      <a:pPr algn="ctr"/>
                      <a:r>
                        <a:rPr lang="fr-FR" sz="2000" dirty="0" smtClean="0">
                          <a:solidFill>
                            <a:srgbClr val="FF0000"/>
                          </a:solidFill>
                          <a:latin typeface="Arial Narrow" panose="020B0606020202030204" pitchFamily="34" charset="0"/>
                        </a:rPr>
                        <a:t>(1,6%)</a:t>
                      </a:r>
                      <a:endParaRPr lang="fr-FR" sz="2000" dirty="0">
                        <a:solidFill>
                          <a:srgbClr val="FF0000"/>
                        </a:solidFill>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33,3</a:t>
                      </a:r>
                    </a:p>
                    <a:p>
                      <a:pPr algn="ctr"/>
                      <a:r>
                        <a:rPr lang="fr-FR" sz="2000" dirty="0" smtClean="0">
                          <a:solidFill>
                            <a:srgbClr val="FF0000"/>
                          </a:solidFill>
                          <a:latin typeface="Arial Narrow" panose="020B0606020202030204" pitchFamily="34" charset="0"/>
                        </a:rPr>
                        <a:t>(1,8%)</a:t>
                      </a:r>
                      <a:endParaRPr lang="fr-FR" sz="2000" dirty="0">
                        <a:solidFill>
                          <a:srgbClr val="FF0000"/>
                        </a:solidFill>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30,6</a:t>
                      </a:r>
                    </a:p>
                    <a:p>
                      <a:pPr algn="ctr"/>
                      <a:r>
                        <a:rPr lang="fr-FR" sz="2000" dirty="0" smtClean="0">
                          <a:solidFill>
                            <a:srgbClr val="FF0000"/>
                          </a:solidFill>
                          <a:latin typeface="Arial Narrow" panose="020B0606020202030204" pitchFamily="34" charset="0"/>
                        </a:rPr>
                        <a:t>(1,6%)</a:t>
                      </a:r>
                      <a:endParaRPr lang="fr-FR" sz="2000" dirty="0">
                        <a:solidFill>
                          <a:srgbClr val="FF0000"/>
                        </a:solidFill>
                        <a:latin typeface="Arial Narrow" panose="020B0606020202030204" pitchFamily="34" charset="0"/>
                      </a:endParaRPr>
                    </a:p>
                  </a:txBody>
                  <a:tcPr/>
                </a:tc>
              </a:tr>
              <a:tr h="736634">
                <a:tc>
                  <a:txBody>
                    <a:bodyPr/>
                    <a:lstStyle/>
                    <a:p>
                      <a:r>
                        <a:rPr lang="fr-FR" sz="2000" dirty="0" smtClean="0">
                          <a:latin typeface="Arial Narrow" panose="020B0606020202030204" pitchFamily="34" charset="0"/>
                        </a:rPr>
                        <a:t>IAA</a:t>
                      </a:r>
                      <a:endParaRPr lang="fr-FR" sz="2000" dirty="0">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11,6</a:t>
                      </a:r>
                    </a:p>
                    <a:p>
                      <a:pPr algn="ctr"/>
                      <a:r>
                        <a:rPr lang="fr-FR" sz="2000" dirty="0" smtClean="0">
                          <a:solidFill>
                            <a:srgbClr val="FF0000"/>
                          </a:solidFill>
                          <a:latin typeface="Arial Narrow" panose="020B0606020202030204" pitchFamily="34" charset="0"/>
                        </a:rPr>
                        <a:t>(2,6%)</a:t>
                      </a:r>
                      <a:endParaRPr lang="fr-FR" sz="2000" dirty="0">
                        <a:solidFill>
                          <a:srgbClr val="FF0000"/>
                        </a:solidFill>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22,3</a:t>
                      </a:r>
                    </a:p>
                    <a:p>
                      <a:pPr marL="0" algn="ctr" defTabSz="914400" rtl="0" eaLnBrk="1" latinLnBrk="0" hangingPunct="1"/>
                      <a:r>
                        <a:rPr lang="fr-FR" sz="2000" kern="1200" dirty="0" smtClean="0">
                          <a:solidFill>
                            <a:srgbClr val="FF0000"/>
                          </a:solidFill>
                          <a:latin typeface="Arial Narrow" panose="020B0606020202030204" pitchFamily="34" charset="0"/>
                          <a:ea typeface="+mn-ea"/>
                          <a:cs typeface="+mn-cs"/>
                        </a:rPr>
                        <a:t>(2,2%)</a:t>
                      </a:r>
                      <a:endParaRPr lang="fr-FR" sz="2000" kern="1200" dirty="0">
                        <a:solidFill>
                          <a:srgbClr val="FF0000"/>
                        </a:solidFill>
                        <a:latin typeface="Arial Narrow" panose="020B0606020202030204" pitchFamily="34" charset="0"/>
                        <a:ea typeface="+mn-ea"/>
                        <a:cs typeface="+mn-cs"/>
                      </a:endParaRPr>
                    </a:p>
                  </a:txBody>
                  <a:tcPr/>
                </a:tc>
                <a:tc>
                  <a:txBody>
                    <a:bodyPr/>
                    <a:lstStyle/>
                    <a:p>
                      <a:pPr algn="ctr"/>
                      <a:r>
                        <a:rPr lang="fr-FR" sz="2000" dirty="0" smtClean="0">
                          <a:latin typeface="Arial Narrow" panose="020B0606020202030204" pitchFamily="34" charset="0"/>
                        </a:rPr>
                        <a:t>26,5</a:t>
                      </a:r>
                    </a:p>
                    <a:p>
                      <a:pPr algn="ctr"/>
                      <a:r>
                        <a:rPr lang="fr-FR" sz="2000" dirty="0" smtClean="0">
                          <a:solidFill>
                            <a:srgbClr val="FF0000"/>
                          </a:solidFill>
                          <a:latin typeface="Arial Narrow" panose="020B0606020202030204" pitchFamily="34" charset="0"/>
                        </a:rPr>
                        <a:t>(1,8%)</a:t>
                      </a:r>
                      <a:endParaRPr lang="fr-FR" sz="2000" dirty="0">
                        <a:solidFill>
                          <a:srgbClr val="FF0000"/>
                        </a:solidFill>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29,4</a:t>
                      </a:r>
                    </a:p>
                    <a:p>
                      <a:pPr algn="ctr"/>
                      <a:r>
                        <a:rPr lang="fr-FR" sz="2000" dirty="0" smtClean="0">
                          <a:solidFill>
                            <a:srgbClr val="FF0000"/>
                          </a:solidFill>
                          <a:latin typeface="Arial Narrow" panose="020B0606020202030204" pitchFamily="34" charset="0"/>
                        </a:rPr>
                        <a:t>(1,5%)</a:t>
                      </a:r>
                      <a:endParaRPr lang="fr-FR" sz="2000" dirty="0">
                        <a:solidFill>
                          <a:srgbClr val="FF0000"/>
                        </a:solidFill>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30,1</a:t>
                      </a:r>
                    </a:p>
                    <a:p>
                      <a:pPr algn="ctr"/>
                      <a:r>
                        <a:rPr lang="fr-FR" sz="2000" dirty="0" smtClean="0">
                          <a:solidFill>
                            <a:srgbClr val="FF0000"/>
                          </a:solidFill>
                          <a:latin typeface="Arial Narrow" panose="020B0606020202030204" pitchFamily="34" charset="0"/>
                        </a:rPr>
                        <a:t>(1,7%)</a:t>
                      </a:r>
                      <a:endParaRPr lang="fr-FR" sz="2000" dirty="0">
                        <a:solidFill>
                          <a:srgbClr val="FF0000"/>
                        </a:solidFill>
                        <a:latin typeface="Arial Narrow" panose="020B0606020202030204" pitchFamily="34" charset="0"/>
                      </a:endParaRPr>
                    </a:p>
                  </a:txBody>
                  <a:tcPr/>
                </a:tc>
                <a:tc>
                  <a:txBody>
                    <a:bodyPr/>
                    <a:lstStyle/>
                    <a:p>
                      <a:pPr algn="ctr"/>
                      <a:r>
                        <a:rPr lang="fr-FR" sz="2000" dirty="0" smtClean="0">
                          <a:latin typeface="Arial Narrow" panose="020B0606020202030204" pitchFamily="34" charset="0"/>
                        </a:rPr>
                        <a:t>31,5</a:t>
                      </a:r>
                    </a:p>
                    <a:p>
                      <a:pPr algn="ctr"/>
                      <a:r>
                        <a:rPr lang="fr-FR" sz="2000" dirty="0" smtClean="0">
                          <a:solidFill>
                            <a:srgbClr val="FF0000"/>
                          </a:solidFill>
                          <a:latin typeface="Arial Narrow" panose="020B0606020202030204" pitchFamily="34" charset="0"/>
                        </a:rPr>
                        <a:t>(1,7%)</a:t>
                      </a:r>
                      <a:endParaRPr lang="fr-FR" sz="2000" dirty="0">
                        <a:solidFill>
                          <a:srgbClr val="FF0000"/>
                        </a:solidFill>
                        <a:latin typeface="Arial Narrow" panose="020B0606020202030204" pitchFamily="34" charset="0"/>
                      </a:endParaRPr>
                    </a:p>
                  </a:txBody>
                  <a:tcPr/>
                </a:tc>
              </a:tr>
              <a:tr h="527198">
                <a:tc>
                  <a:txBody>
                    <a:bodyPr/>
                    <a:lstStyle/>
                    <a:p>
                      <a:r>
                        <a:rPr lang="fr-FR" sz="2000" b="1" dirty="0" smtClean="0">
                          <a:latin typeface="Arial Narrow" panose="020B0606020202030204" pitchFamily="34" charset="0"/>
                        </a:rPr>
                        <a:t>PIB Total</a:t>
                      </a:r>
                      <a:endParaRPr lang="fr-FR" sz="2000" b="1" dirty="0">
                        <a:latin typeface="Arial Narrow" panose="020B0606020202030204" pitchFamily="34" charset="0"/>
                      </a:endParaRPr>
                    </a:p>
                  </a:txBody>
                  <a:tcPr/>
                </a:tc>
                <a:tc>
                  <a:txBody>
                    <a:bodyPr/>
                    <a:lstStyle/>
                    <a:p>
                      <a:pPr algn="ctr"/>
                      <a:r>
                        <a:rPr lang="fr-FR" sz="2000" b="1" dirty="0" smtClean="0">
                          <a:latin typeface="Arial Narrow" panose="020B0606020202030204" pitchFamily="34" charset="0"/>
                        </a:rPr>
                        <a:t>443,9</a:t>
                      </a:r>
                      <a:endParaRPr lang="fr-FR" sz="2000" b="1" dirty="0">
                        <a:latin typeface="Arial Narrow" panose="020B0606020202030204" pitchFamily="34" charset="0"/>
                      </a:endParaRPr>
                    </a:p>
                  </a:txBody>
                  <a:tcPr/>
                </a:tc>
                <a:tc>
                  <a:txBody>
                    <a:bodyPr/>
                    <a:lstStyle/>
                    <a:p>
                      <a:pPr algn="ctr"/>
                      <a:r>
                        <a:rPr lang="fr-FR" sz="2000" b="1" dirty="0" smtClean="0">
                          <a:latin typeface="Arial Narrow" panose="020B0606020202030204" pitchFamily="34" charset="0"/>
                        </a:rPr>
                        <a:t>1028,7</a:t>
                      </a:r>
                      <a:endParaRPr lang="fr-FR" sz="2000" b="1" dirty="0">
                        <a:latin typeface="Arial Narrow" panose="020B0606020202030204" pitchFamily="34" charset="0"/>
                      </a:endParaRPr>
                    </a:p>
                  </a:txBody>
                  <a:tcPr/>
                </a:tc>
                <a:tc>
                  <a:txBody>
                    <a:bodyPr/>
                    <a:lstStyle/>
                    <a:p>
                      <a:pPr algn="ctr"/>
                      <a:r>
                        <a:rPr lang="fr-FR" sz="2000" b="1" dirty="0" smtClean="0">
                          <a:latin typeface="Arial Narrow" panose="020B0606020202030204" pitchFamily="34" charset="0"/>
                        </a:rPr>
                        <a:t>1441,4</a:t>
                      </a:r>
                      <a:endParaRPr lang="fr-FR" sz="2000" b="1" dirty="0">
                        <a:latin typeface="Arial Narrow" panose="020B0606020202030204" pitchFamily="34" charset="0"/>
                      </a:endParaRPr>
                    </a:p>
                  </a:txBody>
                  <a:tcPr/>
                </a:tc>
                <a:tc>
                  <a:txBody>
                    <a:bodyPr/>
                    <a:lstStyle/>
                    <a:p>
                      <a:pPr algn="ctr"/>
                      <a:r>
                        <a:rPr lang="fr-FR" sz="2000" b="1" dirty="0" smtClean="0">
                          <a:latin typeface="Arial Narrow" panose="020B0606020202030204" pitchFamily="34" charset="0"/>
                        </a:rPr>
                        <a:t>1932,8</a:t>
                      </a:r>
                      <a:endParaRPr lang="fr-FR" sz="2000" b="1" dirty="0">
                        <a:latin typeface="Arial Narrow" panose="020B0606020202030204" pitchFamily="34" charset="0"/>
                      </a:endParaRPr>
                    </a:p>
                  </a:txBody>
                  <a:tcPr/>
                </a:tc>
                <a:tc>
                  <a:txBody>
                    <a:bodyPr/>
                    <a:lstStyle/>
                    <a:p>
                      <a:pPr algn="ctr"/>
                      <a:r>
                        <a:rPr lang="fr-FR" sz="2000" b="1" dirty="0" smtClean="0">
                          <a:latin typeface="Arial Narrow" panose="020B0606020202030204" pitchFamily="34" charset="0"/>
                        </a:rPr>
                        <a:t>1839</a:t>
                      </a:r>
                      <a:endParaRPr lang="fr-FR" sz="2000" b="1" dirty="0">
                        <a:latin typeface="Arial Narrow" panose="020B0606020202030204" pitchFamily="34" charset="0"/>
                      </a:endParaRPr>
                    </a:p>
                  </a:txBody>
                  <a:tcPr/>
                </a:tc>
                <a:tc>
                  <a:txBody>
                    <a:bodyPr/>
                    <a:lstStyle/>
                    <a:p>
                      <a:pPr algn="ctr"/>
                      <a:r>
                        <a:rPr lang="fr-FR" sz="2000" b="1" dirty="0" smtClean="0">
                          <a:latin typeface="Arial Narrow" panose="020B0606020202030204" pitchFamily="34" charset="0"/>
                        </a:rPr>
                        <a:t>1850,1</a:t>
                      </a:r>
                      <a:endParaRPr lang="fr-FR" sz="2000" b="1" dirty="0">
                        <a:latin typeface="Arial Narrow" panose="020B0606020202030204" pitchFamily="34" charset="0"/>
                      </a:endParaRPr>
                    </a:p>
                  </a:txBody>
                  <a:tcPr/>
                </a:tc>
              </a:tr>
            </a:tbl>
          </a:graphicData>
        </a:graphic>
      </p:graphicFrame>
      <p:sp>
        <p:nvSpPr>
          <p:cNvPr id="6" name="ZoneTexte 5"/>
          <p:cNvSpPr txBox="1"/>
          <p:nvPr/>
        </p:nvSpPr>
        <p:spPr>
          <a:xfrm>
            <a:off x="61090" y="4070991"/>
            <a:ext cx="8963167" cy="2708434"/>
          </a:xfrm>
          <a:prstGeom prst="rect">
            <a:avLst/>
          </a:prstGeom>
          <a:noFill/>
        </p:spPr>
        <p:txBody>
          <a:bodyPr wrap="square" rtlCol="0">
            <a:spAutoFit/>
          </a:bodyPr>
          <a:lstStyle/>
          <a:p>
            <a:pPr marL="285750" indent="-285750" algn="l" eaLnBrk="1" hangingPunct="1">
              <a:spcBef>
                <a:spcPts val="600"/>
              </a:spcBef>
              <a:buFont typeface="Wingdings" panose="05000000000000000000" pitchFamily="2" charset="2"/>
              <a:buChar char="Ø"/>
            </a:pPr>
            <a:r>
              <a:rPr lang="fr-FR" altLang="fr-FR" sz="2000" b="1" dirty="0" smtClean="0"/>
              <a:t>Augmentation en valeur de 1980 à 2012 mais diminution en % du poids </a:t>
            </a:r>
            <a:r>
              <a:rPr lang="fr-FR" altLang="fr-FR" sz="2000" b="1" dirty="0"/>
              <a:t>de l’ensemble du secteur agroalimentaire dans l’économie nationale</a:t>
            </a:r>
            <a:r>
              <a:rPr lang="fr-FR" altLang="fr-FR" sz="2000" b="1" dirty="0">
                <a:solidFill>
                  <a:schemeClr val="tx2">
                    <a:lumMod val="60000"/>
                    <a:lumOff val="40000"/>
                  </a:schemeClr>
                </a:solidFill>
              </a:rPr>
              <a:t> </a:t>
            </a:r>
            <a:r>
              <a:rPr lang="fr-FR" altLang="fr-FR" sz="2000" b="1" dirty="0" smtClean="0">
                <a:solidFill>
                  <a:srgbClr val="0000FF"/>
                </a:solidFill>
              </a:rPr>
              <a:t>(3,4</a:t>
            </a:r>
            <a:r>
              <a:rPr lang="fr-FR" altLang="fr-FR" sz="2000" b="1" dirty="0">
                <a:solidFill>
                  <a:srgbClr val="0000FF"/>
                </a:solidFill>
              </a:rPr>
              <a:t>% en 2012, contre près de 7% en </a:t>
            </a:r>
            <a:r>
              <a:rPr lang="fr-FR" altLang="fr-FR" sz="2000" b="1" dirty="0" smtClean="0">
                <a:solidFill>
                  <a:srgbClr val="0000FF"/>
                </a:solidFill>
              </a:rPr>
              <a:t>1980).</a:t>
            </a:r>
          </a:p>
          <a:p>
            <a:pPr marL="285750" indent="-285750">
              <a:spcBef>
                <a:spcPts val="600"/>
              </a:spcBef>
              <a:buFont typeface="Wingdings" panose="05000000000000000000" pitchFamily="2" charset="2"/>
              <a:buChar char="Ø"/>
            </a:pPr>
            <a:r>
              <a:rPr lang="fr-FR" altLang="fr-FR" sz="2000" b="1" dirty="0"/>
              <a:t> Depuis 2006, part VAB agriculture </a:t>
            </a:r>
            <a:r>
              <a:rPr lang="fr-FR" altLang="fr-FR" sz="2000" b="1" dirty="0" smtClean="0"/>
              <a:t>proche de </a:t>
            </a:r>
            <a:r>
              <a:rPr lang="fr-FR" altLang="fr-FR" sz="2000" b="1" dirty="0"/>
              <a:t>1,6% et </a:t>
            </a:r>
            <a:r>
              <a:rPr lang="fr-FR" altLang="fr-FR" sz="2000" b="1" dirty="0" smtClean="0"/>
              <a:t>de </a:t>
            </a:r>
            <a:r>
              <a:rPr lang="fr-FR" altLang="fr-FR" sz="2000" b="1" dirty="0"/>
              <a:t>1,7% pour les </a:t>
            </a:r>
            <a:r>
              <a:rPr lang="fr-FR" altLang="fr-FR" sz="2000" b="1" dirty="0" smtClean="0"/>
              <a:t>IAA.</a:t>
            </a:r>
          </a:p>
          <a:p>
            <a:pPr marL="285750" indent="-285750">
              <a:spcBef>
                <a:spcPts val="600"/>
              </a:spcBef>
              <a:buFont typeface="Wingdings" panose="05000000000000000000" pitchFamily="2" charset="2"/>
              <a:buChar char="Ø"/>
            </a:pPr>
            <a:r>
              <a:rPr lang="fr-FR" altLang="fr-FR" sz="2000" b="1" dirty="0"/>
              <a:t>Toutefois, cette </a:t>
            </a:r>
            <a:r>
              <a:rPr lang="fr-FR" altLang="fr-FR" sz="2000" b="1" dirty="0" smtClean="0"/>
              <a:t>stabilisation </a:t>
            </a:r>
            <a:r>
              <a:rPr lang="fr-FR" altLang="fr-FR" sz="2000" b="1" dirty="0"/>
              <a:t>de la VAB </a:t>
            </a:r>
            <a:r>
              <a:rPr lang="fr-FR" altLang="fr-FR" sz="2000" b="1" dirty="0" smtClean="0"/>
              <a:t>[</a:t>
            </a:r>
            <a:r>
              <a:rPr lang="fr-FR" altLang="fr-FR" sz="2000" b="1" dirty="0" err="1" smtClean="0"/>
              <a:t>Agriculture+IAA</a:t>
            </a:r>
            <a:r>
              <a:rPr lang="fr-FR" altLang="fr-FR" sz="2000" b="1" dirty="0"/>
              <a:t>] est en partie due à la </a:t>
            </a:r>
            <a:r>
              <a:rPr lang="fr-FR" altLang="fr-FR" sz="2000" b="1" dirty="0" smtClean="0"/>
              <a:t>stagnation voire diminution </a:t>
            </a:r>
            <a:r>
              <a:rPr lang="fr-FR" altLang="fr-FR" sz="2000" b="1" dirty="0"/>
              <a:t>des prix des produits agricoles résultant de la réforme de la PAC de 1992 puis de 2000 qui ont introduit de fortes aides directes (DPU) parfois supérieures aux revenus nets des </a:t>
            </a:r>
            <a:r>
              <a:rPr lang="fr-FR" altLang="fr-FR" sz="2000" b="1" dirty="0" smtClean="0"/>
              <a:t>agriculteurs.</a:t>
            </a:r>
            <a:endParaRPr lang="fr-FR" altLang="fr-FR" sz="2000" b="1" dirty="0"/>
          </a:p>
        </p:txBody>
      </p:sp>
      <p:sp>
        <p:nvSpPr>
          <p:cNvPr id="2" name="Espace réservé du numéro de diapositive 1"/>
          <p:cNvSpPr>
            <a:spLocks noGrp="1"/>
          </p:cNvSpPr>
          <p:nvPr>
            <p:ph type="sldNum" sz="quarter" idx="12"/>
          </p:nvPr>
        </p:nvSpPr>
        <p:spPr/>
        <p:txBody>
          <a:bodyPr/>
          <a:lstStyle/>
          <a:p>
            <a:pPr>
              <a:defRPr/>
            </a:pPr>
            <a:fld id="{7627F4C2-332C-4B4F-BDB4-787515CEF947}" type="slidenum">
              <a:rPr lang="fr-FR" smtClean="0"/>
              <a:pPr>
                <a:defRPr/>
              </a:pPr>
              <a:t>5</a:t>
            </a:fld>
            <a:endParaRPr lang="fr-FR" dirty="0"/>
          </a:p>
        </p:txBody>
      </p:sp>
      <p:sp>
        <p:nvSpPr>
          <p:cNvPr id="3" name="Espace réservé de la date 2"/>
          <p:cNvSpPr>
            <a:spLocks noGrp="1"/>
          </p:cNvSpPr>
          <p:nvPr>
            <p:ph type="dt" sz="half" idx="10"/>
          </p:nvPr>
        </p:nvSpPr>
        <p:spPr/>
        <p:txBody>
          <a:bodyPr/>
          <a:lstStyle/>
          <a:p>
            <a:fld id="{E8E41714-793F-4CE1-9BC1-8F71B67B5B06}" type="datetime1">
              <a:rPr lang="fr-FR" smtClean="0"/>
              <a:t>29/03/2015</a:t>
            </a:fld>
            <a:endParaRPr lang="fr-FR"/>
          </a:p>
        </p:txBody>
      </p:sp>
    </p:spTree>
    <p:extLst>
      <p:ext uri="{BB962C8B-B14F-4D97-AF65-F5344CB8AC3E}">
        <p14:creationId xmlns:p14="http://schemas.microsoft.com/office/powerpoint/2010/main" val="3715672841"/>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378974067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p:cNvSpPr>
            <a:spLocks noGrp="1"/>
          </p:cNvSpPr>
          <p:nvPr>
            <p:ph type="dt" sz="half" idx="10"/>
          </p:nvPr>
        </p:nvSpPr>
        <p:spPr/>
        <p:txBody>
          <a:bodyPr/>
          <a:lstStyle/>
          <a:p>
            <a:fld id="{6BC23EEC-2A4B-4AD1-A843-B2E19F3309CC}"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50</a:t>
            </a:fld>
            <a:endParaRPr lang="fr-FR"/>
          </a:p>
        </p:txBody>
      </p:sp>
    </p:spTree>
    <p:extLst>
      <p:ext uri="{BB962C8B-B14F-4D97-AF65-F5344CB8AC3E}">
        <p14:creationId xmlns:p14="http://schemas.microsoft.com/office/powerpoint/2010/main" val="235787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865471262"/>
              </p:ext>
            </p:extLst>
          </p:nvPr>
        </p:nvGraphicFramePr>
        <p:xfrm>
          <a:off x="6112"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p:cNvSpPr>
            <a:spLocks noGrp="1"/>
          </p:cNvSpPr>
          <p:nvPr>
            <p:ph type="dt" sz="half" idx="10"/>
          </p:nvPr>
        </p:nvSpPr>
        <p:spPr/>
        <p:txBody>
          <a:bodyPr/>
          <a:lstStyle/>
          <a:p>
            <a:fld id="{6AF18EE2-CC3A-45E8-9F87-EA215EA70337}"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51</a:t>
            </a:fld>
            <a:endParaRPr lang="fr-FR"/>
          </a:p>
        </p:txBody>
      </p:sp>
    </p:spTree>
    <p:extLst>
      <p:ext uri="{BB962C8B-B14F-4D97-AF65-F5344CB8AC3E}">
        <p14:creationId xmlns:p14="http://schemas.microsoft.com/office/powerpoint/2010/main" val="19418294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AF7537BC-D749-4E64-A1C0-612A8430E0DB}"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52</a:t>
            </a:fld>
            <a:endParaRPr lang="fr-FR"/>
          </a:p>
        </p:txBody>
      </p:sp>
      <p:sp>
        <p:nvSpPr>
          <p:cNvPr id="5" name="ZoneTexte 1"/>
          <p:cNvSpPr txBox="1">
            <a:spLocks noGrp="1"/>
          </p:cNvSpPr>
          <p:nvPr>
            <p:ph type="title"/>
          </p:nvPr>
        </p:nvSpPr>
        <p:spPr>
          <a:xfrm>
            <a:off x="0" y="0"/>
            <a:ext cx="9144000" cy="1124744"/>
          </a:xfrm>
          <a:prstGeom prst="rect">
            <a:avLst/>
          </a:prstGeom>
          <a:solidFill>
            <a:srgbClr val="FBA3B2"/>
          </a:solidFill>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defRPr sz="2400" b="1" i="0" u="none" strike="noStrike" kern="1200" baseline="0">
                <a:solidFill>
                  <a:prstClr val="white"/>
                </a:solidFill>
                <a:effectLst>
                  <a:outerShdw blurRad="38100" dist="38100" dir="2700000" algn="tl">
                    <a:srgbClr val="000000">
                      <a:alpha val="43137"/>
                    </a:srgbClr>
                  </a:outerShdw>
                </a:effectLst>
                <a:latin typeface="+mn-lt"/>
                <a:ea typeface="+mn-ea"/>
                <a:cs typeface="+mn-cs"/>
              </a:defRPr>
            </a:pPr>
            <a:r>
              <a:rPr lang="fr-FR" sz="2000" dirty="0">
                <a:solidFill>
                  <a:schemeClr val="bg2">
                    <a:lumMod val="10000"/>
                  </a:schemeClr>
                </a:solidFill>
                <a:effectLst>
                  <a:outerShdw blurRad="38100" dist="38100" dir="2700000" algn="tl">
                    <a:srgbClr val="000000">
                      <a:alpha val="43137"/>
                    </a:srgbClr>
                  </a:outerShdw>
                </a:effectLst>
              </a:rPr>
              <a:t>Populations d’Asie occidentale, Afrique du </a:t>
            </a:r>
            <a:r>
              <a:rPr lang="fr-FR" sz="2000" dirty="0" smtClean="0">
                <a:solidFill>
                  <a:schemeClr val="bg2">
                    <a:lumMod val="10000"/>
                  </a:schemeClr>
                </a:solidFill>
                <a:effectLst>
                  <a:outerShdw blurRad="38100" dist="38100" dir="2700000" algn="tl">
                    <a:srgbClr val="000000">
                      <a:alpha val="43137"/>
                    </a:srgbClr>
                  </a:outerShdw>
                </a:effectLst>
              </a:rPr>
              <a:t>Nord et subsaharienne </a:t>
            </a:r>
            <a:r>
              <a:rPr lang="fr-FR" sz="2000" dirty="0">
                <a:solidFill>
                  <a:schemeClr val="bg2">
                    <a:lumMod val="10000"/>
                  </a:schemeClr>
                </a:solidFill>
                <a:effectLst>
                  <a:outerShdw blurRad="38100" dist="38100" dir="2700000" algn="tl">
                    <a:srgbClr val="000000">
                      <a:alpha val="43137"/>
                    </a:srgbClr>
                  </a:outerShdw>
                </a:effectLst>
              </a:rPr>
              <a:t>de 2000 à </a:t>
            </a:r>
            <a:r>
              <a:rPr lang="fr-FR" sz="2000" dirty="0" smtClean="0">
                <a:solidFill>
                  <a:schemeClr val="bg2">
                    <a:lumMod val="10000"/>
                  </a:schemeClr>
                </a:solidFill>
                <a:effectLst>
                  <a:outerShdw blurRad="38100" dist="38100" dir="2700000" algn="tl">
                    <a:srgbClr val="000000">
                      <a:alpha val="43137"/>
                    </a:srgbClr>
                  </a:outerShdw>
                </a:effectLst>
              </a:rPr>
              <a:t>2010</a:t>
            </a:r>
            <a:br>
              <a:rPr lang="fr-FR" sz="2000" dirty="0" smtClean="0">
                <a:solidFill>
                  <a:schemeClr val="bg2">
                    <a:lumMod val="10000"/>
                  </a:schemeClr>
                </a:solidFill>
                <a:effectLst>
                  <a:outerShdw blurRad="38100" dist="38100" dir="2700000" algn="tl">
                    <a:srgbClr val="000000">
                      <a:alpha val="43137"/>
                    </a:srgbClr>
                  </a:outerShdw>
                </a:effectLst>
              </a:rPr>
            </a:br>
            <a:r>
              <a:rPr lang="fr-FR" sz="2000" dirty="0" smtClean="0">
                <a:solidFill>
                  <a:schemeClr val="bg2">
                    <a:lumMod val="10000"/>
                  </a:schemeClr>
                </a:solidFill>
                <a:effectLst>
                  <a:outerShdw blurRad="38100" dist="38100" dir="2700000" algn="tl">
                    <a:srgbClr val="000000">
                      <a:alpha val="43137"/>
                    </a:srgbClr>
                  </a:outerShdw>
                </a:effectLst>
              </a:rPr>
              <a:t> </a:t>
            </a:r>
            <a:r>
              <a:rPr lang="fr-FR" sz="2000" dirty="0">
                <a:solidFill>
                  <a:schemeClr val="bg2">
                    <a:lumMod val="10000"/>
                  </a:schemeClr>
                </a:solidFill>
                <a:effectLst>
                  <a:outerShdw blurRad="38100" dist="38100" dir="2700000" algn="tl">
                    <a:srgbClr val="000000">
                      <a:alpha val="43137"/>
                    </a:srgbClr>
                  </a:outerShdw>
                </a:effectLst>
              </a:rPr>
              <a:t>et projections à 2050 si rien n’est fait pour favoriser les </a:t>
            </a:r>
            <a:r>
              <a:rPr lang="fr-FR" sz="2000" dirty="0" smtClean="0">
                <a:solidFill>
                  <a:schemeClr val="bg2">
                    <a:lumMod val="10000"/>
                  </a:schemeClr>
                </a:solidFill>
                <a:effectLst>
                  <a:outerShdw blurRad="38100" dist="38100" dir="2700000" algn="tl">
                    <a:srgbClr val="000000">
                      <a:alpha val="43137"/>
                    </a:srgbClr>
                  </a:outerShdw>
                </a:effectLst>
              </a:rPr>
              <a:t>souhaitables transitions </a:t>
            </a:r>
            <a:r>
              <a:rPr lang="fr-FR" sz="2000" dirty="0">
                <a:solidFill>
                  <a:schemeClr val="bg2">
                    <a:lumMod val="10000"/>
                  </a:schemeClr>
                </a:solidFill>
                <a:effectLst>
                  <a:outerShdw blurRad="38100" dist="38100" dir="2700000" algn="tl">
                    <a:srgbClr val="000000">
                      <a:alpha val="43137"/>
                    </a:srgbClr>
                  </a:outerShdw>
                </a:effectLst>
              </a:rPr>
              <a:t/>
            </a:r>
            <a:br>
              <a:rPr lang="fr-FR" sz="2000" dirty="0">
                <a:solidFill>
                  <a:schemeClr val="bg2">
                    <a:lumMod val="10000"/>
                  </a:schemeClr>
                </a:solidFill>
                <a:effectLst>
                  <a:outerShdw blurRad="38100" dist="38100" dir="2700000" algn="tl">
                    <a:srgbClr val="000000">
                      <a:alpha val="43137"/>
                    </a:srgbClr>
                  </a:outerShdw>
                </a:effectLst>
              </a:rPr>
            </a:br>
            <a:r>
              <a:rPr lang="fr-FR" sz="2000" dirty="0" smtClean="0">
                <a:solidFill>
                  <a:schemeClr val="bg2">
                    <a:lumMod val="10000"/>
                  </a:schemeClr>
                </a:solidFill>
                <a:effectLst>
                  <a:outerShdw blurRad="38100" dist="38100" dir="2700000" algn="tl">
                    <a:srgbClr val="000000">
                      <a:alpha val="43137"/>
                    </a:srgbClr>
                  </a:outerShdw>
                </a:effectLst>
              </a:rPr>
              <a:t>démographiques </a:t>
            </a:r>
            <a:r>
              <a:rPr lang="fr-FR" sz="2000" dirty="0">
                <a:solidFill>
                  <a:schemeClr val="bg2">
                    <a:lumMod val="10000"/>
                  </a:schemeClr>
                </a:solidFill>
                <a:effectLst>
                  <a:outerShdw blurRad="38100" dist="38100" dir="2700000" algn="tl">
                    <a:srgbClr val="000000">
                      <a:alpha val="43137"/>
                    </a:srgbClr>
                  </a:outerShdw>
                </a:effectLst>
              </a:rPr>
              <a:t>en </a:t>
            </a:r>
            <a:r>
              <a:rPr lang="fr-FR" sz="2000" dirty="0" smtClean="0">
                <a:solidFill>
                  <a:schemeClr val="bg2">
                    <a:lumMod val="10000"/>
                  </a:schemeClr>
                </a:solidFill>
                <a:effectLst>
                  <a:outerShdw blurRad="38100" dist="38100" dir="2700000" algn="tl">
                    <a:srgbClr val="000000">
                      <a:alpha val="43137"/>
                    </a:srgbClr>
                  </a:outerShdw>
                </a:effectLst>
              </a:rPr>
              <a:t>ASS </a:t>
            </a:r>
            <a:r>
              <a:rPr lang="fr-FR" sz="2000" dirty="0" smtClean="0">
                <a:solidFill>
                  <a:schemeClr val="tx1">
                    <a:lumMod val="95000"/>
                    <a:lumOff val="5000"/>
                  </a:schemeClr>
                </a:solidFill>
                <a:effectLst>
                  <a:outerShdw blurRad="38100" dist="38100" dir="2700000" algn="tl">
                    <a:srgbClr val="000000">
                      <a:alpha val="43137"/>
                    </a:srgbClr>
                  </a:outerShdw>
                </a:effectLst>
              </a:rPr>
              <a:t>(éducation des filles, lutte contre la pauvreté, …)</a:t>
            </a:r>
            <a:endParaRPr lang="fr-FR" sz="2000" dirty="0">
              <a:solidFill>
                <a:schemeClr val="tx1">
                  <a:lumMod val="95000"/>
                  <a:lumOff val="5000"/>
                </a:schemeClr>
              </a:solidFill>
            </a:endParaRPr>
          </a:p>
        </p:txBody>
      </p:sp>
      <p:graphicFrame>
        <p:nvGraphicFramePr>
          <p:cNvPr id="6" name="Graphique 5"/>
          <p:cNvGraphicFramePr>
            <a:graphicFrameLocks/>
          </p:cNvGraphicFramePr>
          <p:nvPr>
            <p:extLst>
              <p:ext uri="{D42A27DB-BD31-4B8C-83A1-F6EECF244321}">
                <p14:modId xmlns:p14="http://schemas.microsoft.com/office/powerpoint/2010/main" val="2571751771"/>
              </p:ext>
            </p:extLst>
          </p:nvPr>
        </p:nvGraphicFramePr>
        <p:xfrm>
          <a:off x="17192" y="1052736"/>
          <a:ext cx="9144000" cy="844217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2569381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15602" cy="778098"/>
          </a:xfrm>
          <a:solidFill>
            <a:srgbClr val="FBA3B2"/>
          </a:solidFill>
        </p:spPr>
        <p:txBody>
          <a:bodyPr>
            <a:noAutofit/>
          </a:bodyPr>
          <a:lstStyle/>
          <a:p>
            <a:r>
              <a:rPr lang="fr-FR" sz="2400" b="1" dirty="0" smtClean="0">
                <a:latin typeface="Arial Narrow" panose="020B0606020202030204" pitchFamily="34" charset="0"/>
              </a:rPr>
              <a:t>Les exportations agroalimentaires françaises vers l’Afrique du Nord et l’Afrique au Sud du Sahara se situent dans des contextes bien différents </a:t>
            </a:r>
            <a:endParaRPr lang="fr-FR" sz="2400" b="1" dirty="0">
              <a:latin typeface="Arial Narrow" panose="020B0606020202030204" pitchFamily="34" charset="0"/>
            </a:endParaRPr>
          </a:p>
        </p:txBody>
      </p:sp>
      <p:sp>
        <p:nvSpPr>
          <p:cNvPr id="3" name="Espace réservé du contenu 2"/>
          <p:cNvSpPr>
            <a:spLocks noGrp="1"/>
          </p:cNvSpPr>
          <p:nvPr>
            <p:ph idx="1"/>
          </p:nvPr>
        </p:nvSpPr>
        <p:spPr>
          <a:xfrm>
            <a:off x="29776" y="908720"/>
            <a:ext cx="9006720" cy="6048672"/>
          </a:xfrm>
        </p:spPr>
        <p:txBody>
          <a:bodyPr>
            <a:normAutofit fontScale="70000" lnSpcReduction="20000"/>
          </a:bodyPr>
          <a:lstStyle/>
          <a:p>
            <a:pPr>
              <a:lnSpc>
                <a:spcPct val="120000"/>
              </a:lnSpc>
              <a:buFont typeface="Wingdings" panose="05000000000000000000" pitchFamily="2" charset="2"/>
              <a:buChar char="Ø"/>
            </a:pPr>
            <a:r>
              <a:rPr lang="fr-FR" dirty="0"/>
              <a:t>Les </a:t>
            </a:r>
            <a:r>
              <a:rPr lang="fr-FR" b="1" dirty="0"/>
              <a:t>pays du Nord de l'Afrique </a:t>
            </a:r>
            <a:r>
              <a:rPr lang="fr-FR" dirty="0" smtClean="0"/>
              <a:t>ont </a:t>
            </a:r>
            <a:r>
              <a:rPr lang="fr-FR" dirty="0"/>
              <a:t>plus de 170 millions </a:t>
            </a:r>
            <a:r>
              <a:rPr lang="fr-FR" dirty="0" smtClean="0"/>
              <a:t>d'</a:t>
            </a:r>
            <a:r>
              <a:rPr lang="fr-FR" dirty="0" err="1" smtClean="0"/>
              <a:t>hab</a:t>
            </a:r>
            <a:r>
              <a:rPr lang="fr-FR" dirty="0" smtClean="0"/>
              <a:t> et sont </a:t>
            </a:r>
            <a:r>
              <a:rPr lang="fr-FR" dirty="0"/>
              <a:t>structurellement </a:t>
            </a:r>
            <a:r>
              <a:rPr lang="fr-FR" dirty="0" smtClean="0"/>
              <a:t>devenus, par manque d’eau, </a:t>
            </a:r>
            <a:r>
              <a:rPr lang="fr-FR" dirty="0"/>
              <a:t>de grands importateurs de produits </a:t>
            </a:r>
            <a:r>
              <a:rPr lang="fr-FR" dirty="0" smtClean="0"/>
              <a:t>agricoles. Dans </a:t>
            </a:r>
            <a:r>
              <a:rPr lang="fr-FR" dirty="0"/>
              <a:t>la majorité des cas, les importations de produits agricoles stratégiques</a:t>
            </a:r>
            <a:r>
              <a:rPr lang="fr-FR" i="1" dirty="0"/>
              <a:t> (blé, lait, sucre,...) </a:t>
            </a:r>
            <a:r>
              <a:rPr lang="fr-FR" dirty="0"/>
              <a:t>sont encore fortement taxées à l'entrée de ces pays alors que les prix aux paysans de ces produits stratégiques sont élevés. De plus, certains aliments de base sont subventionnés au niveau des consommateurs</a:t>
            </a:r>
            <a:r>
              <a:rPr lang="fr-FR" dirty="0" smtClean="0"/>
              <a:t>.</a:t>
            </a:r>
          </a:p>
          <a:p>
            <a:pPr>
              <a:lnSpc>
                <a:spcPct val="120000"/>
              </a:lnSpc>
              <a:buFont typeface="Wingdings" panose="05000000000000000000" pitchFamily="2" charset="2"/>
              <a:buChar char="Ø"/>
            </a:pPr>
            <a:endParaRPr lang="fr-FR" sz="2300" dirty="0" smtClean="0"/>
          </a:p>
          <a:p>
            <a:pPr>
              <a:lnSpc>
                <a:spcPct val="120000"/>
              </a:lnSpc>
              <a:buFont typeface="Wingdings" panose="05000000000000000000" pitchFamily="2" charset="2"/>
              <a:buChar char="Ø"/>
            </a:pPr>
            <a:r>
              <a:rPr lang="fr-FR" dirty="0"/>
              <a:t>La plupart des </a:t>
            </a:r>
            <a:r>
              <a:rPr lang="fr-FR" b="1" dirty="0"/>
              <a:t>pays d'Afrique au Sud du Sahara </a:t>
            </a:r>
            <a:r>
              <a:rPr lang="fr-FR" dirty="0"/>
              <a:t>n'ont pas de politique agricole digne de ce nom </a:t>
            </a:r>
            <a:r>
              <a:rPr lang="fr-FR" dirty="0" smtClean="0"/>
              <a:t>et </a:t>
            </a:r>
            <a:r>
              <a:rPr lang="fr-FR" dirty="0"/>
              <a:t>les taxes aux frontières sont très faibles </a:t>
            </a:r>
            <a:r>
              <a:rPr lang="fr-FR" i="1" dirty="0"/>
              <a:t>(</a:t>
            </a:r>
            <a:r>
              <a:rPr lang="fr-FR" i="1" dirty="0" err="1"/>
              <a:t>svt</a:t>
            </a:r>
            <a:r>
              <a:rPr lang="fr-FR" i="1" dirty="0"/>
              <a:t> moins de 10 % pour les céréales)</a:t>
            </a:r>
            <a:r>
              <a:rPr lang="fr-FR" dirty="0"/>
              <a:t> car le pouvoir est dans les villes. Les petits paysans peu équipés </a:t>
            </a:r>
            <a:r>
              <a:rPr lang="fr-FR" dirty="0" smtClean="0"/>
              <a:t>sont </a:t>
            </a:r>
            <a:r>
              <a:rPr lang="fr-FR" dirty="0"/>
              <a:t>laminés à la fois par les exportations UE subventionnées (</a:t>
            </a:r>
            <a:r>
              <a:rPr lang="fr-FR" i="1" dirty="0"/>
              <a:t>maintenant surtout par les DPU</a:t>
            </a:r>
            <a:r>
              <a:rPr lang="fr-FR" dirty="0"/>
              <a:t>) et aussi par les  produits agricoles à bas prix venant d'A. Latine et également de certains d'Asie. </a:t>
            </a:r>
            <a:endParaRPr lang="fr-FR" dirty="0" smtClean="0"/>
          </a:p>
          <a:p>
            <a:pPr marL="352425" indent="-352425">
              <a:lnSpc>
                <a:spcPct val="120000"/>
              </a:lnSpc>
              <a:buNone/>
            </a:pPr>
            <a:r>
              <a:rPr lang="fr-FR" dirty="0" smtClean="0"/>
              <a:t>=&gt; Si </a:t>
            </a:r>
            <a:r>
              <a:rPr lang="fr-FR" dirty="0"/>
              <a:t>l'on excepte le </a:t>
            </a:r>
            <a:r>
              <a:rPr lang="fr-FR" dirty="0" smtClean="0"/>
              <a:t>Sénégal </a:t>
            </a:r>
            <a:r>
              <a:rPr lang="fr-FR" dirty="0"/>
              <a:t>et la Mauritanie, </a:t>
            </a:r>
            <a:r>
              <a:rPr lang="fr-FR" b="1" dirty="0"/>
              <a:t>ces paysans pourraient bien nourrir leur pays si on leur donnait toutes les chances de le faire </a:t>
            </a:r>
            <a:r>
              <a:rPr lang="fr-FR" b="1" dirty="0" smtClean="0"/>
              <a:t>!</a:t>
            </a:r>
            <a:endParaRPr lang="fr-FR" b="1" dirty="0"/>
          </a:p>
        </p:txBody>
      </p:sp>
      <p:sp>
        <p:nvSpPr>
          <p:cNvPr id="4" name="Espace réservé de la date 3"/>
          <p:cNvSpPr>
            <a:spLocks noGrp="1"/>
          </p:cNvSpPr>
          <p:nvPr>
            <p:ph type="dt" sz="half" idx="10"/>
          </p:nvPr>
        </p:nvSpPr>
        <p:spPr/>
        <p:txBody>
          <a:bodyPr/>
          <a:lstStyle/>
          <a:p>
            <a:fld id="{ABB35CFA-9724-4978-BC3B-A070C9840FD0}" type="datetime1">
              <a:rPr lang="fr-FR" smtClean="0"/>
              <a:t>29/03/2015</a:t>
            </a:fld>
            <a:endParaRPr lang="fr-FR"/>
          </a:p>
        </p:txBody>
      </p:sp>
      <p:sp>
        <p:nvSpPr>
          <p:cNvPr id="5" name="Espace réservé du numéro de diapositive 4"/>
          <p:cNvSpPr>
            <a:spLocks noGrp="1"/>
          </p:cNvSpPr>
          <p:nvPr>
            <p:ph type="sldNum" sz="quarter" idx="12"/>
          </p:nvPr>
        </p:nvSpPr>
        <p:spPr/>
        <p:txBody>
          <a:bodyPr/>
          <a:lstStyle/>
          <a:p>
            <a:fld id="{C9DCE5D1-E529-400F-9171-D82B93231B65}" type="slidenum">
              <a:rPr lang="fr-FR" smtClean="0"/>
              <a:t>53</a:t>
            </a:fld>
            <a:endParaRPr lang="fr-FR"/>
          </a:p>
        </p:txBody>
      </p:sp>
    </p:spTree>
    <p:extLst>
      <p:ext uri="{BB962C8B-B14F-4D97-AF65-F5344CB8AC3E}">
        <p14:creationId xmlns:p14="http://schemas.microsoft.com/office/powerpoint/2010/main" val="10244354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036496" cy="908720"/>
          </a:xfrm>
          <a:solidFill>
            <a:srgbClr val="FBA3B2"/>
          </a:solidFill>
        </p:spPr>
        <p:txBody>
          <a:bodyPr>
            <a:normAutofit fontScale="90000"/>
          </a:bodyPr>
          <a:lstStyle/>
          <a:p>
            <a:r>
              <a:rPr lang="fr-FR" sz="2800" b="1" dirty="0" smtClean="0"/>
              <a:t>Les produits alimentaires ne sont pas des marchandises comme les autres et leur commerce devrait respecter </a:t>
            </a:r>
            <a:r>
              <a:rPr lang="fr-FR" sz="2800" b="1" dirty="0" err="1" smtClean="0"/>
              <a:t>qq</a:t>
            </a:r>
            <a:r>
              <a:rPr lang="fr-FR" sz="2800" b="1" dirty="0" smtClean="0"/>
              <a:t> principes éthiques</a:t>
            </a:r>
            <a:endParaRPr lang="fr-FR" sz="2800" b="1" dirty="0"/>
          </a:p>
        </p:txBody>
      </p:sp>
      <p:sp>
        <p:nvSpPr>
          <p:cNvPr id="3" name="Espace réservé du contenu 2"/>
          <p:cNvSpPr>
            <a:spLocks noGrp="1"/>
          </p:cNvSpPr>
          <p:nvPr>
            <p:ph idx="1"/>
          </p:nvPr>
        </p:nvSpPr>
        <p:spPr>
          <a:xfrm>
            <a:off x="0" y="1052736"/>
            <a:ext cx="9036496" cy="5544616"/>
          </a:xfrm>
        </p:spPr>
        <p:txBody>
          <a:bodyPr>
            <a:normAutofit fontScale="62500" lnSpcReduction="20000"/>
          </a:bodyPr>
          <a:lstStyle/>
          <a:p>
            <a:pPr marL="0" indent="0">
              <a:lnSpc>
                <a:spcPct val="120000"/>
              </a:lnSpc>
              <a:spcBef>
                <a:spcPts val="1800"/>
              </a:spcBef>
              <a:buNone/>
            </a:pPr>
            <a:r>
              <a:rPr lang="fr-FR" b="1" dirty="0" smtClean="0"/>
              <a:t>Par exemple :</a:t>
            </a:r>
          </a:p>
          <a:p>
            <a:pPr>
              <a:lnSpc>
                <a:spcPct val="120000"/>
              </a:lnSpc>
              <a:spcBef>
                <a:spcPts val="1800"/>
              </a:spcBef>
            </a:pPr>
            <a:r>
              <a:rPr lang="fr-FR" b="1" dirty="0" smtClean="0">
                <a:solidFill>
                  <a:srgbClr val="0000FF"/>
                </a:solidFill>
              </a:rPr>
              <a:t>Respecter </a:t>
            </a:r>
            <a:r>
              <a:rPr lang="fr-FR" b="1" dirty="0">
                <a:solidFill>
                  <a:srgbClr val="0000FF"/>
                </a:solidFill>
              </a:rPr>
              <a:t>et promouvoir la souveraineté alimentaire des pays </a:t>
            </a:r>
            <a:r>
              <a:rPr lang="fr-FR" b="1" dirty="0" smtClean="0">
                <a:solidFill>
                  <a:srgbClr val="0000FF"/>
                </a:solidFill>
              </a:rPr>
              <a:t>: «</a:t>
            </a:r>
            <a:r>
              <a:rPr lang="fr-FR" b="1" dirty="0">
                <a:solidFill>
                  <a:srgbClr val="0000FF"/>
                </a:solidFill>
              </a:rPr>
              <a:t> L’accès aux marchés » des autres pays n’est pas un </a:t>
            </a:r>
            <a:r>
              <a:rPr lang="fr-FR" b="1" dirty="0" smtClean="0">
                <a:solidFill>
                  <a:srgbClr val="0000FF"/>
                </a:solidFill>
              </a:rPr>
              <a:t>droit !</a:t>
            </a:r>
          </a:p>
          <a:p>
            <a:pPr>
              <a:lnSpc>
                <a:spcPct val="120000"/>
              </a:lnSpc>
              <a:spcBef>
                <a:spcPts val="1800"/>
              </a:spcBef>
            </a:pPr>
            <a:r>
              <a:rPr lang="fr-FR" b="1" dirty="0">
                <a:solidFill>
                  <a:srgbClr val="009900"/>
                </a:solidFill>
              </a:rPr>
              <a:t>Bannir tout dumping lié à des subventions directes et </a:t>
            </a:r>
            <a:r>
              <a:rPr lang="fr-FR" b="1" dirty="0" smtClean="0">
                <a:solidFill>
                  <a:srgbClr val="009900"/>
                </a:solidFill>
              </a:rPr>
              <a:t>indirectes sur les </a:t>
            </a:r>
            <a:r>
              <a:rPr lang="fr-FR" b="1" dirty="0">
                <a:solidFill>
                  <a:srgbClr val="009900"/>
                </a:solidFill>
              </a:rPr>
              <a:t>produits </a:t>
            </a:r>
            <a:r>
              <a:rPr lang="fr-FR" b="1" dirty="0" smtClean="0">
                <a:solidFill>
                  <a:srgbClr val="009900"/>
                </a:solidFill>
              </a:rPr>
              <a:t>exportés.</a:t>
            </a:r>
          </a:p>
          <a:p>
            <a:pPr>
              <a:lnSpc>
                <a:spcPct val="120000"/>
              </a:lnSpc>
              <a:spcBef>
                <a:spcPts val="1800"/>
              </a:spcBef>
            </a:pPr>
            <a:r>
              <a:rPr lang="fr-FR" b="1" dirty="0">
                <a:solidFill>
                  <a:srgbClr val="0000FF"/>
                </a:solidFill>
              </a:rPr>
              <a:t>Cesser de faire des concessions commerciales sur l’agriculture </a:t>
            </a:r>
            <a:r>
              <a:rPr lang="fr-FR" b="1" dirty="0" smtClean="0">
                <a:solidFill>
                  <a:srgbClr val="0000FF"/>
                </a:solidFill>
              </a:rPr>
              <a:t>en </a:t>
            </a:r>
            <a:r>
              <a:rPr lang="fr-FR" b="1" dirty="0">
                <a:solidFill>
                  <a:srgbClr val="0000FF"/>
                </a:solidFill>
              </a:rPr>
              <a:t>échange de l’ouverture des marchés des pays tiers </a:t>
            </a:r>
            <a:r>
              <a:rPr lang="fr-FR" b="1" dirty="0" smtClean="0">
                <a:solidFill>
                  <a:srgbClr val="0000FF"/>
                </a:solidFill>
              </a:rPr>
              <a:t>aux </a:t>
            </a:r>
            <a:r>
              <a:rPr lang="fr-FR" b="1" dirty="0">
                <a:solidFill>
                  <a:srgbClr val="0000FF"/>
                </a:solidFill>
              </a:rPr>
              <a:t>produits non agricoles et services de la France et de </a:t>
            </a:r>
            <a:r>
              <a:rPr lang="fr-FR" b="1" dirty="0" smtClean="0">
                <a:solidFill>
                  <a:srgbClr val="0000FF"/>
                </a:solidFill>
              </a:rPr>
              <a:t>l’UE. </a:t>
            </a:r>
          </a:p>
          <a:p>
            <a:pPr>
              <a:lnSpc>
                <a:spcPct val="120000"/>
              </a:lnSpc>
              <a:spcBef>
                <a:spcPts val="1800"/>
              </a:spcBef>
            </a:pPr>
            <a:r>
              <a:rPr lang="fr-FR" b="1" dirty="0" smtClean="0">
                <a:solidFill>
                  <a:srgbClr val="009900"/>
                </a:solidFill>
              </a:rPr>
              <a:t>Par contre, </a:t>
            </a:r>
            <a:r>
              <a:rPr lang="fr-FR" b="1" dirty="0">
                <a:solidFill>
                  <a:srgbClr val="0000FF"/>
                </a:solidFill>
              </a:rPr>
              <a:t>vu les capacités de production de l’agriculture </a:t>
            </a:r>
            <a:r>
              <a:rPr lang="fr-FR" b="1" dirty="0" smtClean="0">
                <a:solidFill>
                  <a:srgbClr val="0000FF"/>
                </a:solidFill>
              </a:rPr>
              <a:t>française</a:t>
            </a:r>
            <a:r>
              <a:rPr lang="fr-FR" b="1" dirty="0" smtClean="0">
                <a:solidFill>
                  <a:srgbClr val="009900"/>
                </a:solidFill>
              </a:rPr>
              <a:t>, tenir </a:t>
            </a:r>
            <a:r>
              <a:rPr lang="fr-FR" b="1" dirty="0">
                <a:solidFill>
                  <a:srgbClr val="009900"/>
                </a:solidFill>
              </a:rPr>
              <a:t>compte des besoins des autres </a:t>
            </a:r>
            <a:r>
              <a:rPr lang="fr-FR" b="1" dirty="0" smtClean="0">
                <a:solidFill>
                  <a:srgbClr val="009900"/>
                </a:solidFill>
              </a:rPr>
              <a:t>Etats membres </a:t>
            </a:r>
            <a:r>
              <a:rPr lang="fr-FR" b="1" dirty="0">
                <a:solidFill>
                  <a:srgbClr val="009900"/>
                </a:solidFill>
              </a:rPr>
              <a:t>de l’UE, notamment en </a:t>
            </a:r>
            <a:r>
              <a:rPr lang="fr-FR" b="1" dirty="0" smtClean="0">
                <a:solidFill>
                  <a:srgbClr val="009900"/>
                </a:solidFill>
              </a:rPr>
              <a:t>produits à haute valeur ajoutée (</a:t>
            </a:r>
            <a:r>
              <a:rPr lang="fr-FR" b="1" i="1" dirty="0" smtClean="0">
                <a:solidFill>
                  <a:srgbClr val="009900"/>
                </a:solidFill>
              </a:rPr>
              <a:t>cf. vins et spiritueux</a:t>
            </a:r>
            <a:r>
              <a:rPr lang="fr-FR" b="1" dirty="0" smtClean="0">
                <a:solidFill>
                  <a:srgbClr val="009900"/>
                </a:solidFill>
              </a:rPr>
              <a:t>) et en céréales, </a:t>
            </a:r>
            <a:r>
              <a:rPr lang="fr-FR" b="1" dirty="0">
                <a:solidFill>
                  <a:srgbClr val="009900"/>
                </a:solidFill>
              </a:rPr>
              <a:t>produits </a:t>
            </a:r>
            <a:r>
              <a:rPr lang="fr-FR" b="1" dirty="0" smtClean="0">
                <a:solidFill>
                  <a:srgbClr val="009900"/>
                </a:solidFill>
              </a:rPr>
              <a:t>laitiers, etc.</a:t>
            </a:r>
            <a:endParaRPr lang="fr-FR" b="1" dirty="0">
              <a:solidFill>
                <a:srgbClr val="009900"/>
              </a:solidFill>
            </a:endParaRPr>
          </a:p>
          <a:p>
            <a:pPr>
              <a:lnSpc>
                <a:spcPct val="120000"/>
              </a:lnSpc>
              <a:spcBef>
                <a:spcPts val="1800"/>
              </a:spcBef>
            </a:pPr>
            <a:r>
              <a:rPr lang="fr-FR" b="1" dirty="0" smtClean="0">
                <a:solidFill>
                  <a:srgbClr val="0000FF"/>
                </a:solidFill>
              </a:rPr>
              <a:t>Et également contribuer, sans dumping, à la satisfaction des </a:t>
            </a:r>
            <a:r>
              <a:rPr lang="fr-FR" b="1" dirty="0">
                <a:solidFill>
                  <a:srgbClr val="0000FF"/>
                </a:solidFill>
              </a:rPr>
              <a:t>besoins alimentaires </a:t>
            </a:r>
            <a:r>
              <a:rPr lang="fr-FR" b="1" dirty="0" smtClean="0">
                <a:solidFill>
                  <a:srgbClr val="0000FF"/>
                </a:solidFill>
              </a:rPr>
              <a:t>de l’Afrique </a:t>
            </a:r>
            <a:r>
              <a:rPr lang="fr-FR" b="1" dirty="0">
                <a:solidFill>
                  <a:srgbClr val="0000FF"/>
                </a:solidFill>
              </a:rPr>
              <a:t>du Nord, de l’Asie et de l’ASS, notamment en </a:t>
            </a:r>
            <a:r>
              <a:rPr lang="fr-FR" b="1" dirty="0" smtClean="0">
                <a:solidFill>
                  <a:srgbClr val="0000FF"/>
                </a:solidFill>
              </a:rPr>
              <a:t>céréales.</a:t>
            </a:r>
            <a:endParaRPr lang="fr-FR" b="1" dirty="0">
              <a:solidFill>
                <a:srgbClr val="0000FF"/>
              </a:solidFill>
            </a:endParaRPr>
          </a:p>
          <a:p>
            <a:pPr>
              <a:lnSpc>
                <a:spcPct val="120000"/>
              </a:lnSpc>
              <a:spcBef>
                <a:spcPts val="1800"/>
              </a:spcBef>
            </a:pPr>
            <a:endParaRPr lang="fr-FR" b="1" dirty="0">
              <a:solidFill>
                <a:srgbClr val="009900"/>
              </a:solidFill>
            </a:endParaRPr>
          </a:p>
          <a:p>
            <a:pPr algn="ctr"/>
            <a:endParaRPr lang="fr-FR" dirty="0"/>
          </a:p>
        </p:txBody>
      </p:sp>
      <p:sp>
        <p:nvSpPr>
          <p:cNvPr id="4" name="Espace réservé de la date 3"/>
          <p:cNvSpPr>
            <a:spLocks noGrp="1"/>
          </p:cNvSpPr>
          <p:nvPr>
            <p:ph type="dt" sz="half" idx="10"/>
          </p:nvPr>
        </p:nvSpPr>
        <p:spPr/>
        <p:txBody>
          <a:bodyPr/>
          <a:lstStyle/>
          <a:p>
            <a:fld id="{259AAA39-58C0-4123-B2A6-D75599CF7954}" type="datetime1">
              <a:rPr lang="fr-FR" smtClean="0"/>
              <a:t>29/03/2015</a:t>
            </a:fld>
            <a:endParaRPr lang="fr-FR"/>
          </a:p>
        </p:txBody>
      </p:sp>
      <p:sp>
        <p:nvSpPr>
          <p:cNvPr id="5" name="Espace réservé du numéro de diapositive 4"/>
          <p:cNvSpPr>
            <a:spLocks noGrp="1"/>
          </p:cNvSpPr>
          <p:nvPr>
            <p:ph type="sldNum" sz="quarter" idx="12"/>
          </p:nvPr>
        </p:nvSpPr>
        <p:spPr/>
        <p:txBody>
          <a:bodyPr/>
          <a:lstStyle/>
          <a:p>
            <a:fld id="{C9DCE5D1-E529-400F-9171-D82B93231B65}" type="slidenum">
              <a:rPr lang="fr-FR" smtClean="0"/>
              <a:t>54</a:t>
            </a:fld>
            <a:endParaRPr lang="fr-FR"/>
          </a:p>
        </p:txBody>
      </p:sp>
    </p:spTree>
    <p:extLst>
      <p:ext uri="{BB962C8B-B14F-4D97-AF65-F5344CB8AC3E}">
        <p14:creationId xmlns:p14="http://schemas.microsoft.com/office/powerpoint/2010/main" val="395471008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132856"/>
            <a:ext cx="9144000" cy="1512168"/>
          </a:xfrm>
          <a:solidFill>
            <a:srgbClr val="FF0000"/>
          </a:solidFill>
        </p:spPr>
        <p:txBody>
          <a:bodyPr>
            <a:normAutofit/>
          </a:bodyPr>
          <a:lstStyle/>
          <a:p>
            <a:r>
              <a:rPr lang="fr-FR" sz="3800" b="1" dirty="0" smtClean="0"/>
              <a:t>V. Que faut-il penser de l’extension des </a:t>
            </a:r>
            <a:r>
              <a:rPr lang="fr-FR" sz="3800" b="1" dirty="0" err="1" smtClean="0"/>
              <a:t>agrocarburants</a:t>
            </a:r>
            <a:r>
              <a:rPr lang="fr-FR" sz="3800" b="1" dirty="0" smtClean="0"/>
              <a:t> ?</a:t>
            </a:r>
            <a:endParaRPr lang="fr-FR" sz="2200" b="1" dirty="0"/>
          </a:p>
        </p:txBody>
      </p:sp>
      <p:sp>
        <p:nvSpPr>
          <p:cNvPr id="3" name="Espace réservé de la date 2"/>
          <p:cNvSpPr>
            <a:spLocks noGrp="1"/>
          </p:cNvSpPr>
          <p:nvPr>
            <p:ph type="dt" sz="half" idx="10"/>
          </p:nvPr>
        </p:nvSpPr>
        <p:spPr/>
        <p:txBody>
          <a:bodyPr/>
          <a:lstStyle/>
          <a:p>
            <a:fld id="{6F1F1F34-CA6D-41CA-9592-4D8F3E8910F7}"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55</a:t>
            </a:fld>
            <a:endParaRPr lang="fr-FR"/>
          </a:p>
        </p:txBody>
      </p:sp>
    </p:spTree>
    <p:extLst>
      <p:ext uri="{BB962C8B-B14F-4D97-AF65-F5344CB8AC3E}">
        <p14:creationId xmlns:p14="http://schemas.microsoft.com/office/powerpoint/2010/main" val="377255553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5288"/>
            <a:ext cx="8229600" cy="864096"/>
          </a:xfrm>
          <a:solidFill>
            <a:srgbClr val="FF0000"/>
          </a:solidFill>
        </p:spPr>
        <p:txBody>
          <a:bodyPr>
            <a:noAutofit/>
          </a:bodyPr>
          <a:lstStyle/>
          <a:p>
            <a:r>
              <a:rPr lang="fr-FR" sz="2800" b="1" dirty="0" smtClean="0"/>
              <a:t>Les principaux pays producteurs d’</a:t>
            </a:r>
            <a:r>
              <a:rPr lang="fr-FR" sz="2800" b="1" dirty="0" err="1" smtClean="0"/>
              <a:t>agrocarburants</a:t>
            </a:r>
            <a:r>
              <a:rPr lang="fr-FR" sz="2800" b="1" dirty="0" smtClean="0"/>
              <a:t> et les productions européennes et françaises en 2012</a:t>
            </a:r>
            <a:endParaRPr lang="fr-FR" sz="2800" b="1" dirty="0"/>
          </a:p>
        </p:txBody>
      </p:sp>
      <p:sp>
        <p:nvSpPr>
          <p:cNvPr id="3" name="Espace réservé de la date 2"/>
          <p:cNvSpPr>
            <a:spLocks noGrp="1"/>
          </p:cNvSpPr>
          <p:nvPr>
            <p:ph type="dt" sz="half" idx="10"/>
          </p:nvPr>
        </p:nvSpPr>
        <p:spPr/>
        <p:txBody>
          <a:bodyPr/>
          <a:lstStyle/>
          <a:p>
            <a:fld id="{AF7537BC-D749-4E64-A1C0-612A8430E0DB}"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56</a:t>
            </a:fld>
            <a:endParaRPr lang="fr-FR"/>
          </a:p>
        </p:txBody>
      </p:sp>
      <p:pic>
        <p:nvPicPr>
          <p:cNvPr id="5122" name="Picture 2" descr="http://www.consoglobe.com/wp-content/uploads/2007/05/biocarburants-monde-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00" y="1196752"/>
            <a:ext cx="4824536" cy="5373216"/>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2"/>
          <p:cNvSpPr txBox="1">
            <a:spLocks/>
          </p:cNvSpPr>
          <p:nvPr/>
        </p:nvSpPr>
        <p:spPr>
          <a:xfrm>
            <a:off x="4841336" y="1255236"/>
            <a:ext cx="4302664" cy="5256248"/>
          </a:xfrm>
          <a:prstGeom prst="rect">
            <a:avLst/>
          </a:prstGeom>
        </p:spPr>
        <p:txBody>
          <a:bodyPr>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257175" indent="-257175"/>
            <a:r>
              <a:rPr lang="fr-FR" sz="2400" dirty="0" smtClean="0"/>
              <a:t>Pour UE : 3.700.000 ha pour biodiesel (2</a:t>
            </a:r>
            <a:r>
              <a:rPr lang="fr-FR" sz="2400" dirty="0"/>
              <a:t> % de sa </a:t>
            </a:r>
            <a:r>
              <a:rPr lang="fr-FR" sz="2400" dirty="0" smtClean="0"/>
              <a:t>SAU) et 865.000 ha pour bioéthanol, (0,5 % de sa SAU).</a:t>
            </a:r>
          </a:p>
          <a:p>
            <a:pPr marL="257175" indent="-257175">
              <a:buNone/>
            </a:pPr>
            <a:r>
              <a:rPr lang="fr-FR" sz="2400" dirty="0" smtClean="0"/>
              <a:t> </a:t>
            </a:r>
          </a:p>
          <a:p>
            <a:pPr marL="257175" indent="-257175"/>
            <a:r>
              <a:rPr lang="fr-FR" sz="2400" dirty="0" smtClean="0"/>
              <a:t>Allemagne : près de 8,4 % de sa SAU (7,4 % pour le biodiesel et 1 % pour le bioéthanol).</a:t>
            </a:r>
          </a:p>
          <a:p>
            <a:pPr marL="0" indent="0">
              <a:buNone/>
            </a:pPr>
            <a:r>
              <a:rPr lang="fr-FR" sz="2400" dirty="0" smtClean="0"/>
              <a:t> </a:t>
            </a:r>
          </a:p>
          <a:p>
            <a:pPr marL="257175" indent="-257175"/>
            <a:r>
              <a:rPr lang="fr-FR" sz="2400" dirty="0" smtClean="0"/>
              <a:t>USA : 3,5 % de la SAU surtout du bioéthanol de maïs (42% des superficies en Maïs !).</a:t>
            </a:r>
          </a:p>
          <a:p>
            <a:pPr marL="257175" indent="-257175"/>
            <a:endParaRPr lang="fr-FR" sz="2400" dirty="0" smtClean="0"/>
          </a:p>
          <a:p>
            <a:pPr marL="257175" indent="-257175"/>
            <a:r>
              <a:rPr lang="fr-FR" sz="2400" dirty="0" smtClean="0"/>
              <a:t>France : environ 2,5 % de sa SAU, surtout du biodiesel (environ la moitié de ses superficies en colza).</a:t>
            </a:r>
            <a:endParaRPr lang="fr-FR" dirty="0" smtClean="0"/>
          </a:p>
          <a:p>
            <a:endParaRPr lang="fr-FR" dirty="0"/>
          </a:p>
        </p:txBody>
      </p:sp>
    </p:spTree>
    <p:extLst>
      <p:ext uri="{BB962C8B-B14F-4D97-AF65-F5344CB8AC3E}">
        <p14:creationId xmlns:p14="http://schemas.microsoft.com/office/powerpoint/2010/main" val="66973833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FB07DFA-2F6E-4DF5-A757-8D05BCC18AD3}" type="datetime1">
              <a:rPr lang="fr-FR" smtClean="0"/>
              <a:t>29/03/2015</a:t>
            </a:fld>
            <a:endParaRPr lang="fr-FR"/>
          </a:p>
        </p:txBody>
      </p:sp>
      <p:sp>
        <p:nvSpPr>
          <p:cNvPr id="3" name="Espace réservé du numéro de diapositive 2"/>
          <p:cNvSpPr>
            <a:spLocks noGrp="1"/>
          </p:cNvSpPr>
          <p:nvPr>
            <p:ph type="sldNum" sz="quarter" idx="12"/>
          </p:nvPr>
        </p:nvSpPr>
        <p:spPr/>
        <p:txBody>
          <a:bodyPr/>
          <a:lstStyle/>
          <a:p>
            <a:fld id="{C9DCE5D1-E529-400F-9171-D82B93231B65}" type="slidenum">
              <a:rPr lang="fr-FR" smtClean="0"/>
              <a:t>57</a:t>
            </a:fld>
            <a:endParaRPr lang="fr-FR"/>
          </a:p>
        </p:txBody>
      </p:sp>
      <p:pic>
        <p:nvPicPr>
          <p:cNvPr id="6146" name="Picture 2" descr="http://www.bioenergie-promotion.fr/wp-content/uploads/2012/12/Evolution-de-la-production-des-biocarburants-et-du-taux-d%E2%80%99incorporation-en-France-source-Eurostat-Sia-Partner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0"/>
            <a:ext cx="8712968" cy="6741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28064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476672"/>
          </a:xfrm>
          <a:solidFill>
            <a:srgbClr val="FF0000"/>
          </a:solidFill>
        </p:spPr>
        <p:txBody>
          <a:bodyPr>
            <a:noAutofit/>
          </a:bodyPr>
          <a:lstStyle/>
          <a:p>
            <a:r>
              <a:rPr lang="fr-FR" sz="2400" b="1" dirty="0" smtClean="0"/>
              <a:t>Quelques raisons d’être inquiet face aux </a:t>
            </a:r>
            <a:r>
              <a:rPr lang="fr-FR" sz="2400" b="1" dirty="0" err="1" smtClean="0"/>
              <a:t>agrocarburants</a:t>
            </a:r>
            <a:endParaRPr lang="fr-FR" sz="2400" b="1" dirty="0"/>
          </a:p>
        </p:txBody>
      </p:sp>
      <p:sp>
        <p:nvSpPr>
          <p:cNvPr id="3" name="Espace réservé du contenu 2"/>
          <p:cNvSpPr>
            <a:spLocks noGrp="1"/>
          </p:cNvSpPr>
          <p:nvPr>
            <p:ph idx="1"/>
          </p:nvPr>
        </p:nvSpPr>
        <p:spPr>
          <a:xfrm>
            <a:off x="179512" y="678256"/>
            <a:ext cx="8784976" cy="6165304"/>
          </a:xfrm>
        </p:spPr>
        <p:txBody>
          <a:bodyPr>
            <a:normAutofit lnSpcReduction="10000"/>
          </a:bodyPr>
          <a:lstStyle/>
          <a:p>
            <a:pPr>
              <a:buFont typeface="Wingdings" panose="05000000000000000000" pitchFamily="2" charset="2"/>
              <a:buChar char="Ø"/>
            </a:pPr>
            <a:r>
              <a:rPr lang="fr-FR" sz="2000" b="1" dirty="0" smtClean="0">
                <a:latin typeface="Times New Roman" panose="02020603050405020304" pitchFamily="18" charset="0"/>
                <a:cs typeface="Times New Roman" panose="02020603050405020304" pitchFamily="18" charset="0"/>
              </a:rPr>
              <a:t>Bilans énergétiques médiocres </a:t>
            </a:r>
            <a:r>
              <a:rPr lang="fr-FR" sz="2000" dirty="0" smtClean="0">
                <a:latin typeface="Times New Roman" panose="02020603050405020304" pitchFamily="18" charset="0"/>
                <a:cs typeface="Times New Roman" panose="02020603050405020304" pitchFamily="18" charset="0"/>
              </a:rPr>
              <a:t>pour l’éthanol produit à partir de céréales et situation assez voisine pour le diester produit à partir de colza et de tournesol</a:t>
            </a:r>
          </a:p>
          <a:p>
            <a:pPr>
              <a:buFont typeface="Wingdings" panose="05000000000000000000" pitchFamily="2" charset="2"/>
              <a:buChar char="Ø"/>
            </a:pPr>
            <a:endParaRPr lang="fr-F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sz="2000" b="1" dirty="0">
                <a:latin typeface="Times New Roman" panose="02020603050405020304" pitchFamily="18" charset="0"/>
                <a:cs typeface="Times New Roman" panose="02020603050405020304" pitchFamily="18" charset="0"/>
              </a:rPr>
              <a:t>Contribution aux accaparements de terre dans des pays du Sud qui n’ont pas assez de vivriers pour nourrir leur population</a:t>
            </a:r>
            <a:r>
              <a:rPr lang="fr-FR" sz="2000" dirty="0" smtClean="0">
                <a:latin typeface="Times New Roman" panose="02020603050405020304" pitchFamily="18" charset="0"/>
                <a:cs typeface="Times New Roman" panose="02020603050405020304" pitchFamily="18" charset="0"/>
              </a:rPr>
              <a:t>.</a:t>
            </a:r>
          </a:p>
          <a:p>
            <a:pPr>
              <a:buFont typeface="Wingdings" panose="05000000000000000000" pitchFamily="2" charset="2"/>
              <a:buChar char="Ø"/>
            </a:pPr>
            <a:endParaRPr lang="fr-FR" sz="2000" dirty="0">
              <a:latin typeface="Times New Roman" panose="02020603050405020304" pitchFamily="18" charset="0"/>
              <a:cs typeface="Times New Roman" panose="02020603050405020304" pitchFamily="18" charset="0"/>
            </a:endParaRPr>
          </a:p>
          <a:p>
            <a:pPr>
              <a:buFont typeface="Wingdings" panose="05000000000000000000" pitchFamily="2" charset="2"/>
              <a:buChar char="Ø"/>
            </a:pPr>
            <a:r>
              <a:rPr lang="fr-FR" sz="2000" b="1" dirty="0" smtClean="0">
                <a:latin typeface="Times New Roman" panose="02020603050405020304" pitchFamily="18" charset="0"/>
                <a:cs typeface="Times New Roman" panose="02020603050405020304" pitchFamily="18" charset="0"/>
              </a:rPr>
              <a:t>Même si les superficies consacrées au niveau mondial aux </a:t>
            </a:r>
            <a:r>
              <a:rPr lang="fr-FR" sz="2000" b="1" dirty="0" err="1" smtClean="0">
                <a:latin typeface="Times New Roman" panose="02020603050405020304" pitchFamily="18" charset="0"/>
                <a:cs typeface="Times New Roman" panose="02020603050405020304" pitchFamily="18" charset="0"/>
              </a:rPr>
              <a:t>agrocarburants</a:t>
            </a:r>
            <a:r>
              <a:rPr lang="fr-FR" sz="2000" b="1" dirty="0" smtClean="0">
                <a:latin typeface="Times New Roman" panose="02020603050405020304" pitchFamily="18" charset="0"/>
                <a:cs typeface="Times New Roman" panose="02020603050405020304" pitchFamily="18" charset="0"/>
              </a:rPr>
              <a:t> sont assez réduites comparativement à la SAU totale, leur contribution aux flambées des prix des produits alimentaires ces dernières années est significative </a:t>
            </a:r>
            <a:r>
              <a:rPr lang="fr-FR" sz="2000" dirty="0" smtClean="0">
                <a:latin typeface="Times New Roman" panose="02020603050405020304" pitchFamily="18" charset="0"/>
                <a:cs typeface="Times New Roman" panose="02020603050405020304" pitchFamily="18" charset="0"/>
              </a:rPr>
              <a:t>:</a:t>
            </a:r>
          </a:p>
          <a:p>
            <a:pPr marL="720725"/>
            <a:r>
              <a:rPr lang="fr-FR" sz="2000" b="1" dirty="0">
                <a:solidFill>
                  <a:srgbClr val="0000FF"/>
                </a:solidFill>
              </a:rPr>
              <a:t>Large consensus sur le rôle principal de l’éthanol de maïs des </a:t>
            </a:r>
            <a:r>
              <a:rPr lang="fr-FR" sz="2000" b="1" dirty="0" smtClean="0">
                <a:solidFill>
                  <a:srgbClr val="0000FF"/>
                </a:solidFill>
              </a:rPr>
              <a:t>EU et</a:t>
            </a:r>
            <a:r>
              <a:rPr lang="fr-FR" sz="2000" b="1" dirty="0">
                <a:solidFill>
                  <a:srgbClr val="0000FF"/>
                </a:solidFill>
              </a:rPr>
              <a:t>, à un moindre degré, de l’éthanol de céréales de l’UE, dans la </a:t>
            </a:r>
            <a:r>
              <a:rPr lang="fr-FR" sz="2000" b="1" dirty="0" smtClean="0">
                <a:solidFill>
                  <a:srgbClr val="0000FF"/>
                </a:solidFill>
              </a:rPr>
              <a:t>flambée </a:t>
            </a:r>
            <a:r>
              <a:rPr lang="fr-FR" sz="2000" b="1" dirty="0">
                <a:solidFill>
                  <a:srgbClr val="0000FF"/>
                </a:solidFill>
              </a:rPr>
              <a:t>des prix alimentaires de 2007-08 et </a:t>
            </a:r>
            <a:r>
              <a:rPr lang="fr-FR" sz="2000" b="1" dirty="0" smtClean="0">
                <a:solidFill>
                  <a:srgbClr val="0000FF"/>
                </a:solidFill>
              </a:rPr>
              <a:t>de </a:t>
            </a:r>
            <a:r>
              <a:rPr lang="fr-FR" sz="2000" b="1" dirty="0">
                <a:solidFill>
                  <a:srgbClr val="0000FF"/>
                </a:solidFill>
              </a:rPr>
              <a:t>2010 puis 2012. </a:t>
            </a:r>
            <a:r>
              <a:rPr lang="fr-FR" sz="2000" b="1" dirty="0" smtClean="0">
                <a:solidFill>
                  <a:srgbClr val="0000FF"/>
                </a:solidFill>
              </a:rPr>
              <a:t>La </a:t>
            </a:r>
            <a:r>
              <a:rPr lang="fr-FR" sz="2000" b="1" dirty="0">
                <a:solidFill>
                  <a:srgbClr val="0000FF"/>
                </a:solidFill>
              </a:rPr>
              <a:t>spéculation </a:t>
            </a:r>
            <a:r>
              <a:rPr lang="fr-FR" sz="2000" b="1" dirty="0" smtClean="0">
                <a:solidFill>
                  <a:srgbClr val="0000FF"/>
                </a:solidFill>
              </a:rPr>
              <a:t>a certes amplifié </a:t>
            </a:r>
            <a:r>
              <a:rPr lang="fr-FR" sz="2000" b="1" dirty="0">
                <a:solidFill>
                  <a:srgbClr val="0000FF"/>
                </a:solidFill>
              </a:rPr>
              <a:t>le </a:t>
            </a:r>
            <a:r>
              <a:rPr lang="fr-FR" sz="2000" b="1" dirty="0" smtClean="0">
                <a:solidFill>
                  <a:srgbClr val="0000FF"/>
                </a:solidFill>
              </a:rPr>
              <a:t>phénomène.</a:t>
            </a:r>
          </a:p>
          <a:p>
            <a:pPr marL="720725"/>
            <a:r>
              <a:rPr lang="fr-FR" sz="2000" b="1" dirty="0">
                <a:solidFill>
                  <a:srgbClr val="00B050"/>
                </a:solidFill>
              </a:rPr>
              <a:t>De même, responsabilité </a:t>
            </a:r>
            <a:r>
              <a:rPr lang="fr-FR" sz="2000" b="1" dirty="0" smtClean="0">
                <a:solidFill>
                  <a:srgbClr val="00B050"/>
                </a:solidFill>
              </a:rPr>
              <a:t>de </a:t>
            </a:r>
            <a:r>
              <a:rPr lang="fr-FR" sz="2000" b="1" dirty="0">
                <a:solidFill>
                  <a:srgbClr val="00B050"/>
                </a:solidFill>
              </a:rPr>
              <a:t>l’UE dans la production </a:t>
            </a:r>
            <a:r>
              <a:rPr lang="fr-FR" sz="2000" b="1" dirty="0" smtClean="0">
                <a:solidFill>
                  <a:srgbClr val="00B050"/>
                </a:solidFill>
              </a:rPr>
              <a:t>de biodiesel </a:t>
            </a:r>
            <a:r>
              <a:rPr lang="fr-FR" sz="2000" b="1" dirty="0">
                <a:solidFill>
                  <a:srgbClr val="00B050"/>
                </a:solidFill>
              </a:rPr>
              <a:t>ayant contribué à la flambée du prix des huiles, à </a:t>
            </a:r>
            <a:r>
              <a:rPr lang="fr-FR" sz="2000" b="1" dirty="0" smtClean="0">
                <a:solidFill>
                  <a:srgbClr val="00B050"/>
                </a:solidFill>
              </a:rPr>
              <a:t>côté de </a:t>
            </a:r>
            <a:r>
              <a:rPr lang="fr-FR" sz="2000" b="1" dirty="0">
                <a:solidFill>
                  <a:srgbClr val="00B050"/>
                </a:solidFill>
              </a:rPr>
              <a:t>celle de l’huile de soja des EU liée à la moindre production de </a:t>
            </a:r>
            <a:r>
              <a:rPr lang="fr-FR" sz="2000" b="1" dirty="0" smtClean="0">
                <a:solidFill>
                  <a:srgbClr val="00B050"/>
                </a:solidFill>
              </a:rPr>
              <a:t>soja </a:t>
            </a:r>
            <a:r>
              <a:rPr lang="fr-FR" sz="2000" b="1" dirty="0">
                <a:solidFill>
                  <a:srgbClr val="00B050"/>
                </a:solidFill>
              </a:rPr>
              <a:t>du fait des surfaces </a:t>
            </a:r>
            <a:r>
              <a:rPr lang="fr-FR" sz="2000" b="1" dirty="0" smtClean="0">
                <a:solidFill>
                  <a:srgbClr val="00B050"/>
                </a:solidFill>
              </a:rPr>
              <a:t>plus importantes </a:t>
            </a:r>
            <a:r>
              <a:rPr lang="fr-FR" sz="2000" b="1" dirty="0">
                <a:solidFill>
                  <a:srgbClr val="00B050"/>
                </a:solidFill>
              </a:rPr>
              <a:t>dédiées au maïs</a:t>
            </a:r>
            <a:r>
              <a:rPr lang="fr-FR" sz="2000" b="1" dirty="0" smtClean="0">
                <a:solidFill>
                  <a:srgbClr val="00B050"/>
                </a:solidFill>
              </a:rPr>
              <a:t>.</a:t>
            </a:r>
          </a:p>
          <a:p>
            <a:pPr marL="377825" indent="0">
              <a:buNone/>
            </a:pPr>
            <a:endParaRPr lang="fr-FR" sz="800" b="1" dirty="0" smtClean="0"/>
          </a:p>
          <a:p>
            <a:pPr marL="719138" indent="0">
              <a:buNone/>
            </a:pPr>
            <a:r>
              <a:rPr lang="fr-FR" sz="2000" b="1" dirty="0" smtClean="0"/>
              <a:t>=&gt; Cf. </a:t>
            </a:r>
            <a:r>
              <a:rPr lang="fr-FR" sz="2000" b="1" dirty="0"/>
              <a:t>graphiques suivants </a:t>
            </a:r>
            <a:r>
              <a:rPr lang="fr-FR" sz="2000" b="1" dirty="0" smtClean="0"/>
              <a:t>établis par </a:t>
            </a:r>
            <a:r>
              <a:rPr lang="fr-FR" sz="2000" b="1" dirty="0"/>
              <a:t>Jacques </a:t>
            </a:r>
            <a:r>
              <a:rPr lang="fr-FR" sz="2000" b="1" dirty="0" smtClean="0"/>
              <a:t>Berthelot</a:t>
            </a:r>
            <a:endParaRPr lang="fr-FR" sz="2000" dirty="0" smtClean="0">
              <a:latin typeface="Times New Roman" panose="02020603050405020304" pitchFamily="18" charset="0"/>
              <a:cs typeface="Times New Roman" panose="02020603050405020304" pitchFamily="18" charset="0"/>
            </a:endParaRPr>
          </a:p>
        </p:txBody>
      </p:sp>
      <p:sp>
        <p:nvSpPr>
          <p:cNvPr id="4" name="Espace réservé de la date 3"/>
          <p:cNvSpPr>
            <a:spLocks noGrp="1"/>
          </p:cNvSpPr>
          <p:nvPr>
            <p:ph type="dt" sz="half" idx="10"/>
          </p:nvPr>
        </p:nvSpPr>
        <p:spPr/>
        <p:txBody>
          <a:bodyPr/>
          <a:lstStyle/>
          <a:p>
            <a:fld id="{DFEE07E9-6011-45F9-A681-CBB79AA960F4}" type="datetime1">
              <a:rPr lang="fr-FR" smtClean="0"/>
              <a:t>29/03/2015</a:t>
            </a:fld>
            <a:endParaRPr lang="fr-FR"/>
          </a:p>
        </p:txBody>
      </p:sp>
      <p:sp>
        <p:nvSpPr>
          <p:cNvPr id="5" name="Espace réservé du numéro de diapositive 4"/>
          <p:cNvSpPr>
            <a:spLocks noGrp="1"/>
          </p:cNvSpPr>
          <p:nvPr>
            <p:ph type="sldNum" sz="quarter" idx="12"/>
          </p:nvPr>
        </p:nvSpPr>
        <p:spPr/>
        <p:txBody>
          <a:bodyPr/>
          <a:lstStyle/>
          <a:p>
            <a:fld id="{C9DCE5D1-E529-400F-9171-D82B93231B65}" type="slidenum">
              <a:rPr lang="fr-FR" smtClean="0"/>
              <a:t>58</a:t>
            </a:fld>
            <a:endParaRPr lang="fr-FR" dirty="0"/>
          </a:p>
        </p:txBody>
      </p:sp>
    </p:spTree>
    <p:extLst>
      <p:ext uri="{BB962C8B-B14F-4D97-AF65-F5344CB8AC3E}">
        <p14:creationId xmlns:p14="http://schemas.microsoft.com/office/powerpoint/2010/main" val="65368020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1095970107"/>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p:cNvSpPr>
            <a:spLocks noGrp="1"/>
          </p:cNvSpPr>
          <p:nvPr>
            <p:ph type="dt" sz="half" idx="10"/>
          </p:nvPr>
        </p:nvSpPr>
        <p:spPr/>
        <p:txBody>
          <a:bodyPr/>
          <a:lstStyle/>
          <a:p>
            <a:fld id="{C5F4FE8D-F1D9-4A0E-A313-7477B64C082B}"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59</a:t>
            </a:fld>
            <a:endParaRPr lang="fr-FR"/>
          </a:p>
        </p:txBody>
      </p:sp>
    </p:spTree>
    <p:extLst>
      <p:ext uri="{BB962C8B-B14F-4D97-AF65-F5344CB8AC3E}">
        <p14:creationId xmlns:p14="http://schemas.microsoft.com/office/powerpoint/2010/main" val="34310023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2708920"/>
            <a:ext cx="8229600" cy="1359024"/>
          </a:xfrm>
          <a:solidFill>
            <a:schemeClr val="accent3">
              <a:lumMod val="40000"/>
              <a:lumOff val="60000"/>
            </a:schemeClr>
          </a:solidFill>
        </p:spPr>
        <p:txBody>
          <a:bodyPr>
            <a:normAutofit fontScale="90000"/>
          </a:bodyPr>
          <a:lstStyle/>
          <a:p>
            <a:r>
              <a:rPr lang="fr-FR" b="1" dirty="0" smtClean="0"/>
              <a:t>I. Focus sur les agriculteurs (= la production agricole ou l’agriculture)</a:t>
            </a:r>
            <a:endParaRPr lang="fr-FR" b="1" dirty="0"/>
          </a:p>
        </p:txBody>
      </p:sp>
      <p:sp>
        <p:nvSpPr>
          <p:cNvPr id="3" name="Espace réservé de la date 2"/>
          <p:cNvSpPr>
            <a:spLocks noGrp="1"/>
          </p:cNvSpPr>
          <p:nvPr>
            <p:ph type="dt" sz="half" idx="10"/>
          </p:nvPr>
        </p:nvSpPr>
        <p:spPr/>
        <p:txBody>
          <a:bodyPr/>
          <a:lstStyle/>
          <a:p>
            <a:fld id="{B4495300-3EBE-42B4-8AFF-AC1CFC9EA7FE}"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6</a:t>
            </a:fld>
            <a:endParaRPr lang="fr-FR"/>
          </a:p>
        </p:txBody>
      </p:sp>
    </p:spTree>
    <p:extLst>
      <p:ext uri="{BB962C8B-B14F-4D97-AF65-F5344CB8AC3E}">
        <p14:creationId xmlns:p14="http://schemas.microsoft.com/office/powerpoint/2010/main" val="5057141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967064744"/>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p:cNvSpPr>
            <a:spLocks noGrp="1"/>
          </p:cNvSpPr>
          <p:nvPr>
            <p:ph type="dt" sz="half" idx="10"/>
          </p:nvPr>
        </p:nvSpPr>
        <p:spPr/>
        <p:txBody>
          <a:bodyPr/>
          <a:lstStyle/>
          <a:p>
            <a:fld id="{06335084-4383-494F-8108-9FD6E8AE1E06}"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60</a:t>
            </a:fld>
            <a:endParaRPr lang="fr-FR"/>
          </a:p>
        </p:txBody>
      </p:sp>
    </p:spTree>
    <p:extLst>
      <p:ext uri="{BB962C8B-B14F-4D97-AF65-F5344CB8AC3E}">
        <p14:creationId xmlns:p14="http://schemas.microsoft.com/office/powerpoint/2010/main" val="296884188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1690525868"/>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p:cNvSpPr>
            <a:spLocks noGrp="1"/>
          </p:cNvSpPr>
          <p:nvPr>
            <p:ph type="dt" sz="half" idx="10"/>
          </p:nvPr>
        </p:nvSpPr>
        <p:spPr/>
        <p:txBody>
          <a:bodyPr/>
          <a:lstStyle/>
          <a:p>
            <a:fld id="{023F865F-B8DE-4AFB-A9FB-952DF5D856D7}"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61</a:t>
            </a:fld>
            <a:endParaRPr lang="fr-FR"/>
          </a:p>
        </p:txBody>
      </p:sp>
    </p:spTree>
    <p:extLst>
      <p:ext uri="{BB962C8B-B14F-4D97-AF65-F5344CB8AC3E}">
        <p14:creationId xmlns:p14="http://schemas.microsoft.com/office/powerpoint/2010/main" val="125285399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aphique 2"/>
          <p:cNvGraphicFramePr>
            <a:graphicFrameLocks/>
          </p:cNvGraphicFramePr>
          <p:nvPr>
            <p:extLst>
              <p:ext uri="{D42A27DB-BD31-4B8C-83A1-F6EECF244321}">
                <p14:modId xmlns:p14="http://schemas.microsoft.com/office/powerpoint/2010/main" val="2706915775"/>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2" name="Espace réservé de la date 1"/>
          <p:cNvSpPr>
            <a:spLocks noGrp="1"/>
          </p:cNvSpPr>
          <p:nvPr>
            <p:ph type="dt" sz="half" idx="10"/>
          </p:nvPr>
        </p:nvSpPr>
        <p:spPr/>
        <p:txBody>
          <a:bodyPr/>
          <a:lstStyle/>
          <a:p>
            <a:fld id="{D17CA507-998C-4BF0-BF09-0587BD2CBC48}"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62</a:t>
            </a:fld>
            <a:endParaRPr lang="fr-FR"/>
          </a:p>
        </p:txBody>
      </p:sp>
    </p:spTree>
    <p:extLst>
      <p:ext uri="{BB962C8B-B14F-4D97-AF65-F5344CB8AC3E}">
        <p14:creationId xmlns:p14="http://schemas.microsoft.com/office/powerpoint/2010/main" val="22568158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aphique 1"/>
          <p:cNvGraphicFramePr>
            <a:graphicFrameLocks/>
          </p:cNvGraphicFramePr>
          <p:nvPr>
            <p:extLst>
              <p:ext uri="{D42A27DB-BD31-4B8C-83A1-F6EECF244321}">
                <p14:modId xmlns:p14="http://schemas.microsoft.com/office/powerpoint/2010/main" val="1589967067"/>
              </p:ext>
            </p:extLst>
          </p:nvPr>
        </p:nvGraphicFramePr>
        <p:xfrm>
          <a:off x="0" y="-13493"/>
          <a:ext cx="9144000" cy="6858000"/>
        </p:xfrm>
        <a:graphic>
          <a:graphicData uri="http://schemas.openxmlformats.org/drawingml/2006/chart">
            <c:chart xmlns:c="http://schemas.openxmlformats.org/drawingml/2006/chart" xmlns:r="http://schemas.openxmlformats.org/officeDocument/2006/relationships" r:id="rId2"/>
          </a:graphicData>
        </a:graphic>
      </p:graphicFrame>
      <p:sp>
        <p:nvSpPr>
          <p:cNvPr id="3" name="Espace réservé de la date 2"/>
          <p:cNvSpPr>
            <a:spLocks noGrp="1"/>
          </p:cNvSpPr>
          <p:nvPr>
            <p:ph type="dt" sz="half" idx="10"/>
          </p:nvPr>
        </p:nvSpPr>
        <p:spPr/>
        <p:txBody>
          <a:bodyPr/>
          <a:lstStyle/>
          <a:p>
            <a:fld id="{4FC44453-56E3-44DF-B6C7-4DFADD21F749}" type="datetime1">
              <a:rPr lang="fr-FR" smtClean="0"/>
              <a:t>29/03/2015</a:t>
            </a:fld>
            <a:endParaRPr lang="fr-FR"/>
          </a:p>
        </p:txBody>
      </p:sp>
      <p:sp>
        <p:nvSpPr>
          <p:cNvPr id="4" name="Espace réservé du numéro de diapositive 3"/>
          <p:cNvSpPr>
            <a:spLocks noGrp="1"/>
          </p:cNvSpPr>
          <p:nvPr>
            <p:ph type="sldNum" sz="quarter" idx="12"/>
          </p:nvPr>
        </p:nvSpPr>
        <p:spPr/>
        <p:txBody>
          <a:bodyPr/>
          <a:lstStyle/>
          <a:p>
            <a:fld id="{C9DCE5D1-E529-400F-9171-D82B93231B65}" type="slidenum">
              <a:rPr lang="fr-FR" smtClean="0"/>
              <a:t>63</a:t>
            </a:fld>
            <a:endParaRPr lang="fr-FR"/>
          </a:p>
        </p:txBody>
      </p:sp>
    </p:spTree>
    <p:extLst>
      <p:ext uri="{BB962C8B-B14F-4D97-AF65-F5344CB8AC3E}">
        <p14:creationId xmlns:p14="http://schemas.microsoft.com/office/powerpoint/2010/main" val="15028086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476672"/>
            <a:ext cx="6768752"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Espace réservé de la date 1"/>
          <p:cNvSpPr>
            <a:spLocks noGrp="1"/>
          </p:cNvSpPr>
          <p:nvPr>
            <p:ph type="dt" sz="half" idx="10"/>
          </p:nvPr>
        </p:nvSpPr>
        <p:spPr/>
        <p:txBody>
          <a:bodyPr/>
          <a:lstStyle/>
          <a:p>
            <a:fld id="{4535A2C8-ED9E-464F-A7F6-C3BB1F351981}" type="datetime1">
              <a:rPr lang="fr-FR" smtClean="0"/>
              <a:t>29/03/2015</a:t>
            </a:fld>
            <a:endParaRPr lang="fr-FR"/>
          </a:p>
        </p:txBody>
      </p:sp>
      <p:sp>
        <p:nvSpPr>
          <p:cNvPr id="3" name="Espace réservé du numéro de diapositive 2"/>
          <p:cNvSpPr>
            <a:spLocks noGrp="1"/>
          </p:cNvSpPr>
          <p:nvPr>
            <p:ph type="sldNum" sz="quarter" idx="12"/>
          </p:nvPr>
        </p:nvSpPr>
        <p:spPr/>
        <p:txBody>
          <a:bodyPr/>
          <a:lstStyle/>
          <a:p>
            <a:fld id="{C9DCE5D1-E529-400F-9171-D82B93231B65}" type="slidenum">
              <a:rPr lang="fr-FR" smtClean="0"/>
              <a:t>7</a:t>
            </a:fld>
            <a:endParaRPr lang="fr-FR"/>
          </a:p>
        </p:txBody>
      </p:sp>
    </p:spTree>
    <p:extLst>
      <p:ext uri="{BB962C8B-B14F-4D97-AF65-F5344CB8AC3E}">
        <p14:creationId xmlns:p14="http://schemas.microsoft.com/office/powerpoint/2010/main" val="2103202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4066689157"/>
              </p:ext>
            </p:extLst>
          </p:nvPr>
        </p:nvGraphicFramePr>
        <p:xfrm>
          <a:off x="272143" y="745867"/>
          <a:ext cx="8708573" cy="4281164"/>
        </p:xfrm>
        <a:graphic>
          <a:graphicData uri="http://schemas.openxmlformats.org/drawingml/2006/table">
            <a:tbl>
              <a:tblPr firstRow="1" bandRow="1">
                <a:tableStyleId>{F5AB1C69-6EDB-4FF4-983F-18BD219EF322}</a:tableStyleId>
              </a:tblPr>
              <a:tblGrid>
                <a:gridCol w="3819323"/>
                <a:gridCol w="977850"/>
                <a:gridCol w="977850"/>
                <a:gridCol w="977850"/>
                <a:gridCol w="977850"/>
                <a:gridCol w="977850"/>
              </a:tblGrid>
              <a:tr h="594901">
                <a:tc>
                  <a:txBody>
                    <a:bodyPr/>
                    <a:lstStyle/>
                    <a:p>
                      <a:pPr algn="l"/>
                      <a:endParaRPr lang="fr-FR" sz="2000" dirty="0"/>
                    </a:p>
                  </a:txBody>
                  <a:tcPr marL="0" marR="0" marT="0" marB="0" anchor="ctr"/>
                </a:tc>
                <a:tc>
                  <a:txBody>
                    <a:bodyPr/>
                    <a:lstStyle/>
                    <a:p>
                      <a:r>
                        <a:rPr lang="fr-FR" sz="2000" dirty="0" smtClean="0"/>
                        <a:t>1950</a:t>
                      </a:r>
                      <a:endParaRPr lang="fr-FR" sz="2000" dirty="0"/>
                    </a:p>
                  </a:txBody>
                  <a:tcPr/>
                </a:tc>
                <a:tc>
                  <a:txBody>
                    <a:bodyPr/>
                    <a:lstStyle/>
                    <a:p>
                      <a:r>
                        <a:rPr lang="fr-FR" sz="2000" dirty="0" smtClean="0"/>
                        <a:t>1980</a:t>
                      </a:r>
                      <a:endParaRPr lang="fr-FR" sz="2000" dirty="0"/>
                    </a:p>
                  </a:txBody>
                  <a:tcPr/>
                </a:tc>
                <a:tc>
                  <a:txBody>
                    <a:bodyPr/>
                    <a:lstStyle/>
                    <a:p>
                      <a:r>
                        <a:rPr lang="fr-FR" sz="2000" dirty="0" smtClean="0"/>
                        <a:t>1990</a:t>
                      </a:r>
                      <a:endParaRPr lang="fr-FR" sz="2000" dirty="0"/>
                    </a:p>
                  </a:txBody>
                  <a:tcPr/>
                </a:tc>
                <a:tc>
                  <a:txBody>
                    <a:bodyPr/>
                    <a:lstStyle/>
                    <a:p>
                      <a:r>
                        <a:rPr lang="fr-FR" sz="2000" dirty="0" smtClean="0"/>
                        <a:t>2010</a:t>
                      </a:r>
                      <a:endParaRPr lang="fr-FR" sz="2000" dirty="0"/>
                    </a:p>
                  </a:txBody>
                  <a:tcPr/>
                </a:tc>
                <a:tc>
                  <a:txBody>
                    <a:bodyPr/>
                    <a:lstStyle/>
                    <a:p>
                      <a:endParaRPr lang="fr-FR" sz="2000" dirty="0"/>
                    </a:p>
                  </a:txBody>
                  <a:tcPr>
                    <a:solidFill>
                      <a:schemeClr val="bg1"/>
                    </a:solidFill>
                  </a:tcPr>
                </a:tc>
              </a:tr>
              <a:tr h="4493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2000" b="1" dirty="0" smtClean="0">
                          <a:latin typeface="Arial Narrow" panose="020B0606020202030204" pitchFamily="34" charset="0"/>
                        </a:rPr>
                        <a:t>Superficie Agricole Utilisée (53,3%)</a:t>
                      </a:r>
                    </a:p>
                  </a:txBody>
                  <a:tcPr marL="0" marR="0" marT="0" marB="0" anchor="ctr">
                    <a:solidFill>
                      <a:schemeClr val="bg1"/>
                    </a:solidFill>
                  </a:tcPr>
                </a:tc>
                <a:tc>
                  <a:txBody>
                    <a:bodyPr/>
                    <a:lstStyle/>
                    <a:p>
                      <a:r>
                        <a:rPr lang="fr-FR" sz="2000" dirty="0" smtClean="0">
                          <a:latin typeface="Arial Narrow" panose="020B0606020202030204" pitchFamily="34" charset="0"/>
                        </a:rPr>
                        <a:t>34407</a:t>
                      </a:r>
                      <a:endParaRPr lang="fr-FR" sz="2000" dirty="0">
                        <a:latin typeface="Arial Narrow" panose="020B0606020202030204" pitchFamily="34" charset="0"/>
                      </a:endParaRPr>
                    </a:p>
                  </a:txBody>
                  <a:tcPr>
                    <a:solidFill>
                      <a:schemeClr val="bg1"/>
                    </a:solidFill>
                  </a:tcPr>
                </a:tc>
                <a:tc>
                  <a:txBody>
                    <a:bodyPr/>
                    <a:lstStyle/>
                    <a:p>
                      <a:r>
                        <a:rPr lang="fr-FR" sz="2000" dirty="0" smtClean="0">
                          <a:latin typeface="Arial Narrow" panose="020B0606020202030204" pitchFamily="34" charset="0"/>
                        </a:rPr>
                        <a:t>31744</a:t>
                      </a:r>
                      <a:endParaRPr lang="fr-FR" sz="2000" dirty="0">
                        <a:latin typeface="Arial Narrow" panose="020B0606020202030204" pitchFamily="34" charset="0"/>
                      </a:endParaRPr>
                    </a:p>
                  </a:txBody>
                  <a:tcPr>
                    <a:solidFill>
                      <a:schemeClr val="bg1"/>
                    </a:solidFill>
                  </a:tcPr>
                </a:tc>
                <a:tc>
                  <a:txBody>
                    <a:bodyPr/>
                    <a:lstStyle/>
                    <a:p>
                      <a:r>
                        <a:rPr lang="fr-FR" sz="2000" dirty="0" smtClean="0">
                          <a:latin typeface="Arial Narrow" panose="020B0606020202030204" pitchFamily="34" charset="0"/>
                        </a:rPr>
                        <a:t>30596</a:t>
                      </a:r>
                      <a:endParaRPr lang="fr-FR" sz="2000" dirty="0">
                        <a:latin typeface="Arial Narrow" panose="020B0606020202030204" pitchFamily="34" charset="0"/>
                      </a:endParaRPr>
                    </a:p>
                  </a:txBody>
                  <a:tcPr>
                    <a:solidFill>
                      <a:schemeClr val="bg1"/>
                    </a:solidFill>
                  </a:tcPr>
                </a:tc>
                <a:tc>
                  <a:txBody>
                    <a:bodyPr/>
                    <a:lstStyle/>
                    <a:p>
                      <a:r>
                        <a:rPr lang="fr-FR" sz="2000" dirty="0" smtClean="0">
                          <a:latin typeface="Arial Narrow" panose="020B0606020202030204" pitchFamily="34" charset="0"/>
                        </a:rPr>
                        <a:t>29280 </a:t>
                      </a:r>
                      <a:endParaRPr lang="fr-FR" sz="2000" dirty="0">
                        <a:latin typeface="Arial Narrow" panose="020B0606020202030204" pitchFamily="34" charset="0"/>
                      </a:endParaRPr>
                    </a:p>
                  </a:txBody>
                  <a:tcPr>
                    <a:solidFill>
                      <a:schemeClr val="bg1"/>
                    </a:solidFill>
                  </a:tcPr>
                </a:tc>
                <a:tc>
                  <a:txBody>
                    <a:bodyPr/>
                    <a:lstStyle/>
                    <a:p>
                      <a:endParaRPr lang="fr-FR" sz="2000" dirty="0"/>
                    </a:p>
                  </a:txBody>
                  <a:tcPr>
                    <a:solidFill>
                      <a:schemeClr val="bg1"/>
                    </a:solidFill>
                  </a:tcPr>
                </a:tc>
              </a:tr>
              <a:tr h="442697">
                <a:tc>
                  <a:txBody>
                    <a:bodyPr/>
                    <a:lstStyle/>
                    <a:p>
                      <a:pPr marL="273050" marR="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2000" dirty="0" smtClean="0">
                          <a:solidFill>
                            <a:srgbClr val="0070C0"/>
                          </a:solidFill>
                          <a:latin typeface="Arial Narrow" panose="020B0606020202030204" pitchFamily="34" charset="0"/>
                        </a:rPr>
                        <a:t> Terres arables</a:t>
                      </a:r>
                    </a:p>
                  </a:txBody>
                  <a:tcPr marL="0" marR="0" marT="0" marB="0" anchor="ctr">
                    <a:solidFill>
                      <a:schemeClr val="bg1"/>
                    </a:solidFill>
                  </a:tcPr>
                </a:tc>
                <a:tc>
                  <a:txBody>
                    <a:bodyPr/>
                    <a:lstStyle/>
                    <a:p>
                      <a:r>
                        <a:rPr lang="fr-FR" sz="2000" dirty="0" smtClean="0">
                          <a:solidFill>
                            <a:srgbClr val="0070C0"/>
                          </a:solidFill>
                          <a:latin typeface="Arial Narrow" panose="020B0606020202030204" pitchFamily="34" charset="0"/>
                        </a:rPr>
                        <a:t>19137</a:t>
                      </a:r>
                      <a:endParaRPr lang="fr-FR" sz="2000" dirty="0">
                        <a:solidFill>
                          <a:srgbClr val="0070C0"/>
                        </a:solidFill>
                        <a:latin typeface="Arial Narrow" panose="020B0606020202030204" pitchFamily="34" charset="0"/>
                      </a:endParaRPr>
                    </a:p>
                  </a:txBody>
                  <a:tcPr>
                    <a:solidFill>
                      <a:schemeClr val="bg1"/>
                    </a:solidFill>
                  </a:tcPr>
                </a:tc>
                <a:tc>
                  <a:txBody>
                    <a:bodyPr/>
                    <a:lstStyle/>
                    <a:p>
                      <a:r>
                        <a:rPr lang="fr-FR" sz="2000" dirty="0" smtClean="0">
                          <a:solidFill>
                            <a:srgbClr val="0070C0"/>
                          </a:solidFill>
                          <a:latin typeface="Arial Narrow" panose="020B0606020202030204" pitchFamily="34" charset="0"/>
                        </a:rPr>
                        <a:t>17472</a:t>
                      </a:r>
                    </a:p>
                  </a:txBody>
                  <a:tcPr>
                    <a:solidFill>
                      <a:schemeClr val="bg1"/>
                    </a:solidFill>
                  </a:tcPr>
                </a:tc>
                <a:tc>
                  <a:txBody>
                    <a:bodyPr/>
                    <a:lstStyle/>
                    <a:p>
                      <a:r>
                        <a:rPr lang="fr-FR" sz="2000" dirty="0" smtClean="0">
                          <a:solidFill>
                            <a:srgbClr val="0070C0"/>
                          </a:solidFill>
                          <a:latin typeface="Arial Narrow" panose="020B0606020202030204" pitchFamily="34" charset="0"/>
                        </a:rPr>
                        <a:t>17950</a:t>
                      </a:r>
                      <a:endParaRPr lang="fr-FR" sz="2000" dirty="0">
                        <a:solidFill>
                          <a:srgbClr val="0070C0"/>
                        </a:solidFill>
                        <a:latin typeface="Arial Narrow" panose="020B0606020202030204" pitchFamily="34" charset="0"/>
                      </a:endParaRPr>
                    </a:p>
                  </a:txBody>
                  <a:tcPr>
                    <a:solidFill>
                      <a:schemeClr val="bg1"/>
                    </a:solidFill>
                  </a:tcPr>
                </a:tc>
                <a:tc>
                  <a:txBody>
                    <a:bodyPr/>
                    <a:lstStyle/>
                    <a:p>
                      <a:r>
                        <a:rPr lang="fr-FR" sz="2000" dirty="0" smtClean="0">
                          <a:solidFill>
                            <a:srgbClr val="0070C0"/>
                          </a:solidFill>
                          <a:latin typeface="Arial Narrow" panose="020B0606020202030204" pitchFamily="34" charset="0"/>
                        </a:rPr>
                        <a:t>18400</a:t>
                      </a:r>
                      <a:endParaRPr lang="fr-FR" sz="2000" dirty="0">
                        <a:solidFill>
                          <a:srgbClr val="0070C0"/>
                        </a:solidFill>
                        <a:latin typeface="Arial Narrow" panose="020B0606020202030204" pitchFamily="34" charset="0"/>
                      </a:endParaRPr>
                    </a:p>
                  </a:txBody>
                  <a:tcPr>
                    <a:solidFill>
                      <a:schemeClr val="bg1"/>
                    </a:solidFill>
                  </a:tcPr>
                </a:tc>
                <a:tc>
                  <a:txBody>
                    <a:bodyPr/>
                    <a:lstStyle/>
                    <a:p>
                      <a:endParaRPr lang="fr-FR" sz="2000" dirty="0">
                        <a:solidFill>
                          <a:srgbClr val="0070C0"/>
                        </a:solidFill>
                      </a:endParaRPr>
                    </a:p>
                  </a:txBody>
                  <a:tcPr>
                    <a:solidFill>
                      <a:schemeClr val="bg1"/>
                    </a:solidFill>
                  </a:tcPr>
                </a:tc>
              </a:tr>
              <a:tr h="442697">
                <a:tc>
                  <a:txBody>
                    <a:bodyPr/>
                    <a:lstStyle/>
                    <a:p>
                      <a:pPr marL="273050" marR="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2000" dirty="0" smtClean="0">
                          <a:solidFill>
                            <a:srgbClr val="0070C0"/>
                          </a:solidFill>
                          <a:latin typeface="Arial Narrow" panose="020B0606020202030204" pitchFamily="34" charset="0"/>
                        </a:rPr>
                        <a:t> Superficies toujours en herbe</a:t>
                      </a:r>
                    </a:p>
                  </a:txBody>
                  <a:tcPr marL="0" marR="0" marT="0" marB="0" anchor="ctr">
                    <a:solidFill>
                      <a:schemeClr val="bg1"/>
                    </a:solidFill>
                  </a:tcPr>
                </a:tc>
                <a:tc>
                  <a:txBody>
                    <a:bodyPr/>
                    <a:lstStyle/>
                    <a:p>
                      <a:r>
                        <a:rPr lang="fr-FR" sz="2000" dirty="0" smtClean="0">
                          <a:solidFill>
                            <a:srgbClr val="0070C0"/>
                          </a:solidFill>
                          <a:latin typeface="Arial Narrow" panose="020B0606020202030204" pitchFamily="34" charset="0"/>
                        </a:rPr>
                        <a:t>13221</a:t>
                      </a:r>
                      <a:endParaRPr lang="fr-FR" sz="2000" dirty="0">
                        <a:solidFill>
                          <a:srgbClr val="0070C0"/>
                        </a:solidFill>
                        <a:latin typeface="Arial Narrow" panose="020B0606020202030204" pitchFamily="34" charset="0"/>
                      </a:endParaRPr>
                    </a:p>
                  </a:txBody>
                  <a:tcPr>
                    <a:solidFill>
                      <a:schemeClr val="bg1"/>
                    </a:solidFill>
                  </a:tcPr>
                </a:tc>
                <a:tc>
                  <a:txBody>
                    <a:bodyPr/>
                    <a:lstStyle/>
                    <a:p>
                      <a:r>
                        <a:rPr lang="fr-FR" sz="2000" dirty="0" smtClean="0">
                          <a:solidFill>
                            <a:srgbClr val="0070C0"/>
                          </a:solidFill>
                          <a:latin typeface="Arial Narrow" panose="020B0606020202030204" pitchFamily="34" charset="0"/>
                        </a:rPr>
                        <a:t>12850</a:t>
                      </a:r>
                      <a:endParaRPr lang="fr-FR" sz="2000" dirty="0">
                        <a:solidFill>
                          <a:srgbClr val="0070C0"/>
                        </a:solidFill>
                        <a:latin typeface="Arial Narrow" panose="020B0606020202030204" pitchFamily="34" charset="0"/>
                      </a:endParaRPr>
                    </a:p>
                  </a:txBody>
                  <a:tcPr>
                    <a:solidFill>
                      <a:schemeClr val="bg1"/>
                    </a:solidFill>
                  </a:tcPr>
                </a:tc>
                <a:tc>
                  <a:txBody>
                    <a:bodyPr/>
                    <a:lstStyle/>
                    <a:p>
                      <a:r>
                        <a:rPr lang="fr-FR" sz="2000" dirty="0" smtClean="0">
                          <a:solidFill>
                            <a:srgbClr val="0070C0"/>
                          </a:solidFill>
                          <a:latin typeface="Arial Narrow" panose="020B0606020202030204" pitchFamily="34" charset="0"/>
                        </a:rPr>
                        <a:t>11437</a:t>
                      </a:r>
                      <a:endParaRPr lang="fr-FR" sz="2000" dirty="0">
                        <a:solidFill>
                          <a:srgbClr val="0070C0"/>
                        </a:solidFill>
                        <a:latin typeface="Arial Narrow" panose="020B0606020202030204" pitchFamily="34" charset="0"/>
                      </a:endParaRPr>
                    </a:p>
                  </a:txBody>
                  <a:tcPr>
                    <a:solidFill>
                      <a:schemeClr val="bg1"/>
                    </a:solidFill>
                  </a:tcPr>
                </a:tc>
                <a:tc>
                  <a:txBody>
                    <a:bodyPr/>
                    <a:lstStyle/>
                    <a:p>
                      <a:r>
                        <a:rPr lang="fr-FR" sz="2000" dirty="0" smtClean="0">
                          <a:solidFill>
                            <a:srgbClr val="0070C0"/>
                          </a:solidFill>
                          <a:latin typeface="Arial Narrow" panose="020B0606020202030204" pitchFamily="34" charset="0"/>
                        </a:rPr>
                        <a:t>9910</a:t>
                      </a:r>
                      <a:endParaRPr lang="fr-FR" sz="2000" dirty="0">
                        <a:solidFill>
                          <a:srgbClr val="0070C0"/>
                        </a:solidFill>
                        <a:latin typeface="Arial Narrow" panose="020B0606020202030204" pitchFamily="34" charset="0"/>
                      </a:endParaRPr>
                    </a:p>
                  </a:txBody>
                  <a:tcPr>
                    <a:solidFill>
                      <a:schemeClr val="bg1"/>
                    </a:solidFill>
                  </a:tcPr>
                </a:tc>
                <a:tc>
                  <a:txBody>
                    <a:bodyPr/>
                    <a:lstStyle/>
                    <a:p>
                      <a:endParaRPr lang="fr-FR" sz="2000" dirty="0">
                        <a:solidFill>
                          <a:srgbClr val="0070C0"/>
                        </a:solidFill>
                      </a:endParaRPr>
                    </a:p>
                  </a:txBody>
                  <a:tcPr>
                    <a:solidFill>
                      <a:schemeClr val="bg1"/>
                    </a:solidFill>
                  </a:tcPr>
                </a:tc>
              </a:tr>
              <a:tr h="442697">
                <a:tc>
                  <a:txBody>
                    <a:bodyPr/>
                    <a:lstStyle/>
                    <a:p>
                      <a:pPr marL="273050" marR="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altLang="fr-FR" sz="2000" dirty="0" smtClean="0">
                          <a:solidFill>
                            <a:srgbClr val="0070C0"/>
                          </a:solidFill>
                          <a:latin typeface="Arial Narrow" panose="020B0606020202030204" pitchFamily="34" charset="0"/>
                        </a:rPr>
                        <a:t> Vignes, vergers, autres</a:t>
                      </a:r>
                    </a:p>
                  </a:txBody>
                  <a:tcPr marL="0" marR="0" marT="0" marB="0" anchor="ctr">
                    <a:solidFill>
                      <a:schemeClr val="bg1"/>
                    </a:solidFill>
                  </a:tcPr>
                </a:tc>
                <a:tc>
                  <a:txBody>
                    <a:bodyPr/>
                    <a:lstStyle/>
                    <a:p>
                      <a:r>
                        <a:rPr lang="fr-FR" sz="2000" dirty="0" smtClean="0">
                          <a:solidFill>
                            <a:srgbClr val="0070C0"/>
                          </a:solidFill>
                          <a:latin typeface="Arial Narrow" panose="020B0606020202030204" pitchFamily="34" charset="0"/>
                        </a:rPr>
                        <a:t>2050</a:t>
                      </a:r>
                      <a:endParaRPr lang="fr-FR" sz="2000" dirty="0">
                        <a:solidFill>
                          <a:srgbClr val="0070C0"/>
                        </a:solidFill>
                        <a:latin typeface="Arial Narrow" panose="020B0606020202030204" pitchFamily="34" charset="0"/>
                      </a:endParaRPr>
                    </a:p>
                  </a:txBody>
                  <a:tcPr>
                    <a:solidFill>
                      <a:schemeClr val="bg1"/>
                    </a:solidFill>
                  </a:tcPr>
                </a:tc>
                <a:tc>
                  <a:txBody>
                    <a:bodyPr/>
                    <a:lstStyle/>
                    <a:p>
                      <a:r>
                        <a:rPr lang="fr-FR" sz="2000" dirty="0" smtClean="0">
                          <a:solidFill>
                            <a:srgbClr val="0070C0"/>
                          </a:solidFill>
                          <a:latin typeface="Arial Narrow" panose="020B0606020202030204" pitchFamily="34" charset="0"/>
                        </a:rPr>
                        <a:t>1422</a:t>
                      </a:r>
                      <a:endParaRPr lang="fr-FR" sz="2000" dirty="0">
                        <a:solidFill>
                          <a:srgbClr val="0070C0"/>
                        </a:solidFill>
                        <a:latin typeface="Arial Narrow" panose="020B0606020202030204" pitchFamily="34" charset="0"/>
                      </a:endParaRPr>
                    </a:p>
                  </a:txBody>
                  <a:tcPr>
                    <a:solidFill>
                      <a:schemeClr val="bg1"/>
                    </a:solidFill>
                  </a:tcPr>
                </a:tc>
                <a:tc>
                  <a:txBody>
                    <a:bodyPr/>
                    <a:lstStyle/>
                    <a:p>
                      <a:r>
                        <a:rPr lang="fr-FR" sz="2000" dirty="0" smtClean="0">
                          <a:solidFill>
                            <a:srgbClr val="0070C0"/>
                          </a:solidFill>
                          <a:latin typeface="Arial Narrow" panose="020B0606020202030204" pitchFamily="34" charset="0"/>
                        </a:rPr>
                        <a:t>1209</a:t>
                      </a:r>
                      <a:endParaRPr lang="fr-FR" sz="2000" dirty="0">
                        <a:solidFill>
                          <a:srgbClr val="0070C0"/>
                        </a:solidFill>
                        <a:latin typeface="Arial Narrow" panose="020B0606020202030204" pitchFamily="34" charset="0"/>
                      </a:endParaRPr>
                    </a:p>
                  </a:txBody>
                  <a:tcPr>
                    <a:solidFill>
                      <a:schemeClr val="bg1"/>
                    </a:solidFill>
                  </a:tcPr>
                </a:tc>
                <a:tc>
                  <a:txBody>
                    <a:bodyPr/>
                    <a:lstStyle/>
                    <a:p>
                      <a:r>
                        <a:rPr lang="fr-FR" sz="2000" dirty="0" smtClean="0">
                          <a:solidFill>
                            <a:srgbClr val="0070C0"/>
                          </a:solidFill>
                          <a:latin typeface="Arial Narrow" panose="020B0606020202030204" pitchFamily="34" charset="0"/>
                        </a:rPr>
                        <a:t>970</a:t>
                      </a:r>
                      <a:endParaRPr lang="fr-FR" sz="2000" dirty="0">
                        <a:solidFill>
                          <a:srgbClr val="0070C0"/>
                        </a:solidFill>
                        <a:latin typeface="Arial Narrow" panose="020B0606020202030204" pitchFamily="34" charset="0"/>
                      </a:endParaRPr>
                    </a:p>
                  </a:txBody>
                  <a:tcPr>
                    <a:solidFill>
                      <a:schemeClr val="bg1"/>
                    </a:solidFill>
                  </a:tcPr>
                </a:tc>
                <a:tc>
                  <a:txBody>
                    <a:bodyPr/>
                    <a:lstStyle/>
                    <a:p>
                      <a:endParaRPr lang="fr-FR" sz="2000" dirty="0">
                        <a:solidFill>
                          <a:srgbClr val="0070C0"/>
                        </a:solidFill>
                      </a:endParaRPr>
                    </a:p>
                  </a:txBody>
                  <a:tcPr>
                    <a:solidFill>
                      <a:schemeClr val="bg1"/>
                    </a:solidFill>
                  </a:tcPr>
                </a:tc>
              </a:tr>
              <a:tr h="58077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2000" b="1" dirty="0" smtClean="0">
                          <a:latin typeface="Arial Narrow" panose="020B0606020202030204" pitchFamily="34" charset="0"/>
                        </a:rPr>
                        <a:t>Territoire agricole non cultivé (4,6%) </a:t>
                      </a:r>
                    </a:p>
                  </a:txBody>
                  <a:tcPr marL="0" marR="0" marT="0" marB="0" anchor="ctr">
                    <a:solidFill>
                      <a:schemeClr val="bg1"/>
                    </a:solidFill>
                  </a:tcPr>
                </a:tc>
                <a:tc>
                  <a:txBody>
                    <a:bodyPr/>
                    <a:lstStyle/>
                    <a:p>
                      <a:r>
                        <a:rPr lang="fr-FR" sz="2000" dirty="0" smtClean="0">
                          <a:latin typeface="Arial Narrow" panose="020B0606020202030204" pitchFamily="34" charset="0"/>
                        </a:rPr>
                        <a:t>4780</a:t>
                      </a:r>
                      <a:endParaRPr lang="fr-FR" sz="2000" dirty="0">
                        <a:latin typeface="Arial Narrow" panose="020B0606020202030204" pitchFamily="34" charset="0"/>
                      </a:endParaRPr>
                    </a:p>
                  </a:txBody>
                  <a:tcPr>
                    <a:solidFill>
                      <a:schemeClr val="bg1"/>
                    </a:solidFill>
                  </a:tcPr>
                </a:tc>
                <a:tc>
                  <a:txBody>
                    <a:bodyPr/>
                    <a:lstStyle/>
                    <a:p>
                      <a:r>
                        <a:rPr lang="fr-FR" sz="2000" dirty="0" smtClean="0">
                          <a:latin typeface="Arial Narrow" panose="020B0606020202030204" pitchFamily="34" charset="0"/>
                        </a:rPr>
                        <a:t>2757</a:t>
                      </a:r>
                      <a:endParaRPr lang="fr-FR" sz="2000" dirty="0">
                        <a:latin typeface="Arial Narrow" panose="020B0606020202030204" pitchFamily="34" charset="0"/>
                      </a:endParaRPr>
                    </a:p>
                  </a:txBody>
                  <a:tcPr>
                    <a:solidFill>
                      <a:schemeClr val="bg1"/>
                    </a:solidFill>
                  </a:tcPr>
                </a:tc>
                <a:tc>
                  <a:txBody>
                    <a:bodyPr/>
                    <a:lstStyle/>
                    <a:p>
                      <a:r>
                        <a:rPr lang="fr-FR" sz="2000" dirty="0" smtClean="0">
                          <a:latin typeface="Arial Narrow" panose="020B0606020202030204" pitchFamily="34" charset="0"/>
                        </a:rPr>
                        <a:t>2807</a:t>
                      </a:r>
                      <a:endParaRPr lang="fr-FR" sz="2000" dirty="0">
                        <a:latin typeface="Arial Narrow" panose="020B0606020202030204" pitchFamily="34" charset="0"/>
                      </a:endParaRPr>
                    </a:p>
                  </a:txBody>
                  <a:tcPr>
                    <a:solidFill>
                      <a:schemeClr val="bg1"/>
                    </a:solidFill>
                  </a:tcPr>
                </a:tc>
                <a:tc>
                  <a:txBody>
                    <a:bodyPr/>
                    <a:lstStyle/>
                    <a:p>
                      <a:r>
                        <a:rPr lang="fr-FR" sz="2000" dirty="0" smtClean="0">
                          <a:latin typeface="Arial Narrow" panose="020B0606020202030204" pitchFamily="34" charset="0"/>
                        </a:rPr>
                        <a:t>2550</a:t>
                      </a:r>
                      <a:endParaRPr lang="fr-FR" sz="2000" dirty="0">
                        <a:latin typeface="Arial Narrow" panose="020B0606020202030204" pitchFamily="34" charset="0"/>
                      </a:endParaRPr>
                    </a:p>
                  </a:txBody>
                  <a:tcPr>
                    <a:solidFill>
                      <a:schemeClr val="bg1"/>
                    </a:solidFill>
                  </a:tcPr>
                </a:tc>
                <a:tc>
                  <a:txBody>
                    <a:bodyPr/>
                    <a:lstStyle/>
                    <a:p>
                      <a:endParaRPr lang="fr-FR" sz="2000" dirty="0"/>
                    </a:p>
                  </a:txBody>
                  <a:tcPr>
                    <a:solidFill>
                      <a:schemeClr val="bg1"/>
                    </a:solidFill>
                  </a:tcPr>
                </a:tc>
              </a:tr>
              <a:tr h="442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2000" b="1" dirty="0" smtClean="0">
                          <a:latin typeface="Arial Narrow" panose="020B0606020202030204" pitchFamily="34" charset="0"/>
                        </a:rPr>
                        <a:t>Peupleraies, bois et forêts (28,4%)</a:t>
                      </a:r>
                    </a:p>
                  </a:txBody>
                  <a:tcPr marL="0" marR="0" marT="0" marB="0" anchor="ctr">
                    <a:solidFill>
                      <a:schemeClr val="bg1"/>
                    </a:solidFill>
                  </a:tcPr>
                </a:tc>
                <a:tc>
                  <a:txBody>
                    <a:bodyPr/>
                    <a:lstStyle/>
                    <a:p>
                      <a:r>
                        <a:rPr lang="fr-FR" sz="2000" dirty="0" smtClean="0">
                          <a:latin typeface="Arial Narrow" panose="020B0606020202030204" pitchFamily="34" charset="0"/>
                        </a:rPr>
                        <a:t>11301</a:t>
                      </a:r>
                      <a:endParaRPr lang="fr-FR" sz="2000" dirty="0">
                        <a:latin typeface="Arial Narrow" panose="020B0606020202030204" pitchFamily="34" charset="0"/>
                      </a:endParaRPr>
                    </a:p>
                  </a:txBody>
                  <a:tcPr>
                    <a:solidFill>
                      <a:schemeClr val="bg1"/>
                    </a:solidFill>
                  </a:tcPr>
                </a:tc>
                <a:tc>
                  <a:txBody>
                    <a:bodyPr/>
                    <a:lstStyle/>
                    <a:p>
                      <a:r>
                        <a:rPr lang="fr-FR" sz="2000" dirty="0" smtClean="0">
                          <a:latin typeface="Arial Narrow" panose="020B0606020202030204" pitchFamily="34" charset="0"/>
                        </a:rPr>
                        <a:t>14615</a:t>
                      </a:r>
                      <a:endParaRPr lang="fr-FR" sz="2000" dirty="0">
                        <a:latin typeface="Arial Narrow" panose="020B0606020202030204" pitchFamily="34" charset="0"/>
                      </a:endParaRPr>
                    </a:p>
                  </a:txBody>
                  <a:tcPr>
                    <a:solidFill>
                      <a:schemeClr val="bg1"/>
                    </a:solidFill>
                  </a:tcPr>
                </a:tc>
                <a:tc>
                  <a:txBody>
                    <a:bodyPr/>
                    <a:lstStyle/>
                    <a:p>
                      <a:r>
                        <a:rPr lang="fr-FR" sz="2000" dirty="0" smtClean="0">
                          <a:latin typeface="Arial Narrow" panose="020B0606020202030204" pitchFamily="34" charset="0"/>
                        </a:rPr>
                        <a:t>15026</a:t>
                      </a:r>
                      <a:endParaRPr lang="fr-FR" sz="2000" dirty="0">
                        <a:latin typeface="Arial Narrow" panose="020B0606020202030204" pitchFamily="34" charset="0"/>
                      </a:endParaRPr>
                    </a:p>
                  </a:txBody>
                  <a:tcPr>
                    <a:solidFill>
                      <a:schemeClr val="bg1"/>
                    </a:solidFill>
                  </a:tcPr>
                </a:tc>
                <a:tc>
                  <a:txBody>
                    <a:bodyPr/>
                    <a:lstStyle/>
                    <a:p>
                      <a:r>
                        <a:rPr lang="fr-FR" sz="2000" dirty="0" smtClean="0">
                          <a:latin typeface="Arial Narrow" panose="020B0606020202030204" pitchFamily="34" charset="0"/>
                        </a:rPr>
                        <a:t>15570</a:t>
                      </a:r>
                      <a:endParaRPr lang="fr-FR" sz="2000" dirty="0">
                        <a:latin typeface="Arial Narrow" panose="020B0606020202030204" pitchFamily="34" charset="0"/>
                      </a:endParaRPr>
                    </a:p>
                  </a:txBody>
                  <a:tcPr>
                    <a:solidFill>
                      <a:schemeClr val="bg1"/>
                    </a:solidFill>
                  </a:tcPr>
                </a:tc>
                <a:tc>
                  <a:txBody>
                    <a:bodyPr/>
                    <a:lstStyle/>
                    <a:p>
                      <a:endParaRPr lang="fr-FR" sz="2000" dirty="0"/>
                    </a:p>
                  </a:txBody>
                  <a:tcPr>
                    <a:solidFill>
                      <a:schemeClr val="bg1"/>
                    </a:solidFill>
                  </a:tcPr>
                </a:tc>
              </a:tr>
              <a:tr h="442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2000" b="1" dirty="0" smtClean="0">
                          <a:latin typeface="Arial Narrow" panose="020B0606020202030204" pitchFamily="34" charset="0"/>
                        </a:rPr>
                        <a:t>Territoire non agricole (13,7%)</a:t>
                      </a:r>
                    </a:p>
                  </a:txBody>
                  <a:tcPr marL="0" marR="0" marT="0" marB="0" anchor="ctr">
                    <a:solidFill>
                      <a:schemeClr val="bg1"/>
                    </a:solidFill>
                  </a:tcPr>
                </a:tc>
                <a:tc>
                  <a:txBody>
                    <a:bodyPr/>
                    <a:lstStyle/>
                    <a:p>
                      <a:r>
                        <a:rPr lang="fr-FR" sz="2000" dirty="0" smtClean="0">
                          <a:latin typeface="Arial Narrow" panose="020B0606020202030204" pitchFamily="34" charset="0"/>
                        </a:rPr>
                        <a:t>4431</a:t>
                      </a:r>
                      <a:endParaRPr lang="fr-FR" sz="2000" dirty="0">
                        <a:latin typeface="Arial Narrow" panose="020B0606020202030204" pitchFamily="34" charset="0"/>
                      </a:endParaRPr>
                    </a:p>
                  </a:txBody>
                  <a:tcPr>
                    <a:solidFill>
                      <a:schemeClr val="bg1"/>
                    </a:solidFill>
                  </a:tcPr>
                </a:tc>
                <a:tc>
                  <a:txBody>
                    <a:bodyPr/>
                    <a:lstStyle/>
                    <a:p>
                      <a:r>
                        <a:rPr lang="fr-FR" sz="2000" dirty="0" smtClean="0">
                          <a:latin typeface="Arial Narrow" panose="020B0606020202030204" pitchFamily="34" charset="0"/>
                        </a:rPr>
                        <a:t>5804</a:t>
                      </a:r>
                      <a:endParaRPr lang="fr-FR" sz="2000" dirty="0">
                        <a:latin typeface="Arial Narrow" panose="020B0606020202030204" pitchFamily="34" charset="0"/>
                      </a:endParaRPr>
                    </a:p>
                  </a:txBody>
                  <a:tcPr>
                    <a:solidFill>
                      <a:schemeClr val="bg1"/>
                    </a:solidFill>
                  </a:tcPr>
                </a:tc>
                <a:tc>
                  <a:txBody>
                    <a:bodyPr/>
                    <a:lstStyle/>
                    <a:p>
                      <a:r>
                        <a:rPr lang="fr-FR" sz="2000" dirty="0" smtClean="0">
                          <a:latin typeface="Arial Narrow" panose="020B0606020202030204" pitchFamily="34" charset="0"/>
                        </a:rPr>
                        <a:t>6490</a:t>
                      </a:r>
                      <a:endParaRPr lang="fr-FR" sz="2000" dirty="0">
                        <a:latin typeface="Arial Narrow" panose="020B0606020202030204" pitchFamily="34" charset="0"/>
                      </a:endParaRPr>
                    </a:p>
                  </a:txBody>
                  <a:tcPr>
                    <a:solidFill>
                      <a:schemeClr val="bg1"/>
                    </a:solidFill>
                  </a:tcPr>
                </a:tc>
                <a:tc>
                  <a:txBody>
                    <a:bodyPr/>
                    <a:lstStyle/>
                    <a:p>
                      <a:r>
                        <a:rPr lang="fr-FR" sz="2000" dirty="0" smtClean="0">
                          <a:latin typeface="Arial Narrow" panose="020B0606020202030204" pitchFamily="34" charset="0"/>
                        </a:rPr>
                        <a:t>7519</a:t>
                      </a:r>
                      <a:endParaRPr lang="fr-FR" sz="2000" dirty="0">
                        <a:latin typeface="Arial Narrow" panose="020B0606020202030204" pitchFamily="34" charset="0"/>
                      </a:endParaRPr>
                    </a:p>
                  </a:txBody>
                  <a:tcPr>
                    <a:solidFill>
                      <a:schemeClr val="bg1"/>
                    </a:solidFill>
                  </a:tcPr>
                </a:tc>
                <a:tc>
                  <a:txBody>
                    <a:bodyPr/>
                    <a:lstStyle/>
                    <a:p>
                      <a:endParaRPr lang="fr-FR" sz="2000" dirty="0"/>
                    </a:p>
                  </a:txBody>
                  <a:tcPr>
                    <a:lnB w="12700" cmpd="sng">
                      <a:noFill/>
                    </a:lnB>
                    <a:solidFill>
                      <a:schemeClr val="bg1"/>
                    </a:solidFill>
                  </a:tcPr>
                </a:tc>
              </a:tr>
              <a:tr h="44269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2000" b="1" dirty="0" smtClean="0">
                          <a:latin typeface="Arial Narrow" panose="020B0606020202030204" pitchFamily="34" charset="0"/>
                        </a:rPr>
                        <a:t>Territoire métropolitain</a:t>
                      </a:r>
                    </a:p>
                  </a:txBody>
                  <a:tcPr marL="0" marR="0" marT="0" marB="0" anchor="ctr"/>
                </a:tc>
                <a:tc>
                  <a:txBody>
                    <a:bodyPr/>
                    <a:lstStyle/>
                    <a:p>
                      <a:r>
                        <a:rPr lang="fr-FR" sz="2000" dirty="0" smtClean="0">
                          <a:latin typeface="Arial Narrow" panose="020B0606020202030204" pitchFamily="34" charset="0"/>
                        </a:rPr>
                        <a:t>54919</a:t>
                      </a:r>
                      <a:endParaRPr lang="fr-FR" sz="2000" dirty="0">
                        <a:latin typeface="Arial Narrow" panose="020B0606020202030204" pitchFamily="34" charset="0"/>
                      </a:endParaRPr>
                    </a:p>
                  </a:txBody>
                  <a:tcPr/>
                </a:tc>
                <a:tc>
                  <a:txBody>
                    <a:bodyPr/>
                    <a:lstStyle/>
                    <a:p>
                      <a:r>
                        <a:rPr lang="fr-FR" sz="2000" dirty="0" smtClean="0">
                          <a:latin typeface="Arial Narrow" panose="020B0606020202030204" pitchFamily="34" charset="0"/>
                        </a:rPr>
                        <a:t>54919</a:t>
                      </a:r>
                      <a:endParaRPr lang="fr-FR" sz="2000" dirty="0">
                        <a:latin typeface="Arial Narrow" panose="020B0606020202030204" pitchFamily="34" charset="0"/>
                      </a:endParaRPr>
                    </a:p>
                  </a:txBody>
                  <a:tcPr/>
                </a:tc>
                <a:tc>
                  <a:txBody>
                    <a:bodyPr/>
                    <a:lstStyle/>
                    <a:p>
                      <a:r>
                        <a:rPr lang="fr-FR" sz="2000" dirty="0" smtClean="0">
                          <a:latin typeface="Arial Narrow" panose="020B0606020202030204" pitchFamily="34" charset="0"/>
                        </a:rPr>
                        <a:t>54919</a:t>
                      </a:r>
                      <a:endParaRPr lang="fr-FR" sz="2000" dirty="0">
                        <a:latin typeface="Arial Narrow" panose="020B0606020202030204" pitchFamily="34" charset="0"/>
                      </a:endParaRPr>
                    </a:p>
                  </a:txBody>
                  <a:tcPr/>
                </a:tc>
                <a:tc>
                  <a:txBody>
                    <a:bodyPr/>
                    <a:lstStyle/>
                    <a:p>
                      <a:r>
                        <a:rPr lang="fr-FR" sz="2000" dirty="0" smtClean="0">
                          <a:latin typeface="Arial Narrow" panose="020B0606020202030204" pitchFamily="34" charset="0"/>
                        </a:rPr>
                        <a:t>54919</a:t>
                      </a:r>
                      <a:endParaRPr lang="fr-FR" sz="2000" dirty="0">
                        <a:latin typeface="Arial Narrow" panose="020B0606020202030204" pitchFamily="34" charset="0"/>
                      </a:endParaRPr>
                    </a:p>
                  </a:txBody>
                  <a:tcPr>
                    <a:lnR w="12700" cmpd="sng">
                      <a:noFill/>
                    </a:lnR>
                  </a:tcPr>
                </a:tc>
                <a:tc>
                  <a:txBody>
                    <a:bodyPr/>
                    <a:lstStyle/>
                    <a:p>
                      <a:endParaRPr lang="fr-FR" sz="2000" dirty="0"/>
                    </a:p>
                  </a:txBody>
                  <a:tcPr>
                    <a:lnL w="12700" cmpd="sng">
                      <a:noFill/>
                    </a:lnL>
                    <a:lnR w="12700" cmpd="sng">
                      <a:noFill/>
                    </a:lnR>
                    <a:lnT w="12700" cmpd="sng">
                      <a:noFill/>
                    </a:lnT>
                    <a:lnB w="12700" cmpd="sng">
                      <a:noFill/>
                    </a:lnB>
                    <a:lnTlToBr w="12700" cmpd="sng">
                      <a:noFill/>
                      <a:prstDash val="solid"/>
                    </a:lnTlToBr>
                    <a:lnBlToTr w="12700" cmpd="sng">
                      <a:noFill/>
                      <a:prstDash val="solid"/>
                    </a:lnBlToTr>
                    <a:solidFill>
                      <a:schemeClr val="bg1"/>
                    </a:solidFill>
                  </a:tcPr>
                </a:tc>
              </a:tr>
            </a:tbl>
          </a:graphicData>
        </a:graphic>
      </p:graphicFrame>
      <p:grpSp>
        <p:nvGrpSpPr>
          <p:cNvPr id="25" name="Groupe 24"/>
          <p:cNvGrpSpPr/>
          <p:nvPr/>
        </p:nvGrpSpPr>
        <p:grpSpPr>
          <a:xfrm>
            <a:off x="7724633" y="1520504"/>
            <a:ext cx="316175" cy="2979059"/>
            <a:chOff x="7690511" y="1828800"/>
            <a:chExt cx="316175" cy="2426090"/>
          </a:xfrm>
        </p:grpSpPr>
        <p:cxnSp>
          <p:nvCxnSpPr>
            <p:cNvPr id="5" name="Connecteur droit avec flèche 4"/>
            <p:cNvCxnSpPr/>
            <p:nvPr/>
          </p:nvCxnSpPr>
          <p:spPr bwMode="auto">
            <a:xfrm>
              <a:off x="7724633" y="1828800"/>
              <a:ext cx="259307" cy="218364"/>
            </a:xfrm>
            <a:prstGeom prst="straightConnector1">
              <a:avLst/>
            </a:prstGeom>
            <a:solidFill>
              <a:schemeClr val="accent1"/>
            </a:solidFill>
            <a:ln w="349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 name="Connecteur droit avec flèche 5"/>
            <p:cNvCxnSpPr/>
            <p:nvPr/>
          </p:nvCxnSpPr>
          <p:spPr bwMode="auto">
            <a:xfrm>
              <a:off x="7747379" y="2201839"/>
              <a:ext cx="259307" cy="218364"/>
            </a:xfrm>
            <a:prstGeom prst="straightConnector1">
              <a:avLst/>
            </a:prstGeom>
            <a:solidFill>
              <a:schemeClr val="accent1"/>
            </a:solidFill>
            <a:ln w="349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Connecteur droit avec flèche 6"/>
            <p:cNvCxnSpPr/>
            <p:nvPr/>
          </p:nvCxnSpPr>
          <p:spPr bwMode="auto">
            <a:xfrm>
              <a:off x="7736005" y="2474794"/>
              <a:ext cx="259307" cy="218364"/>
            </a:xfrm>
            <a:prstGeom prst="straightConnector1">
              <a:avLst/>
            </a:prstGeom>
            <a:solidFill>
              <a:schemeClr val="accent1"/>
            </a:solidFill>
            <a:ln w="349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Connecteur droit avec flèche 7"/>
            <p:cNvCxnSpPr/>
            <p:nvPr/>
          </p:nvCxnSpPr>
          <p:spPr bwMode="auto">
            <a:xfrm>
              <a:off x="7720083" y="2813713"/>
              <a:ext cx="259307" cy="218364"/>
            </a:xfrm>
            <a:prstGeom prst="straightConnector1">
              <a:avLst/>
            </a:prstGeom>
            <a:solidFill>
              <a:schemeClr val="accent1"/>
            </a:solidFill>
            <a:ln w="349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Connecteur droit avec flèche 8"/>
            <p:cNvCxnSpPr/>
            <p:nvPr/>
          </p:nvCxnSpPr>
          <p:spPr bwMode="auto">
            <a:xfrm>
              <a:off x="7724633" y="3195850"/>
              <a:ext cx="259307" cy="218364"/>
            </a:xfrm>
            <a:prstGeom prst="straightConnector1">
              <a:avLst/>
            </a:prstGeom>
            <a:solidFill>
              <a:schemeClr val="accent1"/>
            </a:solidFill>
            <a:ln w="349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Connecteur droit avec flèche 9"/>
            <p:cNvCxnSpPr/>
            <p:nvPr/>
          </p:nvCxnSpPr>
          <p:spPr bwMode="auto">
            <a:xfrm flipV="1">
              <a:off x="7690511" y="3591636"/>
              <a:ext cx="288879" cy="300252"/>
            </a:xfrm>
            <a:prstGeom prst="straightConnector1">
              <a:avLst/>
            </a:prstGeom>
            <a:solidFill>
              <a:schemeClr val="accent1"/>
            </a:solidFill>
            <a:ln w="349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Connecteur droit avec flèche 11"/>
            <p:cNvCxnSpPr/>
            <p:nvPr/>
          </p:nvCxnSpPr>
          <p:spPr bwMode="auto">
            <a:xfrm flipV="1">
              <a:off x="7706433" y="4029306"/>
              <a:ext cx="288879" cy="225584"/>
            </a:xfrm>
            <a:prstGeom prst="straightConnector1">
              <a:avLst/>
            </a:prstGeom>
            <a:solidFill>
              <a:schemeClr val="accent1"/>
            </a:solidFill>
            <a:ln w="349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 name="Rectangle 2"/>
          <p:cNvSpPr txBox="1">
            <a:spLocks noChangeArrowheads="1"/>
          </p:cNvSpPr>
          <p:nvPr/>
        </p:nvSpPr>
        <p:spPr>
          <a:xfrm>
            <a:off x="148599" y="-31887"/>
            <a:ext cx="8708571" cy="590028"/>
          </a:xfrm>
          <a:prstGeom prst="rect">
            <a:avLst/>
          </a:prstGeom>
          <a:solidFill>
            <a:schemeClr val="accent3">
              <a:lumMod val="40000"/>
              <a:lumOff val="60000"/>
            </a:schemeClr>
          </a:solidFill>
        </p:spPr>
        <p:txBody>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Arial" charset="0"/>
              </a:defRPr>
            </a:lvl2pPr>
            <a:lvl3pPr algn="l" rtl="0" eaLnBrk="1" fontAlgn="base" hangingPunct="1">
              <a:spcBef>
                <a:spcPct val="0"/>
              </a:spcBef>
              <a:spcAft>
                <a:spcPct val="0"/>
              </a:spcAft>
              <a:defRPr sz="4400">
                <a:solidFill>
                  <a:schemeClr val="tx1"/>
                </a:solidFill>
                <a:latin typeface="Arial" charset="0"/>
              </a:defRPr>
            </a:lvl3pPr>
            <a:lvl4pPr algn="l" rtl="0" eaLnBrk="1" fontAlgn="base" hangingPunct="1">
              <a:spcBef>
                <a:spcPct val="0"/>
              </a:spcBef>
              <a:spcAft>
                <a:spcPct val="0"/>
              </a:spcAft>
              <a:defRPr sz="4400">
                <a:solidFill>
                  <a:schemeClr val="tx1"/>
                </a:solidFill>
                <a:latin typeface="Arial" charset="0"/>
              </a:defRPr>
            </a:lvl4pPr>
            <a:lvl5pPr algn="l" rtl="0" eaLnBrk="1" fontAlgn="base" hangingPunct="1">
              <a:spcBef>
                <a:spcPct val="0"/>
              </a:spcBef>
              <a:spcAft>
                <a:spcPct val="0"/>
              </a:spcAft>
              <a:defRPr sz="4400">
                <a:solidFill>
                  <a:schemeClr val="tx1"/>
                </a:solidFill>
                <a:latin typeface="Arial" charset="0"/>
              </a:defRPr>
            </a:lvl5pPr>
            <a:lvl6pPr marL="457200" algn="l" rtl="0" eaLnBrk="1" fontAlgn="base" hangingPunct="1">
              <a:spcBef>
                <a:spcPct val="0"/>
              </a:spcBef>
              <a:spcAft>
                <a:spcPct val="0"/>
              </a:spcAft>
              <a:defRPr sz="4400">
                <a:solidFill>
                  <a:schemeClr val="tx1"/>
                </a:solidFill>
                <a:latin typeface="Arial" charset="0"/>
              </a:defRPr>
            </a:lvl6pPr>
            <a:lvl7pPr marL="914400" algn="l" rtl="0" eaLnBrk="1" fontAlgn="base" hangingPunct="1">
              <a:spcBef>
                <a:spcPct val="0"/>
              </a:spcBef>
              <a:spcAft>
                <a:spcPct val="0"/>
              </a:spcAft>
              <a:defRPr sz="4400">
                <a:solidFill>
                  <a:schemeClr val="tx1"/>
                </a:solidFill>
                <a:latin typeface="Arial" charset="0"/>
              </a:defRPr>
            </a:lvl7pPr>
            <a:lvl8pPr marL="1371600" algn="l" rtl="0" eaLnBrk="1" fontAlgn="base" hangingPunct="1">
              <a:spcBef>
                <a:spcPct val="0"/>
              </a:spcBef>
              <a:spcAft>
                <a:spcPct val="0"/>
              </a:spcAft>
              <a:defRPr sz="4400">
                <a:solidFill>
                  <a:schemeClr val="tx1"/>
                </a:solidFill>
                <a:latin typeface="Arial" charset="0"/>
              </a:defRPr>
            </a:lvl8pPr>
            <a:lvl9pPr marL="1828800" algn="l" rtl="0" eaLnBrk="1" fontAlgn="base" hangingPunct="1">
              <a:spcBef>
                <a:spcPct val="0"/>
              </a:spcBef>
              <a:spcAft>
                <a:spcPct val="0"/>
              </a:spcAft>
              <a:defRPr sz="4400">
                <a:solidFill>
                  <a:schemeClr val="tx1"/>
                </a:solidFill>
                <a:latin typeface="Arial" charset="0"/>
              </a:defRPr>
            </a:lvl9pPr>
          </a:lstStyle>
          <a:p>
            <a:pPr algn="ctr">
              <a:lnSpc>
                <a:spcPct val="120000"/>
              </a:lnSpc>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2200" b="1" kern="0" dirty="0" smtClean="0">
                <a:solidFill>
                  <a:srgbClr val="0000FF"/>
                </a:solidFill>
                <a:latin typeface="Times New Roman" panose="02020603050405020304" pitchFamily="18" charset="0"/>
                <a:cs typeface="Times New Roman" panose="02020603050405020304" pitchFamily="18" charset="0"/>
              </a:rPr>
              <a:t>Répartition du territoire métropolitain (en milliers d’hectares)</a:t>
            </a:r>
            <a:r>
              <a:rPr lang="fr-FR" altLang="fr-FR" sz="2000" b="1" kern="0" dirty="0" smtClean="0">
                <a:solidFill>
                  <a:srgbClr val="0000FF"/>
                </a:solidFill>
                <a:latin typeface="Times New Roman" panose="02020603050405020304" pitchFamily="18" charset="0"/>
                <a:cs typeface="Times New Roman" panose="02020603050405020304" pitchFamily="18" charset="0"/>
              </a:rPr>
              <a:t/>
            </a:r>
            <a:br>
              <a:rPr lang="fr-FR" altLang="fr-FR" sz="2000" b="1" kern="0" dirty="0" smtClean="0">
                <a:solidFill>
                  <a:srgbClr val="0000FF"/>
                </a:solidFill>
                <a:latin typeface="Times New Roman" panose="02020603050405020304" pitchFamily="18" charset="0"/>
                <a:cs typeface="Times New Roman" panose="02020603050405020304" pitchFamily="18" charset="0"/>
              </a:rPr>
            </a:br>
            <a:endParaRPr lang="fr-FR" altLang="fr-FR" sz="1600" b="1" kern="0" dirty="0" smtClean="0">
              <a:latin typeface="Times New Roman" panose="02020603050405020304" pitchFamily="18" charset="0"/>
              <a:cs typeface="Times New Roman" panose="02020603050405020304" pitchFamily="18" charset="0"/>
            </a:endParaRPr>
          </a:p>
        </p:txBody>
      </p:sp>
      <p:sp>
        <p:nvSpPr>
          <p:cNvPr id="24" name="Text Box 79"/>
          <p:cNvSpPr txBox="1">
            <a:spLocks noChangeArrowheads="1"/>
          </p:cNvSpPr>
          <p:nvPr/>
        </p:nvSpPr>
        <p:spPr bwMode="auto">
          <a:xfrm>
            <a:off x="84876" y="5360687"/>
            <a:ext cx="9027548" cy="71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9pPr>
          </a:lstStyle>
          <a:p>
            <a:pPr algn="ctr" eaLnBrk="1" hangingPunct="1">
              <a:spcBef>
                <a:spcPts val="1250"/>
              </a:spcBef>
              <a:buClr>
                <a:srgbClr val="0000FF"/>
              </a:buClr>
              <a:buFont typeface="Symbol" pitchFamily="18" charset="2"/>
              <a:buChar char=""/>
            </a:pPr>
            <a:r>
              <a:rPr lang="fr-FR" altLang="fr-FR" sz="2000" b="1" dirty="0">
                <a:solidFill>
                  <a:srgbClr val="0000FF"/>
                </a:solidFill>
              </a:rPr>
              <a:t> Diminution régulière </a:t>
            </a:r>
            <a:r>
              <a:rPr lang="fr-FR" altLang="fr-FR" sz="2000" b="1" dirty="0" smtClean="0">
                <a:solidFill>
                  <a:srgbClr val="0000FF"/>
                </a:solidFill>
              </a:rPr>
              <a:t>et inquiétante de </a:t>
            </a:r>
            <a:r>
              <a:rPr lang="fr-FR" altLang="fr-FR" sz="2000" b="1" dirty="0">
                <a:solidFill>
                  <a:srgbClr val="0000FF"/>
                </a:solidFill>
              </a:rPr>
              <a:t>la superficie </a:t>
            </a:r>
            <a:r>
              <a:rPr lang="fr-FR" altLang="fr-FR" sz="2000" b="1" dirty="0" smtClean="0">
                <a:solidFill>
                  <a:srgbClr val="0000FF"/>
                </a:solidFill>
              </a:rPr>
              <a:t>utilisable pour l’agriculture.</a:t>
            </a:r>
            <a:endParaRPr lang="fr-FR" altLang="fr-FR" sz="2000" b="1" dirty="0">
              <a:solidFill>
                <a:srgbClr val="0000FF"/>
              </a:solidFill>
            </a:endParaRPr>
          </a:p>
        </p:txBody>
      </p:sp>
      <p:sp>
        <p:nvSpPr>
          <p:cNvPr id="26" name="Rectangle 25"/>
          <p:cNvSpPr/>
          <p:nvPr/>
        </p:nvSpPr>
        <p:spPr>
          <a:xfrm>
            <a:off x="3588171" y="270613"/>
            <a:ext cx="1406154" cy="328360"/>
          </a:xfrm>
          <a:prstGeom prst="rect">
            <a:avLst/>
          </a:prstGeom>
        </p:spPr>
        <p:txBody>
          <a:bodyPr wrap="none">
            <a:spAutoFit/>
          </a:bodyPr>
          <a:lstStyle/>
          <a:p>
            <a:pPr lvl="0">
              <a:lnSpc>
                <a:spcPct val="120000"/>
              </a:lnSpc>
              <a:buClr>
                <a:srgbClr val="0000FF"/>
              </a:buCl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fr-FR" altLang="fr-FR" sz="1400" kern="0" dirty="0">
                <a:solidFill>
                  <a:prstClr val="black"/>
                </a:solidFill>
                <a:latin typeface="Times New Roman" panose="02020603050405020304" pitchFamily="18" charset="0"/>
                <a:ea typeface="+mj-ea"/>
                <a:cs typeface="Times New Roman" panose="02020603050405020304" pitchFamily="18" charset="0"/>
              </a:rPr>
              <a:t>(Source Agreste)</a:t>
            </a:r>
            <a:r>
              <a:rPr lang="ar-SA" altLang="fr-FR" sz="1400" kern="0" dirty="0">
                <a:solidFill>
                  <a:prstClr val="black"/>
                </a:solidFill>
                <a:latin typeface="Times New Roman" panose="02020603050405020304" pitchFamily="18" charset="0"/>
                <a:ea typeface="+mj-ea"/>
                <a:cs typeface="Times New Roman" panose="02020603050405020304" pitchFamily="18" charset="0"/>
              </a:rPr>
              <a:t>‏</a:t>
            </a:r>
            <a:endParaRPr lang="fr-FR" altLang="fr-FR" sz="1400" kern="0" dirty="0">
              <a:solidFill>
                <a:prstClr val="black"/>
              </a:solidFill>
              <a:latin typeface="Times New Roman" panose="02020603050405020304" pitchFamily="18" charset="0"/>
              <a:ea typeface="+mj-ea"/>
              <a:cs typeface="Times New Roman" panose="02020603050405020304" pitchFamily="18" charset="0"/>
            </a:endParaRPr>
          </a:p>
        </p:txBody>
      </p:sp>
      <p:sp>
        <p:nvSpPr>
          <p:cNvPr id="4" name="Espace réservé du numéro de diapositive 3"/>
          <p:cNvSpPr>
            <a:spLocks noGrp="1"/>
          </p:cNvSpPr>
          <p:nvPr>
            <p:ph type="sldNum" sz="quarter" idx="12"/>
          </p:nvPr>
        </p:nvSpPr>
        <p:spPr/>
        <p:txBody>
          <a:bodyPr/>
          <a:lstStyle/>
          <a:p>
            <a:pPr>
              <a:defRPr/>
            </a:pPr>
            <a:fld id="{0D73E664-A91A-4B64-83DA-72D4B8571A8B}" type="slidenum">
              <a:rPr lang="fr-FR" smtClean="0"/>
              <a:pPr>
                <a:defRPr/>
              </a:pPr>
              <a:t>8</a:t>
            </a:fld>
            <a:endParaRPr lang="fr-FR" dirty="0"/>
          </a:p>
        </p:txBody>
      </p:sp>
      <p:sp>
        <p:nvSpPr>
          <p:cNvPr id="2" name="Espace réservé de la date 1"/>
          <p:cNvSpPr>
            <a:spLocks noGrp="1"/>
          </p:cNvSpPr>
          <p:nvPr>
            <p:ph type="dt" sz="half" idx="10"/>
          </p:nvPr>
        </p:nvSpPr>
        <p:spPr/>
        <p:txBody>
          <a:bodyPr/>
          <a:lstStyle/>
          <a:p>
            <a:fld id="{4C7E78E1-5AA3-48B9-A73C-749788606C2A}" type="datetime1">
              <a:rPr lang="fr-FR" smtClean="0"/>
              <a:t>29/03/2015</a:t>
            </a:fld>
            <a:endParaRPr lang="fr-FR"/>
          </a:p>
        </p:txBody>
      </p:sp>
    </p:spTree>
    <p:extLst>
      <p:ext uri="{BB962C8B-B14F-4D97-AF65-F5344CB8AC3E}">
        <p14:creationId xmlns:p14="http://schemas.microsoft.com/office/powerpoint/2010/main" val="42110635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Text Box 11"/>
          <p:cNvSpPr txBox="1">
            <a:spLocks noChangeArrowheads="1"/>
          </p:cNvSpPr>
          <p:nvPr/>
        </p:nvSpPr>
        <p:spPr bwMode="auto">
          <a:xfrm>
            <a:off x="182335" y="43570"/>
            <a:ext cx="8569325" cy="685445"/>
          </a:xfrm>
          <a:prstGeom prst="rect">
            <a:avLst/>
          </a:prstGeom>
          <a:solidFill>
            <a:schemeClr val="accent3">
              <a:lumMod val="40000"/>
              <a:lumOff val="60000"/>
            </a:schemeClr>
          </a:solidFill>
          <a:ln>
            <a:noFill/>
          </a:ln>
          <a:effectLst/>
          <a:extLst/>
        </p:spPr>
        <p:txBody>
          <a:bodyPr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9pPr>
          </a:lstStyle>
          <a:p>
            <a:pPr algn="ctr" eaLnBrk="1" hangingPunct="1">
              <a:lnSpc>
                <a:spcPct val="80000"/>
              </a:lnSpc>
              <a:spcBef>
                <a:spcPts val="1250"/>
              </a:spcBef>
              <a:buClr>
                <a:srgbClr val="0000FF"/>
              </a:buClr>
              <a:buFont typeface="Arial" charset="0"/>
              <a:buNone/>
            </a:pPr>
            <a:r>
              <a:rPr lang="fr-FR" altLang="fr-FR" sz="2400" b="1" dirty="0" smtClean="0">
                <a:solidFill>
                  <a:srgbClr val="0000FF"/>
                </a:solidFill>
                <a:latin typeface="Times New Roman" panose="02020603050405020304" pitchFamily="18" charset="0"/>
                <a:cs typeface="Times New Roman" panose="02020603050405020304" pitchFamily="18" charset="0"/>
              </a:rPr>
              <a:t>Comparaison entre l’évolution de la </a:t>
            </a:r>
            <a:r>
              <a:rPr lang="fr-FR" altLang="fr-FR" sz="2400" b="1" dirty="0">
                <a:solidFill>
                  <a:srgbClr val="0000FF"/>
                </a:solidFill>
                <a:latin typeface="Times New Roman" panose="02020603050405020304" pitchFamily="18" charset="0"/>
                <a:cs typeface="Times New Roman" panose="02020603050405020304" pitchFamily="18" charset="0"/>
              </a:rPr>
              <a:t>population active agricole </a:t>
            </a:r>
            <a:r>
              <a:rPr lang="fr-FR" altLang="fr-FR" sz="2400" b="1" dirty="0" smtClean="0">
                <a:solidFill>
                  <a:srgbClr val="0000FF"/>
                </a:solidFill>
                <a:latin typeface="Times New Roman" panose="02020603050405020304" pitchFamily="18" charset="0"/>
                <a:cs typeface="Times New Roman" panose="02020603050405020304" pitchFamily="18" charset="0"/>
              </a:rPr>
              <a:t>et celle de l’industrie et des services</a:t>
            </a:r>
            <a:endParaRPr lang="fr-FR" altLang="fr-FR" sz="2400" b="1" dirty="0">
              <a:latin typeface="Times New Roman" panose="02020603050405020304" pitchFamily="18" charset="0"/>
              <a:cs typeface="Times New Roman" panose="02020603050405020304" pitchFamily="18" charset="0"/>
            </a:endParaRPr>
          </a:p>
        </p:txBody>
      </p:sp>
      <p:sp>
        <p:nvSpPr>
          <p:cNvPr id="34822" name="Text Box 13"/>
          <p:cNvSpPr txBox="1">
            <a:spLocks noChangeArrowheads="1"/>
          </p:cNvSpPr>
          <p:nvPr/>
        </p:nvSpPr>
        <p:spPr bwMode="auto">
          <a:xfrm>
            <a:off x="445256" y="4841682"/>
            <a:ext cx="8569325" cy="164622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eaLnBrk="0" hangingPunct="0">
              <a:spcBef>
                <a:spcPts val="8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charset="0"/>
                <a:ea typeface="Lucida Sans Unicode" pitchFamily="34" charset="0"/>
                <a:cs typeface="Lucida Sans Unicode" pitchFamily="34" charset="0"/>
              </a:defRPr>
            </a:lvl1pPr>
            <a:lvl2pPr marL="742950" indent="-285750" eaLnBrk="0" hangingPunct="0">
              <a:spcBef>
                <a:spcPts val="7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charset="0"/>
                <a:ea typeface="Lucida Sans Unicode" pitchFamily="34" charset="0"/>
                <a:cs typeface="Lucida Sans Unicode" pitchFamily="34" charset="0"/>
              </a:defRPr>
            </a:lvl2pPr>
            <a:lvl3pPr marL="1143000" indent="-228600" eaLnBrk="0" hangingPunct="0">
              <a:spcBef>
                <a:spcPts val="6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charset="0"/>
                <a:ea typeface="Lucida Sans Unicode" pitchFamily="34" charset="0"/>
                <a:cs typeface="Lucida Sans Unicode" pitchFamily="34" charset="0"/>
              </a:defRPr>
            </a:lvl3pPr>
            <a:lvl4pPr marL="16002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4pPr>
            <a:lvl5pPr marL="2057400" indent="-228600" eaLnBrk="0" hangingPunct="0">
              <a:spcBef>
                <a:spcPts val="500"/>
              </a:spcBef>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5pPr>
            <a:lvl6pPr marL="25146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6pPr>
            <a:lvl7pPr marL="29718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7pPr>
            <a:lvl8pPr marL="34290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8pPr>
            <a:lvl9pPr marL="3886200" indent="-228600" defTabSz="449263" eaLnBrk="0" fontAlgn="base" hangingPunct="0">
              <a:spcBef>
                <a:spcPts val="500"/>
              </a:spcBef>
              <a:spcAft>
                <a:spcPct val="0"/>
              </a:spcAft>
              <a:buClr>
                <a:srgbClr val="000000"/>
              </a:buClr>
              <a:buSzPct val="100000"/>
              <a:buFont typeface="Arial" charset="0"/>
              <a:buChar cha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charset="0"/>
                <a:ea typeface="Lucida Sans Unicode" pitchFamily="34" charset="0"/>
                <a:cs typeface="Lucida Sans Unicode" pitchFamily="34" charset="0"/>
              </a:defRPr>
            </a:lvl9pPr>
          </a:lstStyle>
          <a:p>
            <a:pPr marL="285750" indent="-285750" eaLnBrk="1" hangingPunct="1">
              <a:spcBef>
                <a:spcPts val="1250"/>
              </a:spcBef>
              <a:buClr>
                <a:srgbClr val="0000FF"/>
              </a:buClr>
              <a:buFont typeface="Wingdings" panose="05000000000000000000" pitchFamily="2" charset="2"/>
              <a:buChar char="Ø"/>
            </a:pPr>
            <a:r>
              <a:rPr lang="fr-FR" altLang="fr-FR" sz="1800" b="1" dirty="0">
                <a:solidFill>
                  <a:schemeClr val="tx1"/>
                </a:solidFill>
              </a:rPr>
              <a:t> Diminution régulière de la part de la population active agricole dans la population active </a:t>
            </a:r>
            <a:r>
              <a:rPr lang="fr-FR" altLang="fr-FR" sz="1800" b="1" dirty="0" smtClean="0">
                <a:solidFill>
                  <a:schemeClr val="tx1"/>
                </a:solidFill>
              </a:rPr>
              <a:t>totale </a:t>
            </a:r>
            <a:r>
              <a:rPr lang="fr-FR" altLang="fr-FR" sz="1800" b="1" dirty="0" smtClean="0">
                <a:solidFill>
                  <a:srgbClr val="0070C0"/>
                </a:solidFill>
              </a:rPr>
              <a:t>=&gt; Un agriculteur nourri de + en + de personnes.</a:t>
            </a:r>
          </a:p>
          <a:p>
            <a:pPr marL="285750" indent="-285750" eaLnBrk="1" hangingPunct="1">
              <a:spcBef>
                <a:spcPts val="1250"/>
              </a:spcBef>
              <a:buClr>
                <a:srgbClr val="0000FF"/>
              </a:buClr>
              <a:buFont typeface="Wingdings" panose="05000000000000000000" pitchFamily="2" charset="2"/>
              <a:buChar char="Ø"/>
            </a:pPr>
            <a:r>
              <a:rPr lang="fr-FR" altLang="fr-FR" sz="1800" b="1" dirty="0" smtClean="0">
                <a:solidFill>
                  <a:schemeClr val="tx1"/>
                </a:solidFill>
              </a:rPr>
              <a:t> Beaucoup </a:t>
            </a:r>
            <a:r>
              <a:rPr lang="fr-FR" altLang="fr-FR" sz="1800" b="1" dirty="0">
                <a:solidFill>
                  <a:schemeClr val="tx1"/>
                </a:solidFill>
              </a:rPr>
              <a:t>de départs, mais peu d’installations en </a:t>
            </a:r>
            <a:r>
              <a:rPr lang="fr-FR" altLang="fr-FR" sz="1800" b="1" dirty="0" smtClean="0">
                <a:solidFill>
                  <a:schemeClr val="tx1"/>
                </a:solidFill>
              </a:rPr>
              <a:t>agriculture car il est de plus en plus difficile de s’installer vu le niveau souvent très élevé des capitaux nécessaires par actif.</a:t>
            </a:r>
            <a:endParaRPr lang="fr-FR" altLang="fr-FR" sz="1800" b="1" dirty="0">
              <a:solidFill>
                <a:schemeClr val="tx1"/>
              </a:solidFill>
            </a:endParaRPr>
          </a:p>
        </p:txBody>
      </p:sp>
      <p:sp>
        <p:nvSpPr>
          <p:cNvPr id="2" name="Rectangle 1"/>
          <p:cNvSpPr/>
          <p:nvPr/>
        </p:nvSpPr>
        <p:spPr>
          <a:xfrm>
            <a:off x="1045958" y="729015"/>
            <a:ext cx="6842078" cy="240066"/>
          </a:xfrm>
          <a:prstGeom prst="rect">
            <a:avLst/>
          </a:prstGeom>
        </p:spPr>
        <p:txBody>
          <a:bodyPr wrap="square">
            <a:spAutoFit/>
          </a:bodyPr>
          <a:lstStyle/>
          <a:p>
            <a:pPr lvl="0" algn="ctr">
              <a:lnSpc>
                <a:spcPct val="80000"/>
              </a:lnSpc>
              <a:spcBef>
                <a:spcPts val="1000"/>
              </a:spcBef>
            </a:pPr>
            <a:r>
              <a:rPr lang="fr-FR" altLang="fr-FR" sz="1200" dirty="0">
                <a:solidFill>
                  <a:prstClr val="black"/>
                </a:solidFill>
                <a:latin typeface="Times New Roman" panose="02020603050405020304" pitchFamily="18" charset="0"/>
                <a:cs typeface="Times New Roman" panose="02020603050405020304" pitchFamily="18" charset="0"/>
              </a:rPr>
              <a:t>(Source </a:t>
            </a:r>
            <a:r>
              <a:rPr lang="fr-FR" altLang="fr-FR" sz="1200" dirty="0" smtClean="0">
                <a:solidFill>
                  <a:prstClr val="black"/>
                </a:solidFill>
                <a:latin typeface="Times New Roman" panose="02020603050405020304" pitchFamily="18" charset="0"/>
                <a:cs typeface="Times New Roman" panose="02020603050405020304" pitchFamily="18" charset="0"/>
              </a:rPr>
              <a:t>INSEE)</a:t>
            </a:r>
            <a:r>
              <a:rPr lang="ar-SA" altLang="fr-FR" sz="1200" dirty="0">
                <a:solidFill>
                  <a:prstClr val="black"/>
                </a:solidFill>
                <a:latin typeface="Times New Roman" panose="02020603050405020304" pitchFamily="18" charset="0"/>
                <a:cs typeface="Times New Roman" panose="02020603050405020304" pitchFamily="18" charset="0"/>
              </a:rPr>
              <a:t>‏</a:t>
            </a:r>
            <a:endParaRPr lang="fr-FR" altLang="fr-FR" sz="1200" dirty="0">
              <a:solidFill>
                <a:prstClr val="black"/>
              </a:solidFill>
              <a:latin typeface="Times New Roman" panose="02020603050405020304" pitchFamily="18" charset="0"/>
              <a:cs typeface="Times New Roman" panose="02020603050405020304" pitchFamily="18" charset="0"/>
            </a:endParaRPr>
          </a:p>
        </p:txBody>
      </p:sp>
      <p:sp>
        <p:nvSpPr>
          <p:cNvPr id="3" name="Espace réservé du numéro de diapositive 2"/>
          <p:cNvSpPr>
            <a:spLocks noGrp="1"/>
          </p:cNvSpPr>
          <p:nvPr>
            <p:ph type="sldNum" idx="12"/>
          </p:nvPr>
        </p:nvSpPr>
        <p:spPr/>
        <p:txBody>
          <a:bodyPr/>
          <a:lstStyle/>
          <a:p>
            <a:pPr>
              <a:defRPr/>
            </a:pPr>
            <a:fld id="{908DA34E-FA50-4BBC-94B7-FC7A2E2D02B6}" type="slidenum">
              <a:rPr lang="fr-FR" smtClean="0"/>
              <a:pPr>
                <a:defRPr/>
              </a:pPr>
              <a:t>9</a:t>
            </a:fld>
            <a:endParaRPr lang="fr-FR"/>
          </a:p>
        </p:txBody>
      </p:sp>
      <p:sp>
        <p:nvSpPr>
          <p:cNvPr id="4" name="Espace réservé de la date 3"/>
          <p:cNvSpPr>
            <a:spLocks noGrp="1"/>
          </p:cNvSpPr>
          <p:nvPr>
            <p:ph type="dt" idx="10"/>
          </p:nvPr>
        </p:nvSpPr>
        <p:spPr/>
        <p:txBody>
          <a:bodyPr/>
          <a:lstStyle/>
          <a:p>
            <a:pPr>
              <a:defRPr/>
            </a:pPr>
            <a:fld id="{1704DE77-CA01-4A29-9CA4-58FADC38F9F3}" type="datetime1">
              <a:rPr lang="fr-FR" smtClean="0"/>
              <a:t>29/03/2015</a:t>
            </a:fld>
            <a:r>
              <a:rPr lang="fr-FR" smtClean="0"/>
              <a:t>14/09/08</a:t>
            </a:r>
            <a:endParaRPr lang="fr-FR"/>
          </a:p>
        </p:txBody>
      </p:sp>
      <p:pic>
        <p:nvPicPr>
          <p:cNvPr id="6150"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054277"/>
            <a:ext cx="7344816" cy="3571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378024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921</TotalTime>
  <Words>4403</Words>
  <Application>Microsoft Office PowerPoint</Application>
  <PresentationFormat>Affichage à l'écran (4:3)</PresentationFormat>
  <Paragraphs>549</Paragraphs>
  <Slides>63</Slides>
  <Notes>16</Notes>
  <HiddenSlides>0</HiddenSlides>
  <MMClips>0</MMClips>
  <ScaleCrop>false</ScaleCrop>
  <HeadingPairs>
    <vt:vector size="8" baseType="variant">
      <vt:variant>
        <vt:lpstr>Polices utilisées</vt:lpstr>
      </vt:variant>
      <vt:variant>
        <vt:i4>7</vt:i4>
      </vt:variant>
      <vt:variant>
        <vt:lpstr>Thème</vt:lpstr>
      </vt:variant>
      <vt:variant>
        <vt:i4>1</vt:i4>
      </vt:variant>
      <vt:variant>
        <vt:lpstr>Serveurs OLE incorporés</vt:lpstr>
      </vt:variant>
      <vt:variant>
        <vt:i4>2</vt:i4>
      </vt:variant>
      <vt:variant>
        <vt:lpstr>Titres des diapositives</vt:lpstr>
      </vt:variant>
      <vt:variant>
        <vt:i4>63</vt:i4>
      </vt:variant>
    </vt:vector>
  </HeadingPairs>
  <TitlesOfParts>
    <vt:vector size="73" baseType="lpstr">
      <vt:lpstr>Arial</vt:lpstr>
      <vt:lpstr>Arial Narrow</vt:lpstr>
      <vt:lpstr>Calibri</vt:lpstr>
      <vt:lpstr>Lucida Sans Unicode</vt:lpstr>
      <vt:lpstr>Symbol</vt:lpstr>
      <vt:lpstr>Times New Roman</vt:lpstr>
      <vt:lpstr>Wingdings</vt:lpstr>
      <vt:lpstr>Thème Office</vt:lpstr>
      <vt:lpstr>Microsoft Excel Chart</vt:lpstr>
      <vt:lpstr>Graphique</vt:lpstr>
      <vt:lpstr>Rapide panorama de l’agriculture française</vt:lpstr>
      <vt:lpstr>Plan du diaporama et suggestion de déroulement </vt:lpstr>
      <vt:lpstr>Présentation PowerPoint</vt:lpstr>
      <vt:lpstr>Estimation du poids total de l’économie agricole et économie agroalimentaire en France</vt:lpstr>
      <vt:lpstr>Présentation PowerPoint</vt:lpstr>
      <vt:lpstr>I. Focus sur les agriculteurs (= la production agricole ou l’agriculture)</vt:lpstr>
      <vt:lpstr>Présentation PowerPoint</vt:lpstr>
      <vt:lpstr>Présentation PowerPoint</vt:lpstr>
      <vt:lpstr>Présentation PowerPoint</vt:lpstr>
      <vt:lpstr>Evolution du nombre des fermes selon leur taille économique</vt:lpstr>
      <vt:lpstr>Evolution de la superficie agricole occupée selon la taille économique de la ferme</vt:lpstr>
      <vt:lpstr>Présentation PowerPoint</vt:lpstr>
      <vt:lpstr>Présentation PowerPoint</vt:lpstr>
      <vt:lpstr>Présentation PowerPoint</vt:lpstr>
      <vt:lpstr>Présentation PowerPoint</vt:lpstr>
      <vt:lpstr>Part des aides PAC dans le revenu en 2012 selon les productions dominantes NB : cette part varie bcp d’une année à l’autre selon les fluctuations des prix agricoles</vt:lpstr>
      <vt:lpstr>Présentation PowerPoint</vt:lpstr>
      <vt:lpstr>En lien avec l’année 2014, année de l’agriculture familiale : L’agriculture française peut-elle encore être qualifiée de familiale ?</vt:lpstr>
      <vt:lpstr>Le travail en 2013 dans les fermes (source Agreste)</vt:lpstr>
      <vt:lpstr>II. Focus sur les IAA françaises</vt:lpstr>
      <vt:lpstr>Présentation PowerPoint</vt:lpstr>
      <vt:lpstr>Présentation PowerPoint</vt:lpstr>
      <vt:lpstr>Présentation PowerPoint</vt:lpstr>
      <vt:lpstr>Présentation PowerPoint</vt:lpstr>
      <vt:lpstr>Présentation PowerPoint</vt:lpstr>
      <vt:lpstr>Faible poids des producteurs laitiers adhérents des grandes coopératives de type SODIAAL (cf. analyses de l’European Milk Board)</vt:lpstr>
      <vt:lpstr>Structuration de SODIAAL (source X. Talloud, producteur de lait de l’Isère)  Sodiaal Union est une coopérative mais ses filiales, Groupe SODIAAL et  Sodiaal international, ont un statut de société anonyme.  Yoplait appartient à 51% à General Mills, entreprise américaine.</vt:lpstr>
      <vt:lpstr>Présentation PowerPoint</vt:lpstr>
      <vt:lpstr>Pour mémoire, notre grande distribution comprend 6 Centrales d’achat dominant le secteur agroalimentaire</vt:lpstr>
      <vt:lpstr>Croissance de l’intérêt des producteurs et des consommateurs pour les circuits alimentaires de proximité</vt:lpstr>
      <vt:lpstr>III. Focus sur la place de l’agriculture française parmi les agricultures de l’UE</vt:lpstr>
      <vt:lpstr>Echanges mondiaux de produits alimentaires et produits de la pêche Données par région du Monde en 2010 (milliards US $) Les échanges entre pays d’un même ensemble sont inclus</vt:lpstr>
      <vt:lpstr>Hétérogénéité des agricultures des pays de l’UE</vt:lpstr>
      <vt:lpstr>Présentation PowerPoint</vt:lpstr>
      <vt:lpstr>De forts écarts en ce qui concerne la part de l’emploi agricole dans l’emploi total</vt:lpstr>
      <vt:lpstr>Présentation PowerPoint</vt:lpstr>
      <vt:lpstr>Présentation PowerPoint</vt:lpstr>
      <vt:lpstr>Présentation PowerPoint</vt:lpstr>
      <vt:lpstr>Présentation PowerPoint</vt:lpstr>
      <vt:lpstr>Présentation PowerPoint</vt:lpstr>
      <vt:lpstr>Une même PAC pour des agricultures si hétérogènes ?</vt:lpstr>
      <vt:lpstr>IV. Focus sur les importations et exportations agroalimentaires de la France + Incidences sur les paysans de certains pays importateurs</vt:lpstr>
      <vt:lpstr>Présentation PowerPoint</vt:lpstr>
      <vt:lpstr>Présentation PowerPoint</vt:lpstr>
      <vt:lpstr>Présentation PowerPoint</vt:lpstr>
      <vt:lpstr>Evolution du solde de la balance agroalimentaire de la France en comparaison d’autres importantes branches de notre économie Données en milliards d’euros – France Agrimer 2012)</vt:lpstr>
      <vt:lpstr>Présentation PowerPoint</vt:lpstr>
      <vt:lpstr>Présentation PowerPoint</vt:lpstr>
      <vt:lpstr>Présentation PowerPoint</vt:lpstr>
      <vt:lpstr>Présentation PowerPoint</vt:lpstr>
      <vt:lpstr>Présentation PowerPoint</vt:lpstr>
      <vt:lpstr>Populations d’Asie occidentale, Afrique du Nord et subsaharienne de 2000 à 2010  et projections à 2050 si rien n’est fait pour favoriser les souhaitables transitions  démographiques en ASS (éducation des filles, lutte contre la pauvreté, …)</vt:lpstr>
      <vt:lpstr>Les exportations agroalimentaires françaises vers l’Afrique du Nord et l’Afrique au Sud du Sahara se situent dans des contextes bien différents </vt:lpstr>
      <vt:lpstr>Les produits alimentaires ne sont pas des marchandises comme les autres et leur commerce devrait respecter qq principes éthiques</vt:lpstr>
      <vt:lpstr>V. Que faut-il penser de l’extension des agrocarburants ?</vt:lpstr>
      <vt:lpstr>Les principaux pays producteurs d’agrocarburants et les productions européennes et françaises en 2012</vt:lpstr>
      <vt:lpstr>Présentation PowerPoint</vt:lpstr>
      <vt:lpstr>Quelques raisons d’être inquiet face aux agrocarburants</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Panorama de l’agriculture française</dc:title>
  <dc:creator>Valentin</dc:creator>
  <cp:lastModifiedBy>Robert Jean-Louis</cp:lastModifiedBy>
  <cp:revision>91</cp:revision>
  <dcterms:created xsi:type="dcterms:W3CDTF">2015-01-12T16:11:51Z</dcterms:created>
  <dcterms:modified xsi:type="dcterms:W3CDTF">2015-03-29T08:26:20Z</dcterms:modified>
</cp:coreProperties>
</file>