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304" r:id="rId26"/>
    <p:sldId id="281" r:id="rId27"/>
    <p:sldId id="284" r:id="rId28"/>
    <p:sldId id="282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303" r:id="rId42"/>
    <p:sldId id="296" r:id="rId43"/>
    <p:sldId id="297" r:id="rId44"/>
    <p:sldId id="298" r:id="rId45"/>
    <p:sldId id="300" r:id="rId46"/>
    <p:sldId id="301" r:id="rId47"/>
    <p:sldId id="302" r:id="rId4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35B02-FCB4-4861-A0D8-622894D9B65E}" type="datetimeFigureOut">
              <a:rPr lang="fr-FR" smtClean="0"/>
              <a:t>26/01/2017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BCC-A667-40FE-8E7D-495A39E25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539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35B02-FCB4-4861-A0D8-622894D9B65E}" type="datetimeFigureOut">
              <a:rPr lang="fr-FR" smtClean="0"/>
              <a:t>26/01/2017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BCC-A667-40FE-8E7D-495A39E25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5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35B02-FCB4-4861-A0D8-622894D9B65E}" type="datetimeFigureOut">
              <a:rPr lang="fr-FR" smtClean="0"/>
              <a:t>26/01/2017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BCC-A667-40FE-8E7D-495A39E25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639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35B02-FCB4-4861-A0D8-622894D9B65E}" type="datetimeFigureOut">
              <a:rPr lang="fr-FR" smtClean="0"/>
              <a:t>26/01/2017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BCC-A667-40FE-8E7D-495A39E25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064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35B02-FCB4-4861-A0D8-622894D9B65E}" type="datetimeFigureOut">
              <a:rPr lang="fr-FR" smtClean="0"/>
              <a:t>26/01/2017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BCC-A667-40FE-8E7D-495A39E25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608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35B02-FCB4-4861-A0D8-622894D9B65E}" type="datetimeFigureOut">
              <a:rPr lang="fr-FR" smtClean="0"/>
              <a:t>26/01/2017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BCC-A667-40FE-8E7D-495A39E25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268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35B02-FCB4-4861-A0D8-622894D9B65E}" type="datetimeFigureOut">
              <a:rPr lang="fr-FR" smtClean="0"/>
              <a:t>26/01/2017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BCC-A667-40FE-8E7D-495A39E25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597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35B02-FCB4-4861-A0D8-622894D9B65E}" type="datetimeFigureOut">
              <a:rPr lang="fr-FR" smtClean="0"/>
              <a:t>26/01/2017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BCC-A667-40FE-8E7D-495A39E25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55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35B02-FCB4-4861-A0D8-622894D9B65E}" type="datetimeFigureOut">
              <a:rPr lang="fr-FR" smtClean="0"/>
              <a:t>26/01/2017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BCC-A667-40FE-8E7D-495A39E25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7063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35B02-FCB4-4861-A0D8-622894D9B65E}" type="datetimeFigureOut">
              <a:rPr lang="fr-FR" smtClean="0"/>
              <a:t>26/01/2017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BCC-A667-40FE-8E7D-495A39E25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838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35B02-FCB4-4861-A0D8-622894D9B65E}" type="datetimeFigureOut">
              <a:rPr lang="fr-FR" smtClean="0"/>
              <a:t>26/01/2017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BCC-A667-40FE-8E7D-495A39E25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8537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35B02-FCB4-4861-A0D8-622894D9B65E}" type="datetimeFigureOut">
              <a:rPr lang="fr-FR" smtClean="0"/>
              <a:t>26/01/2017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EBCC-A667-40FE-8E7D-495A39E25C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56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8" r="22480"/>
          <a:stretch/>
        </p:blipFill>
        <p:spPr bwMode="auto">
          <a:xfrm>
            <a:off x="539552" y="764704"/>
            <a:ext cx="7992888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1916832"/>
            <a:ext cx="7772400" cy="1470025"/>
          </a:xfrm>
          <a:ln>
            <a:noFill/>
          </a:ln>
        </p:spPr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Le Cas du SIDA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11560" y="5564832"/>
            <a:ext cx="6400800" cy="1752600"/>
          </a:xfrm>
        </p:spPr>
        <p:txBody>
          <a:bodyPr>
            <a:normAutofit/>
          </a:bodyPr>
          <a:lstStyle/>
          <a:p>
            <a:r>
              <a:rPr lang="fr-FR" sz="1600" dirty="0" smtClean="0"/>
              <a:t>Dr Martin SIGUIER</a:t>
            </a:r>
          </a:p>
          <a:p>
            <a:r>
              <a:rPr lang="fr-FR" sz="1600" dirty="0" smtClean="0"/>
              <a:t>Chef de Clinique – Assistant </a:t>
            </a:r>
          </a:p>
          <a:p>
            <a:r>
              <a:rPr lang="fr-FR" sz="1600" dirty="0" smtClean="0"/>
              <a:t>Service de Maladies Infectieuses et Tropicales</a:t>
            </a:r>
          </a:p>
          <a:p>
            <a:r>
              <a:rPr lang="fr-FR" sz="1600" dirty="0" smtClean="0"/>
              <a:t>Hôpital Saint-Louis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2796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fr-FR" dirty="0" smtClean="0"/>
              <a:t>LE VIH : CYCLE INFECTIEUX 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200800" cy="556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19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fr-FR" sz="3400" dirty="0" smtClean="0"/>
              <a:t>INFECTION PAR LE VIH : LES DIFFERENTES ETAPES </a:t>
            </a:r>
            <a:endParaRPr lang="fr-FR" sz="3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08" y="1340768"/>
            <a:ext cx="7081092" cy="53108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47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78098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fr-FR" sz="3400" dirty="0" smtClean="0"/>
              <a:t>INFECTION PAR LE VIH : LA PRIMO-INFECTION</a:t>
            </a:r>
            <a:endParaRPr lang="fr-FR" sz="34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/>
          </a:bodyPr>
          <a:lstStyle/>
          <a:p>
            <a:r>
              <a:rPr lang="fr-FR" sz="2800" dirty="0" smtClean="0"/>
              <a:t>10-15 jours après la contamination</a:t>
            </a:r>
          </a:p>
          <a:p>
            <a:endParaRPr lang="fr-FR" sz="2800" dirty="0" smtClean="0"/>
          </a:p>
          <a:p>
            <a:r>
              <a:rPr lang="fr-FR" sz="2800" dirty="0" smtClean="0"/>
              <a:t>Fièvre (90% des cas), syndrome pseudo-grippal</a:t>
            </a:r>
          </a:p>
          <a:p>
            <a:endParaRPr lang="fr-FR" sz="2800" dirty="0" smtClean="0"/>
          </a:p>
          <a:p>
            <a:r>
              <a:rPr lang="fr-FR" sz="2800" dirty="0" smtClean="0"/>
              <a:t>Symptômes ORL : angine, candidose buccale </a:t>
            </a:r>
            <a:endParaRPr lang="fr-FR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17032"/>
            <a:ext cx="3974976" cy="298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17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sz="3400" dirty="0" smtClean="0"/>
              <a:t>INFECTION PAR LE VIH : LA PRIMO-INFECTION</a:t>
            </a:r>
            <a:endParaRPr lang="fr-FR" sz="34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Symptômes dermatologiques : éruption cutanée (tronc et face +++)</a:t>
            </a:r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068960"/>
            <a:ext cx="4979224" cy="327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11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78098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sz="3400" dirty="0" smtClean="0"/>
              <a:t>INFECTION PAR LE VIH : LA PRIMO-INFECTION</a:t>
            </a:r>
            <a:endParaRPr lang="fr-FR" sz="34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r>
              <a:rPr lang="fr-FR" dirty="0" smtClean="0"/>
              <a:t>Apparition de ganglions cervicaux, axillaires et inguinaux </a:t>
            </a:r>
          </a:p>
          <a:p>
            <a:r>
              <a:rPr lang="fr-FR" dirty="0" smtClean="0"/>
              <a:t>Diarrhées</a:t>
            </a:r>
          </a:p>
          <a:p>
            <a:r>
              <a:rPr lang="fr-FR" dirty="0" smtClean="0"/>
              <a:t>Manifestations neurologiques : méningites, atteinte d’un ou plusieurs nerfs (paralysie faciale +++)</a:t>
            </a:r>
            <a:endParaRPr lang="fr-F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95052"/>
            <a:ext cx="2996952" cy="2564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21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sz="3400" dirty="0" smtClean="0"/>
              <a:t>INFECTION PAR LE VIH : LA PRIMO-INFECTION</a:t>
            </a:r>
            <a:endParaRPr lang="fr-FR" sz="3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078663" cy="5310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/>
          <p:cNvSpPr/>
          <p:nvPr/>
        </p:nvSpPr>
        <p:spPr>
          <a:xfrm>
            <a:off x="2555776" y="2780928"/>
            <a:ext cx="64807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83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2114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sz="3300" dirty="0" smtClean="0"/>
              <a:t>INFECTION PAR LE VIH : LA PHASE DE LATENCE </a:t>
            </a:r>
            <a:endParaRPr lang="fr-FR" sz="33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87165"/>
            <a:ext cx="7078663" cy="5310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/>
          <p:cNvSpPr/>
          <p:nvPr/>
        </p:nvSpPr>
        <p:spPr>
          <a:xfrm>
            <a:off x="2987824" y="3033762"/>
            <a:ext cx="309634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056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854968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sz="3600" dirty="0" smtClean="0"/>
              <a:t>INFECTION PAR LE VIH : LE STADE SIDA</a:t>
            </a:r>
            <a:endParaRPr lang="fr-FR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078663" cy="5310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lipse 5"/>
          <p:cNvSpPr/>
          <p:nvPr/>
        </p:nvSpPr>
        <p:spPr>
          <a:xfrm>
            <a:off x="5580112" y="2636912"/>
            <a:ext cx="100811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810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56992"/>
            <a:ext cx="4425032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782960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fr-FR" dirty="0" smtClean="0"/>
              <a:t>INFECTION PAR LE VIH : LE STADE SIDA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r>
              <a:rPr lang="fr-FR" dirty="0" smtClean="0"/>
              <a:t>Infections opportunistes :</a:t>
            </a:r>
          </a:p>
          <a:p>
            <a:pPr lvl="1"/>
            <a:r>
              <a:rPr lang="fr-FR" dirty="0" smtClean="0"/>
              <a:t>Tuberculose :</a:t>
            </a:r>
          </a:p>
          <a:p>
            <a:pPr lvl="2"/>
            <a:r>
              <a:rPr lang="fr-FR" dirty="0" smtClean="0"/>
              <a:t>Pulmonaire ou </a:t>
            </a:r>
            <a:r>
              <a:rPr lang="fr-FR" dirty="0" err="1" smtClean="0"/>
              <a:t>extrapulmonaire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88179"/>
            <a:ext cx="3331160" cy="513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89" y="3212976"/>
            <a:ext cx="3745774" cy="344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4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710952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fr-FR" dirty="0" smtClean="0"/>
              <a:t>INFECTION PAR LE VIH : LE STADE SIDA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</p:spPr>
        <p:txBody>
          <a:bodyPr/>
          <a:lstStyle/>
          <a:p>
            <a:r>
              <a:rPr lang="fr-FR" dirty="0" smtClean="0"/>
              <a:t>Infections opportunistes :</a:t>
            </a:r>
          </a:p>
          <a:p>
            <a:pPr lvl="1"/>
            <a:r>
              <a:rPr lang="fr-FR" dirty="0" smtClean="0"/>
              <a:t>Candidose </a:t>
            </a:r>
            <a:r>
              <a:rPr lang="fr-FR" dirty="0" err="1" smtClean="0"/>
              <a:t>oesophagienne</a:t>
            </a:r>
            <a:r>
              <a:rPr lang="fr-FR" dirty="0" smtClean="0"/>
              <a:t> (CD4&lt;200)</a:t>
            </a:r>
          </a:p>
          <a:p>
            <a:pPr lvl="1"/>
            <a:r>
              <a:rPr lang="fr-FR" dirty="0" smtClean="0"/>
              <a:t>Pneumocystose pulmonaire (CD4&lt;200)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34933"/>
            <a:ext cx="5145783" cy="385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19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fr-FR" dirty="0" smtClean="0"/>
              <a:t>DEFINITIONS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11560" y="1340768"/>
            <a:ext cx="763284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00" dirty="0" smtClean="0"/>
              <a:t>*VIH = Virus de l’Immunodéficience Humaine</a:t>
            </a:r>
          </a:p>
          <a:p>
            <a:r>
              <a:rPr lang="fr-FR" dirty="0" smtClean="0"/>
              <a:t>                                                           </a:t>
            </a:r>
          </a:p>
          <a:p>
            <a:endParaRPr lang="fr-FR" dirty="0" smtClean="0"/>
          </a:p>
          <a:p>
            <a:r>
              <a:rPr lang="fr-FR" dirty="0" smtClean="0"/>
              <a:t>  				</a:t>
            </a:r>
            <a:r>
              <a:rPr lang="fr-FR" sz="3000" dirty="0" smtClean="0">
                <a:solidFill>
                  <a:srgbClr val="FF0000"/>
                </a:solidFill>
              </a:rPr>
              <a:t>  ≠</a:t>
            </a:r>
          </a:p>
          <a:p>
            <a:endParaRPr lang="fr-FR" dirty="0" smtClean="0"/>
          </a:p>
          <a:p>
            <a:r>
              <a:rPr lang="fr-FR" sz="2600" dirty="0" smtClean="0"/>
              <a:t>*SIDA = Syndrome d’</a:t>
            </a:r>
            <a:r>
              <a:rPr lang="fr-FR" sz="2600" dirty="0" err="1" smtClean="0"/>
              <a:t>Immuno-Déficience</a:t>
            </a:r>
            <a:r>
              <a:rPr lang="fr-FR" sz="2600" dirty="0" smtClean="0"/>
              <a:t> Acquise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			</a:t>
            </a:r>
            <a:r>
              <a:rPr lang="fr-FR" sz="4000" dirty="0" smtClean="0">
                <a:solidFill>
                  <a:srgbClr val="FF0000"/>
                </a:solidFill>
              </a:rPr>
              <a:t>⁺			   </a:t>
            </a:r>
            <a:r>
              <a:rPr lang="fr-FR" sz="3000" dirty="0" smtClean="0">
                <a:solidFill>
                  <a:srgbClr val="FF0000"/>
                </a:solidFill>
              </a:rPr>
              <a:t>ou</a:t>
            </a:r>
            <a:endParaRPr lang="fr-FR" sz="3000" dirty="0">
              <a:solidFill>
                <a:srgbClr val="FF0000"/>
              </a:solidFill>
            </a:endParaRP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*</a:t>
            </a:r>
            <a:r>
              <a:rPr lang="fr-FR" sz="2600" dirty="0" smtClean="0"/>
              <a:t>Séropositif pour le VIH = infecté par le VIH mais ≠ malade du SIDA </a:t>
            </a:r>
            <a:endParaRPr lang="fr-FR" sz="2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052736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87994"/>
            <a:ext cx="2069858" cy="138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72023"/>
            <a:ext cx="86409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06328"/>
            <a:ext cx="1018666" cy="72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07396"/>
            <a:ext cx="1061391" cy="634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4118244"/>
            <a:ext cx="1406649" cy="10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76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782960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fr-FR" dirty="0" smtClean="0"/>
              <a:t>INFECTION PAR LE VIH : LE STADE SIDA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/>
          <a:lstStyle/>
          <a:p>
            <a:pPr lvl="1"/>
            <a:r>
              <a:rPr lang="fr-FR" dirty="0" smtClean="0"/>
              <a:t>Toxoplasmose cérébrale (CD4&lt;200)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6972407" cy="41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33" y="1894008"/>
            <a:ext cx="7112398" cy="474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39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710952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fr-FR" dirty="0" smtClean="0"/>
              <a:t>INFECTION PAR LE VIH : LE STADE SIDA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</p:spPr>
        <p:txBody>
          <a:bodyPr/>
          <a:lstStyle/>
          <a:p>
            <a:pPr lvl="1"/>
            <a:r>
              <a:rPr lang="fr-FR" dirty="0" smtClean="0"/>
              <a:t>Cryptococcose méningée (CD4&lt;100)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28697"/>
            <a:ext cx="6013044" cy="473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58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710952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fr-FR" dirty="0" smtClean="0"/>
              <a:t>INFECTION PAR LE VIH : LE STADE SIDA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87213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lvl="1"/>
            <a:r>
              <a:rPr lang="fr-FR" dirty="0" err="1" smtClean="0"/>
              <a:t>Leucoencéphalopathie</a:t>
            </a:r>
            <a:r>
              <a:rPr lang="fr-FR" dirty="0" smtClean="0"/>
              <a:t> Multifocale Progressive (CD4&lt;100) due au JC-Virus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2" t="17321" r="20841" b="4798"/>
          <a:stretch/>
        </p:blipFill>
        <p:spPr bwMode="auto">
          <a:xfrm>
            <a:off x="427388" y="2636912"/>
            <a:ext cx="313286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83"/>
          <a:stretch/>
        </p:blipFill>
        <p:spPr bwMode="auto">
          <a:xfrm>
            <a:off x="4032061" y="2879281"/>
            <a:ext cx="4891126" cy="263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83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782960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fr-FR" dirty="0" smtClean="0"/>
              <a:t>INFECTION PAR LE VIH : LE STADE SIDA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760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fr-FR" dirty="0" smtClean="0"/>
          </a:p>
          <a:p>
            <a:pPr lvl="1"/>
            <a:r>
              <a:rPr lang="fr-FR" dirty="0" smtClean="0"/>
              <a:t>Infections à </a:t>
            </a:r>
            <a:r>
              <a:rPr lang="fr-FR" dirty="0" err="1" smtClean="0"/>
              <a:t>CytoMégaloVirus</a:t>
            </a:r>
            <a:r>
              <a:rPr lang="fr-FR" dirty="0" smtClean="0"/>
              <a:t>, ou CMV (CD4&lt;50) : rétinite, colite, encéphalite…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marL="457200" lvl="1" indent="0">
              <a:buNone/>
            </a:pPr>
            <a:endParaRPr lang="fr-FR" dirty="0" smtClean="0"/>
          </a:p>
          <a:p>
            <a:pPr lvl="1"/>
            <a:endParaRPr lang="fr-FR" dirty="0"/>
          </a:p>
          <a:p>
            <a:pPr lvl="1"/>
            <a:r>
              <a:rPr lang="fr-FR" dirty="0" smtClean="0"/>
              <a:t>Infections à Mycobactéries Atypiques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" y="2204864"/>
            <a:ext cx="37719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6" b="9170"/>
          <a:stretch/>
        </p:blipFill>
        <p:spPr bwMode="auto">
          <a:xfrm>
            <a:off x="3923928" y="2322827"/>
            <a:ext cx="5021225" cy="319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8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fr-FR" dirty="0" smtClean="0"/>
              <a:t>INFECTION PAR LE VIH : LE STADE SIDA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15616"/>
            <a:ext cx="8229600" cy="5481736"/>
          </a:xfrm>
        </p:spPr>
        <p:txBody>
          <a:bodyPr>
            <a:normAutofit/>
          </a:bodyPr>
          <a:lstStyle/>
          <a:p>
            <a:r>
              <a:rPr lang="fr-FR" dirty="0" smtClean="0"/>
              <a:t>Cancers classant SIDA :</a:t>
            </a:r>
          </a:p>
          <a:p>
            <a:pPr lvl="1"/>
            <a:r>
              <a:rPr lang="fr-FR" dirty="0" smtClean="0"/>
              <a:t>Lymphome malin non hodgkinien (CD4&lt;100) : associé dans 30-40% des cas à l’Epstein-Barr Virus</a:t>
            </a:r>
          </a:p>
          <a:p>
            <a:pPr lvl="1"/>
            <a:r>
              <a:rPr lang="fr-FR" dirty="0" smtClean="0"/>
              <a:t>Maladie de Kaposi due au virus HHV8</a:t>
            </a:r>
          </a:p>
          <a:p>
            <a:pPr marL="457200" lvl="1" indent="0">
              <a:buNone/>
            </a:pPr>
            <a:endParaRPr lang="fr-FR" dirty="0" smtClean="0"/>
          </a:p>
          <a:p>
            <a:pPr marL="457200" lvl="1" indent="0">
              <a:buNone/>
            </a:pPr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marL="457200" lvl="1" indent="0">
              <a:buNone/>
            </a:pPr>
            <a:endParaRPr lang="fr-FR" dirty="0" smtClean="0"/>
          </a:p>
          <a:p>
            <a:pPr marL="457200" lvl="1" indent="0">
              <a:buNone/>
            </a:pPr>
            <a:r>
              <a:rPr lang="fr-FR" dirty="0" smtClean="0"/>
              <a:t>-  Cancer du col de l’utérus dû au virus HPV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67" y="3429000"/>
            <a:ext cx="3821633" cy="21001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200" y="3400729"/>
            <a:ext cx="2569899" cy="215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7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fr-FR" sz="3000" dirty="0" smtClean="0"/>
              <a:t>INFECTION PAR LE VIH : LES MODES DE TRANSMISSION</a:t>
            </a:r>
            <a:endParaRPr lang="fr-FR" sz="3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15616"/>
            <a:ext cx="8229600" cy="5481736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Sexualité, via les fluides biologiques et le contact muqueux : </a:t>
            </a:r>
          </a:p>
          <a:p>
            <a:pPr lvl="1"/>
            <a:r>
              <a:rPr lang="fr-FR" dirty="0" smtClean="0"/>
              <a:t>Rapports réceptifs </a:t>
            </a:r>
          </a:p>
          <a:p>
            <a:pPr lvl="1"/>
            <a:r>
              <a:rPr lang="fr-FR" dirty="0" smtClean="0"/>
              <a:t>Rapports anaux </a:t>
            </a:r>
          </a:p>
          <a:p>
            <a:pPr lvl="1"/>
            <a:r>
              <a:rPr lang="fr-FR" dirty="0" smtClean="0"/>
              <a:t>Fellation</a:t>
            </a:r>
          </a:p>
          <a:p>
            <a:pPr marL="457200" lvl="1" indent="0">
              <a:buNone/>
            </a:pPr>
            <a:endParaRPr lang="fr-FR" dirty="0" smtClean="0"/>
          </a:p>
          <a:p>
            <a:r>
              <a:rPr lang="fr-FR" dirty="0" smtClean="0"/>
              <a:t>Aiguilles souillées (drogues IV, tatouages « hors règles » d’hygiène…)</a:t>
            </a:r>
          </a:p>
          <a:p>
            <a:endParaRPr lang="fr-FR" dirty="0" smtClean="0"/>
          </a:p>
          <a:p>
            <a:r>
              <a:rPr lang="fr-FR" dirty="0" smtClean="0"/>
              <a:t>Allaitement </a:t>
            </a:r>
          </a:p>
          <a:p>
            <a:endParaRPr lang="fr-FR" dirty="0" smtClean="0"/>
          </a:p>
          <a:p>
            <a:r>
              <a:rPr lang="fr-FR" dirty="0" smtClean="0"/>
              <a:t>Accouchement </a:t>
            </a:r>
          </a:p>
        </p:txBody>
      </p:sp>
    </p:spTree>
    <p:extLst>
      <p:ext uri="{BB962C8B-B14F-4D97-AF65-F5344CB8AC3E}">
        <p14:creationId xmlns:p14="http://schemas.microsoft.com/office/powerpoint/2010/main" val="275452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sz="3200" dirty="0" smtClean="0"/>
              <a:t>INFECTION PAR LE VIH : LES POPULATIONS TOUCHEES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En France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311635"/>
            <a:ext cx="4453086" cy="54921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017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sz="3200" dirty="0" smtClean="0"/>
              <a:t>INFECTION PAR LE VIH : LES POPULATIONS TOUCHEES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556792"/>
            <a:ext cx="7569990" cy="49229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378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sz="3200" dirty="0" smtClean="0"/>
              <a:t>INFECTION PAR LE VIH : LES POPULATIONS TOUCHEES</a:t>
            </a:r>
            <a:endParaRPr lang="fr-FR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19" y="1772816"/>
            <a:ext cx="8663761" cy="46480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974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fr-FR" sz="3200" dirty="0" smtClean="0"/>
              <a:t>INFECTION PAR LE VIH : LES POPULATIONS TOUCHEES</a:t>
            </a:r>
            <a:endParaRPr lang="fr-FR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79" y="1556792"/>
            <a:ext cx="7494841" cy="49562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139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fr-FR" dirty="0" smtClean="0"/>
              <a:t>UN PEU D’HISTOIRE MODERNE</a:t>
            </a:r>
            <a:endParaRPr lang="fr-FR" dirty="0"/>
          </a:p>
        </p:txBody>
      </p:sp>
      <p:sp>
        <p:nvSpPr>
          <p:cNvPr id="4" name="Flèche vers le bas 3"/>
          <p:cNvSpPr/>
          <p:nvPr/>
        </p:nvSpPr>
        <p:spPr>
          <a:xfrm>
            <a:off x="5255438" y="1556792"/>
            <a:ext cx="432048" cy="50405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381139" y="1340768"/>
            <a:ext cx="2640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1981 : taux anormalement élevé de </a:t>
            </a:r>
          </a:p>
          <a:p>
            <a:r>
              <a:rPr lang="fr-FR" sz="1200" dirty="0" smtClean="0"/>
              <a:t>Pneumocystose pulmonaire et de </a:t>
            </a:r>
          </a:p>
          <a:p>
            <a:r>
              <a:rPr lang="fr-FR" sz="1200" dirty="0" smtClean="0"/>
              <a:t>Sarcome de Kaposi chez les jeunes gays</a:t>
            </a:r>
          </a:p>
          <a:p>
            <a:r>
              <a:rPr lang="fr-FR" sz="1200" dirty="0" smtClean="0"/>
              <a:t>(puis usagers de drogues IV)</a:t>
            </a:r>
            <a:endParaRPr lang="fr-FR" sz="1200" dirty="0"/>
          </a:p>
        </p:txBody>
      </p:sp>
      <p:sp>
        <p:nvSpPr>
          <p:cNvPr id="6" name="ZoneTexte 5"/>
          <p:cNvSpPr txBox="1"/>
          <p:nvPr/>
        </p:nvSpPr>
        <p:spPr>
          <a:xfrm>
            <a:off x="5745461" y="1779573"/>
            <a:ext cx="2782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1982 :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GRID (Gay </a:t>
            </a:r>
            <a:r>
              <a:rPr lang="fr-FR" sz="1200" dirty="0" err="1" smtClean="0"/>
              <a:t>Related</a:t>
            </a:r>
            <a:r>
              <a:rPr lang="fr-FR" sz="1200" dirty="0" smtClean="0"/>
              <a:t> Immune </a:t>
            </a:r>
            <a:r>
              <a:rPr lang="fr-FR" sz="1200" dirty="0" err="1" smtClean="0"/>
              <a:t>Deficiency</a:t>
            </a:r>
            <a:r>
              <a:rPr lang="fr-FR" sz="1200" dirty="0" smtClean="0"/>
              <a:t>)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Transmission sexuelle et sanguine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Premiers cas africains 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SIDA</a:t>
            </a:r>
            <a:endParaRPr lang="fr-FR" sz="1200" dirty="0"/>
          </a:p>
        </p:txBody>
      </p:sp>
      <p:sp>
        <p:nvSpPr>
          <p:cNvPr id="7" name="ZoneTexte 6"/>
          <p:cNvSpPr txBox="1"/>
          <p:nvPr/>
        </p:nvSpPr>
        <p:spPr>
          <a:xfrm>
            <a:off x="2406121" y="2556738"/>
            <a:ext cx="25673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1983 :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Femmes infectées par voie sexuelle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Dissémination mondiale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France : Virus LAV ?</a:t>
            </a:r>
          </a:p>
          <a:p>
            <a:pPr marL="171450" indent="-171450">
              <a:buFontTx/>
              <a:buChar char="-"/>
            </a:pPr>
            <a:endParaRPr lang="fr-FR" sz="1200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5745461" y="2972236"/>
            <a:ext cx="2930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1984 :</a:t>
            </a:r>
            <a:r>
              <a:rPr lang="fr-FR" sz="1200" dirty="0"/>
              <a:t> </a:t>
            </a:r>
            <a:endParaRPr lang="fr-FR" sz="1200" dirty="0" smtClean="0"/>
          </a:p>
          <a:p>
            <a:pPr marL="171450" indent="-171450">
              <a:buFontTx/>
              <a:buChar char="-"/>
            </a:pPr>
            <a:r>
              <a:rPr lang="fr-FR" sz="1200" dirty="0" smtClean="0"/>
              <a:t>épidémie chez les hétérosexuels africains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Virus HTLV-3 ?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4181339" y="3295401"/>
            <a:ext cx="1564122" cy="165227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2443765" y="3488932"/>
            <a:ext cx="2817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1985 :</a:t>
            </a:r>
            <a:r>
              <a:rPr lang="fr-FR" sz="1200" dirty="0"/>
              <a:t> </a:t>
            </a:r>
            <a:endParaRPr lang="fr-FR" sz="1200" dirty="0" smtClean="0"/>
          </a:p>
          <a:p>
            <a:pPr marL="171450" indent="-171450">
              <a:buFontTx/>
              <a:buChar char="-"/>
            </a:pPr>
            <a:r>
              <a:rPr lang="fr-FR" sz="1200" dirty="0" smtClean="0"/>
              <a:t>Premier test de détection 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Transmission mère-enfant (allaitement)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802111" y="4005064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1986 : VIH </a:t>
            </a:r>
          </a:p>
          <a:p>
            <a:endParaRPr lang="fr-FR" sz="1200" dirty="0" smtClean="0"/>
          </a:p>
        </p:txBody>
      </p:sp>
      <p:sp>
        <p:nvSpPr>
          <p:cNvPr id="15" name="ZoneTexte 14"/>
          <p:cNvSpPr txBox="1"/>
          <p:nvPr/>
        </p:nvSpPr>
        <p:spPr>
          <a:xfrm>
            <a:off x="2453147" y="4401982"/>
            <a:ext cx="1655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1987 : </a:t>
            </a:r>
            <a:r>
              <a:rPr lang="fr-FR" sz="1200" dirty="0" smtClean="0"/>
              <a:t>zidovudine (AZT)</a:t>
            </a:r>
            <a:endParaRPr lang="fr-FR" sz="1200" dirty="0" smtClean="0"/>
          </a:p>
        </p:txBody>
      </p:sp>
      <p:sp>
        <p:nvSpPr>
          <p:cNvPr id="16" name="ZoneTexte 15"/>
          <p:cNvSpPr txBox="1"/>
          <p:nvPr/>
        </p:nvSpPr>
        <p:spPr>
          <a:xfrm>
            <a:off x="5827603" y="4835387"/>
            <a:ext cx="1691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1992 : bithérapie active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455615" y="5110006"/>
            <a:ext cx="2692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1993 : premiers cas de résistance à l’AZT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837523" y="5384249"/>
            <a:ext cx="2053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1995 : inhibiteurs de protéase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443765" y="5554472"/>
            <a:ext cx="2650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1996 : 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Inhibiteurs non-</a:t>
            </a:r>
            <a:r>
              <a:rPr lang="fr-FR" sz="1200" dirty="0" err="1" smtClean="0"/>
              <a:t>nucléosidiques</a:t>
            </a:r>
            <a:r>
              <a:rPr lang="fr-FR" sz="1200" dirty="0" smtClean="0"/>
              <a:t> de la </a:t>
            </a:r>
          </a:p>
          <a:p>
            <a:r>
              <a:rPr lang="fr-FR" sz="1200" dirty="0" smtClean="0"/>
              <a:t>transcriptase inverse</a:t>
            </a:r>
          </a:p>
          <a:p>
            <a:pPr marL="171450" indent="-171450">
              <a:buFontTx/>
              <a:buChar char="-"/>
            </a:pPr>
            <a:r>
              <a:rPr lang="fr-FR" sz="1200" dirty="0" err="1" smtClean="0"/>
              <a:t>Highly</a:t>
            </a:r>
            <a:r>
              <a:rPr lang="fr-FR" sz="1200" dirty="0" smtClean="0"/>
              <a:t> Active </a:t>
            </a:r>
            <a:r>
              <a:rPr lang="fr-FR" sz="1200" dirty="0" err="1" smtClean="0"/>
              <a:t>AntiRetroviral</a:t>
            </a:r>
            <a:r>
              <a:rPr lang="fr-FR" sz="1200" dirty="0" smtClean="0"/>
              <a:t> </a:t>
            </a:r>
            <a:r>
              <a:rPr lang="fr-FR" sz="1200" dirty="0" err="1" smtClean="0"/>
              <a:t>Therapy</a:t>
            </a:r>
            <a:endParaRPr lang="fr-FR" sz="1200" dirty="0" smtClean="0"/>
          </a:p>
          <a:p>
            <a:r>
              <a:rPr lang="fr-FR" sz="1200" dirty="0" smtClean="0"/>
              <a:t>(HAART)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93588"/>
            <a:ext cx="950455" cy="131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43389"/>
            <a:ext cx="950455" cy="137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32789"/>
            <a:ext cx="950455" cy="91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8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11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sz="3200" dirty="0" smtClean="0"/>
              <a:t>INFECTION PAR LE VIH : LES POPULATIONS TOUCHEES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Dans le monde </a:t>
            </a:r>
            <a:endParaRPr lang="fr-F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83"/>
          <a:stretch/>
        </p:blipFill>
        <p:spPr bwMode="auto">
          <a:xfrm>
            <a:off x="179512" y="2348880"/>
            <a:ext cx="8709231" cy="4117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5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sz="3200" dirty="0" smtClean="0"/>
              <a:t>INFECTION PAR LE VIH : LES POPULATIONS TOUCHEES</a:t>
            </a:r>
            <a:endParaRPr lang="fr-FR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59"/>
            <a:ext cx="7671956" cy="541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45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070992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sz="3200" dirty="0" smtClean="0"/>
              <a:t>INFECTION PAR LE VIH : LES POPULATIONS TOUCHEES</a:t>
            </a:r>
            <a:endParaRPr lang="fr-FR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24" y="1340768"/>
            <a:ext cx="6840760" cy="51460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95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070992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sz="3200" dirty="0" smtClean="0"/>
              <a:t>INFECTION PAR LE VIH : LES POPULATIONS TOUCHEES</a:t>
            </a:r>
            <a:endParaRPr lang="fr-FR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99" y="1412776"/>
            <a:ext cx="85725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32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sz="3200" dirty="0" smtClean="0"/>
              <a:t>INFECTION PAR LE VIH : LES TRAITEMENTS / COMMENCEMENT</a:t>
            </a:r>
            <a:endParaRPr lang="fr-FR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68760"/>
            <a:ext cx="4104456" cy="547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2676524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39552" y="1772816"/>
            <a:ext cx="2392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1987 : zidovudine (AZT)</a:t>
            </a:r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5364088" y="2780928"/>
            <a:ext cx="612068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39552" y="4437112"/>
            <a:ext cx="2272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1994 : </a:t>
            </a:r>
            <a:r>
              <a:rPr lang="fr-FR" dirty="0" err="1" smtClean="0"/>
              <a:t>stavudine</a:t>
            </a:r>
            <a:r>
              <a:rPr lang="fr-FR" dirty="0" smtClean="0"/>
              <a:t> (d4T)</a:t>
            </a:r>
          </a:p>
          <a:p>
            <a:r>
              <a:rPr lang="fr-FR" dirty="0" smtClean="0"/>
              <a:t>= bithérapies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39552" y="5157192"/>
            <a:ext cx="23217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1996 : inhibiteurs de</a:t>
            </a:r>
          </a:p>
          <a:p>
            <a:r>
              <a:rPr lang="fr-FR" dirty="0"/>
              <a:t>p</a:t>
            </a:r>
            <a:r>
              <a:rPr lang="fr-FR" dirty="0" smtClean="0"/>
              <a:t>rotéase = trithérapies</a:t>
            </a:r>
          </a:p>
          <a:p>
            <a:r>
              <a:rPr lang="fr-FR" dirty="0" smtClean="0"/>
              <a:t>= HAART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3851920" y="5085184"/>
            <a:ext cx="61206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600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/>
      <p:bldP spid="9" grpId="0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sz="3200" dirty="0" smtClean="0"/>
              <a:t>INFECTION PAR LE VIH : LES TRAITEMENTS /  COMMENCEMENT</a:t>
            </a:r>
            <a:endParaRPr lang="fr-FR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6768752" cy="425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36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2050" y="50256"/>
            <a:ext cx="8229600" cy="114300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sz="3200" dirty="0" smtClean="0"/>
              <a:t>INFECTION PAR LE VIH : LES TRAITEMENTS /  EVOLUTIONS</a:t>
            </a:r>
            <a:endParaRPr lang="fr-FR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78"/>
          <a:stretch/>
        </p:blipFill>
        <p:spPr bwMode="auto">
          <a:xfrm>
            <a:off x="251520" y="1272305"/>
            <a:ext cx="1987478" cy="547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/>
          <p:cNvSpPr/>
          <p:nvPr/>
        </p:nvSpPr>
        <p:spPr>
          <a:xfrm>
            <a:off x="1612363" y="1628800"/>
            <a:ext cx="61206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219862" y="2204864"/>
            <a:ext cx="61206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79512" y="2996952"/>
            <a:ext cx="61206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203848" y="1628800"/>
            <a:ext cx="351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Vers la simplification thérapeutique</a:t>
            </a: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179405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6086902" y="2924944"/>
            <a:ext cx="266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1ères trithérapies : 14 </a:t>
            </a:r>
            <a:r>
              <a:rPr lang="fr-FR" dirty="0" err="1" smtClean="0"/>
              <a:t>cp</a:t>
            </a:r>
            <a:r>
              <a:rPr lang="fr-FR" dirty="0" smtClean="0"/>
              <a:t>/j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6012160" y="4221088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72" y="486916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33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3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8012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sz="3200" dirty="0" smtClean="0"/>
              <a:t>INFECTION PAR LE VIH : LES TRAITEMENTS /  FUTUR</a:t>
            </a:r>
            <a:endParaRPr lang="fr-FR" sz="3200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457200" y="1207293"/>
            <a:ext cx="8229600" cy="4525963"/>
          </a:xfrm>
        </p:spPr>
        <p:txBody>
          <a:bodyPr/>
          <a:lstStyle/>
          <a:p>
            <a:r>
              <a:rPr lang="fr-FR" sz="2600" dirty="0" smtClean="0"/>
              <a:t>ARV injectables longue durée d’action :</a:t>
            </a:r>
          </a:p>
          <a:p>
            <a:pPr lvl="1"/>
            <a:r>
              <a:rPr lang="fr-FR" sz="2200" dirty="0" smtClean="0"/>
              <a:t>Etudes FLAIR et ATLAS : </a:t>
            </a:r>
            <a:r>
              <a:rPr lang="fr-FR" sz="2200" dirty="0" err="1" smtClean="0"/>
              <a:t>Cabotegravir</a:t>
            </a:r>
            <a:r>
              <a:rPr lang="fr-FR" sz="2200" dirty="0" smtClean="0"/>
              <a:t> + </a:t>
            </a:r>
            <a:r>
              <a:rPr lang="fr-FR" sz="2200" dirty="0" err="1" smtClean="0"/>
              <a:t>Rilpivirine</a:t>
            </a:r>
            <a:r>
              <a:rPr lang="fr-FR" sz="2200" dirty="0" smtClean="0"/>
              <a:t> intramusculaires 1x/mois SANS comprimés</a:t>
            </a:r>
          </a:p>
          <a:p>
            <a:r>
              <a:rPr lang="fr-FR" sz="2600" dirty="0" smtClean="0"/>
              <a:t>Vaccins </a:t>
            </a:r>
            <a:r>
              <a:rPr lang="fr-FR" sz="2600" b="1" u="sng" dirty="0" smtClean="0">
                <a:solidFill>
                  <a:srgbClr val="FF0000"/>
                </a:solidFill>
              </a:rPr>
              <a:t>THERAPEUTIQUES</a:t>
            </a:r>
            <a:r>
              <a:rPr lang="fr-FR" sz="2600" dirty="0" smtClean="0"/>
              <a:t>, immunothérapies…</a:t>
            </a:r>
            <a:endParaRPr lang="fr-FR" sz="2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96952"/>
            <a:ext cx="5672171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fr-FR" dirty="0" smtClean="0"/>
              <a:t>PREVENTION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97" y="1268760"/>
            <a:ext cx="8060605" cy="535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0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fr-FR" dirty="0" smtClean="0"/>
              <a:t>PREVENTION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-2444" t="-3046" b="6990"/>
          <a:stretch/>
        </p:blipFill>
        <p:spPr>
          <a:xfrm>
            <a:off x="179512" y="836711"/>
            <a:ext cx="8686800" cy="587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7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dirty="0" smtClean="0"/>
              <a:t>UN PEU D’HISTOIRE MODERNE</a:t>
            </a:r>
            <a:endParaRPr lang="fr-FR" dirty="0"/>
          </a:p>
        </p:txBody>
      </p:sp>
      <p:sp>
        <p:nvSpPr>
          <p:cNvPr id="4" name="Flèche vers le bas 3"/>
          <p:cNvSpPr/>
          <p:nvPr/>
        </p:nvSpPr>
        <p:spPr>
          <a:xfrm>
            <a:off x="3989915" y="1556792"/>
            <a:ext cx="432048" cy="50405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115616" y="1340768"/>
            <a:ext cx="2689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1997 : baisse du nombre de morts dues </a:t>
            </a:r>
          </a:p>
          <a:p>
            <a:r>
              <a:rPr lang="fr-FR" sz="1200" dirty="0" smtClean="0"/>
              <a:t>au SIDA aux USA </a:t>
            </a:r>
            <a:endParaRPr lang="fr-FR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4572000" y="1802433"/>
            <a:ext cx="2819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1998 : prophylaxie post-exposition validée</a:t>
            </a:r>
            <a:endParaRPr lang="fr-FR" sz="1200" dirty="0"/>
          </a:p>
        </p:txBody>
      </p:sp>
      <p:sp>
        <p:nvSpPr>
          <p:cNvPr id="21" name="ZoneTexte 20"/>
          <p:cNvSpPr txBox="1"/>
          <p:nvPr/>
        </p:nvSpPr>
        <p:spPr>
          <a:xfrm>
            <a:off x="1124841" y="2231832"/>
            <a:ext cx="2849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1999 : premiers essais de vaccins humains </a:t>
            </a:r>
          </a:p>
          <a:p>
            <a:r>
              <a:rPr lang="fr-FR" sz="1200" dirty="0" smtClean="0"/>
              <a:t>en Thaïlande</a:t>
            </a:r>
            <a:endParaRPr lang="fr-FR" sz="1200" dirty="0"/>
          </a:p>
        </p:txBody>
      </p:sp>
      <p:sp>
        <p:nvSpPr>
          <p:cNvPr id="22" name="ZoneTexte 21"/>
          <p:cNvSpPr txBox="1"/>
          <p:nvPr/>
        </p:nvSpPr>
        <p:spPr>
          <a:xfrm>
            <a:off x="4585983" y="2823319"/>
            <a:ext cx="4117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2002 : SIDA = première cause de décès dans le monde chez les </a:t>
            </a:r>
          </a:p>
          <a:p>
            <a:r>
              <a:rPr lang="fr-FR" sz="1200" dirty="0" smtClean="0"/>
              <a:t>15-59 ans</a:t>
            </a:r>
            <a:endParaRPr lang="fr-FR" sz="1200" dirty="0"/>
          </a:p>
        </p:txBody>
      </p:sp>
      <p:sp>
        <p:nvSpPr>
          <p:cNvPr id="23" name="ZoneTexte 22"/>
          <p:cNvSpPr txBox="1"/>
          <p:nvPr/>
        </p:nvSpPr>
        <p:spPr>
          <a:xfrm>
            <a:off x="1124841" y="3440033"/>
            <a:ext cx="2003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2008 : inhibiteurs d’</a:t>
            </a:r>
            <a:r>
              <a:rPr lang="fr-FR" sz="1200" dirty="0" err="1" smtClean="0"/>
              <a:t>intégrase</a:t>
            </a:r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4640902" y="3787124"/>
            <a:ext cx="4242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2011 : 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Etude HPTN 052 : baisse du risque de transmission chez les </a:t>
            </a:r>
          </a:p>
          <a:p>
            <a:r>
              <a:rPr lang="fr-FR" sz="1200" dirty="0" smtClean="0"/>
              <a:t>couples </a:t>
            </a:r>
            <a:r>
              <a:rPr lang="fr-FR" sz="1200" dirty="0" err="1" smtClean="0"/>
              <a:t>sérodiscordants</a:t>
            </a:r>
            <a:r>
              <a:rPr lang="fr-FR" sz="1200" dirty="0" smtClean="0"/>
              <a:t> si partenaire infecté traité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Etudes de </a:t>
            </a:r>
            <a:r>
              <a:rPr lang="fr-FR" sz="1200" dirty="0" err="1" smtClean="0"/>
              <a:t>PrEP</a:t>
            </a:r>
            <a:r>
              <a:rPr lang="fr-FR" sz="1200" dirty="0" smtClean="0"/>
              <a:t> (</a:t>
            </a:r>
            <a:r>
              <a:rPr lang="fr-FR" sz="1200" dirty="0" err="1" smtClean="0"/>
              <a:t>iPrEx</a:t>
            </a:r>
            <a:r>
              <a:rPr lang="fr-FR" sz="1200" dirty="0" smtClean="0"/>
              <a:t>….) : efficacité de la prophylaxie continue</a:t>
            </a:r>
          </a:p>
          <a:p>
            <a:r>
              <a:rPr lang="fr-FR" sz="1200" dirty="0" smtClean="0"/>
              <a:t>par </a:t>
            </a:r>
            <a:r>
              <a:rPr lang="fr-FR" sz="1200" dirty="0" err="1" smtClean="0"/>
              <a:t>Ténofovir</a:t>
            </a:r>
            <a:r>
              <a:rPr lang="fr-FR" sz="1200" dirty="0" smtClean="0"/>
              <a:t>/</a:t>
            </a:r>
            <a:r>
              <a:rPr lang="fr-FR" sz="1200" dirty="0" err="1" smtClean="0"/>
              <a:t>Emtricitabine</a:t>
            </a:r>
            <a:endParaRPr lang="fr-FR" sz="1200" dirty="0" smtClean="0"/>
          </a:p>
          <a:p>
            <a:pPr marL="171450" indent="-171450">
              <a:buFontTx/>
              <a:buChar char="-"/>
            </a:pPr>
            <a:r>
              <a:rPr lang="fr-FR" sz="1200" dirty="0" smtClean="0"/>
              <a:t>Comprimé unique 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115616" y="4902259"/>
            <a:ext cx="28533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2012 : </a:t>
            </a:r>
          </a:p>
          <a:p>
            <a:pPr marL="171450" indent="-171450">
              <a:buFontTx/>
              <a:buChar char="-"/>
            </a:pPr>
            <a:r>
              <a:rPr lang="fr-FR" sz="1200" dirty="0" err="1" smtClean="0"/>
              <a:t>PrEP</a:t>
            </a:r>
            <a:r>
              <a:rPr lang="fr-FR" sz="1200" dirty="0" smtClean="0"/>
              <a:t> par TRUVADA approuvée</a:t>
            </a:r>
          </a:p>
          <a:p>
            <a:pPr marL="171450" indent="-171450">
              <a:buFontTx/>
              <a:buChar char="-"/>
            </a:pPr>
            <a:r>
              <a:rPr lang="fr-FR" sz="1200" dirty="0" smtClean="0"/>
              <a:t>Tests Rapide d’Orientation Diagnostique</a:t>
            </a:r>
          </a:p>
          <a:p>
            <a:r>
              <a:rPr lang="fr-FR" sz="1200" dirty="0" smtClean="0"/>
              <a:t>à domicile approuvés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640902" y="5703639"/>
            <a:ext cx="4078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2015 : traitement pour tous et le plus précoce possible (étude </a:t>
            </a:r>
          </a:p>
          <a:p>
            <a:r>
              <a:rPr lang="fr-FR" sz="1200" dirty="0" smtClean="0"/>
              <a:t>START) </a:t>
            </a:r>
          </a:p>
        </p:txBody>
      </p:sp>
    </p:spTree>
    <p:extLst>
      <p:ext uri="{BB962C8B-B14F-4D97-AF65-F5344CB8AC3E}">
        <p14:creationId xmlns:p14="http://schemas.microsoft.com/office/powerpoint/2010/main" val="262150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sz="4000" dirty="0" smtClean="0"/>
              <a:t>PREVENTION / LE TPE</a:t>
            </a:r>
            <a:endParaRPr lang="fr-FR" sz="40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TPE = Traitement Post-exposition</a:t>
            </a:r>
          </a:p>
          <a:p>
            <a:endParaRPr lang="fr-FR" dirty="0" smtClean="0"/>
          </a:p>
          <a:p>
            <a:r>
              <a:rPr lang="fr-FR" dirty="0" smtClean="0"/>
              <a:t>Hypothèse : des ARV donnés dans les 48 heures après un rapport sexuel à risque, pour 1 mois, diminuent le risque de contamination</a:t>
            </a:r>
          </a:p>
          <a:p>
            <a:endParaRPr lang="fr-FR" dirty="0" smtClean="0"/>
          </a:p>
          <a:p>
            <a:r>
              <a:rPr lang="fr-FR" dirty="0" smtClean="0"/>
              <a:t>Diminution du risque : 90% chez les singes, 80% </a:t>
            </a:r>
            <a:r>
              <a:rPr lang="fr-FR" smtClean="0"/>
              <a:t>chez l’homme.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21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sz="4000" dirty="0" smtClean="0"/>
              <a:t>PREVENTION / LA PREP</a:t>
            </a:r>
            <a:endParaRPr lang="fr-FR" sz="40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PrEP</a:t>
            </a:r>
            <a:r>
              <a:rPr lang="fr-FR" dirty="0" smtClean="0"/>
              <a:t> = </a:t>
            </a:r>
            <a:r>
              <a:rPr lang="fr-FR" dirty="0" err="1" smtClean="0"/>
              <a:t>Pre-Exposure</a:t>
            </a:r>
            <a:r>
              <a:rPr lang="fr-FR" dirty="0" smtClean="0"/>
              <a:t> </a:t>
            </a:r>
            <a:r>
              <a:rPr lang="fr-FR" dirty="0" err="1" smtClean="0"/>
              <a:t>Prophylaxis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Hypothèse : des ARV </a:t>
            </a:r>
            <a:r>
              <a:rPr lang="fr-FR" dirty="0" smtClean="0"/>
              <a:t>donnés </a:t>
            </a:r>
            <a:r>
              <a:rPr lang="fr-FR" dirty="0" smtClean="0"/>
              <a:t>avant le contact avec le VIH </a:t>
            </a:r>
            <a:r>
              <a:rPr lang="fr-FR" dirty="0" smtClean="0"/>
              <a:t>peuvent </a:t>
            </a:r>
            <a:r>
              <a:rPr lang="fr-FR" dirty="0" smtClean="0"/>
              <a:t>protéger de l’infection par le VIH.</a:t>
            </a:r>
          </a:p>
          <a:p>
            <a:endParaRPr lang="fr-FR" dirty="0" smtClean="0"/>
          </a:p>
          <a:p>
            <a:r>
              <a:rPr lang="fr-FR" dirty="0" smtClean="0"/>
              <a:t>Aux USA depuis 2012 pour les gays</a:t>
            </a:r>
          </a:p>
          <a:p>
            <a:r>
              <a:rPr lang="fr-FR" dirty="0" smtClean="0"/>
              <a:t>Molécule : TRUVADA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4941168"/>
            <a:ext cx="2095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3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sz="3200" dirty="0" smtClean="0"/>
              <a:t>PREVENTION / LA PREP : L’EXEMPLE SAN-FRANCISCO</a:t>
            </a:r>
            <a:endParaRPr lang="fr-FR" sz="32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/>
          <a:lstStyle/>
          <a:p>
            <a:r>
              <a:rPr lang="fr-FR" sz="3000" dirty="0" err="1" smtClean="0"/>
              <a:t>PrEP</a:t>
            </a:r>
            <a:r>
              <a:rPr lang="fr-FR" sz="3000" dirty="0" smtClean="0"/>
              <a:t> fournie par la municipalité si impossibilité de payer</a:t>
            </a:r>
          </a:p>
          <a:p>
            <a:r>
              <a:rPr lang="fr-FR" sz="3000" dirty="0" smtClean="0"/>
              <a:t>Schéma : 1 comprimé / jour</a:t>
            </a:r>
          </a:p>
          <a:p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t="24087"/>
          <a:stretch/>
        </p:blipFill>
        <p:spPr>
          <a:xfrm>
            <a:off x="2195736" y="2780928"/>
            <a:ext cx="5215508" cy="39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5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sz="3600" dirty="0" smtClean="0"/>
              <a:t>PREVENTION / LA PREP : ET EN FRANCE ?</a:t>
            </a:r>
            <a:endParaRPr lang="fr-FR" sz="36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2012 : ouverture du protocole IPERGAY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Hypothèse : la prise de </a:t>
            </a:r>
            <a:r>
              <a:rPr lang="fr-FR" dirty="0" err="1" smtClean="0"/>
              <a:t>PrEP</a:t>
            </a:r>
            <a:r>
              <a:rPr lang="fr-FR" dirty="0" smtClean="0"/>
              <a:t> </a:t>
            </a:r>
            <a:r>
              <a:rPr lang="fr-FR" b="1" u="sng" dirty="0" smtClean="0"/>
              <a:t>autour</a:t>
            </a:r>
            <a:r>
              <a:rPr lang="fr-FR" dirty="0" smtClean="0"/>
              <a:t> des rapports sexuels protège de l’infection par le VIH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2 groupes : placebo Versus TRUVADA</a:t>
            </a:r>
          </a:p>
          <a:p>
            <a:pPr marL="0" indent="0">
              <a:buNone/>
            </a:pPr>
            <a:endParaRPr lang="fr-FR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772816"/>
            <a:ext cx="2667000" cy="7239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44119" t="33566" r="24801" b="27244"/>
          <a:stretch/>
        </p:blipFill>
        <p:spPr>
          <a:xfrm>
            <a:off x="3241204" y="3717033"/>
            <a:ext cx="2664296" cy="20882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328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fr-FR" sz="3800" dirty="0" smtClean="0"/>
              <a:t>PREVENTION / LA PREP DISCONTINUE : CA MARCHE</a:t>
            </a:r>
            <a:endParaRPr lang="fr-FR" sz="38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r>
              <a:rPr lang="fr-FR" dirty="0" smtClean="0"/>
              <a:t>Réduction du risque d’infection par le VIH : 86%</a:t>
            </a:r>
          </a:p>
          <a:p>
            <a:r>
              <a:rPr lang="fr-FR" dirty="0" smtClean="0"/>
              <a:t>Janvier 2016 : déploiement de la </a:t>
            </a:r>
            <a:r>
              <a:rPr lang="fr-FR" dirty="0" err="1" smtClean="0"/>
              <a:t>PrEP</a:t>
            </a:r>
            <a:r>
              <a:rPr lang="fr-FR" dirty="0" smtClean="0"/>
              <a:t> dans des consultations dédiées, prise en charge par l’Etat</a:t>
            </a:r>
          </a:p>
          <a:p>
            <a:r>
              <a:rPr lang="fr-FR" dirty="0" smtClean="0"/>
              <a:t>Actuellement : environ 3000 personnes sous </a:t>
            </a:r>
            <a:r>
              <a:rPr lang="fr-FR" dirty="0" err="1" smtClean="0"/>
              <a:t>PrEP</a:t>
            </a:r>
            <a:r>
              <a:rPr lang="fr-FR" dirty="0"/>
              <a:t> </a:t>
            </a:r>
            <a:r>
              <a:rPr lang="fr-FR" dirty="0" smtClean="0"/>
              <a:t>en France</a:t>
            </a:r>
          </a:p>
          <a:p>
            <a:r>
              <a:rPr lang="fr-FR" dirty="0" smtClean="0"/>
              <a:t>Rares cas de contaminations : inobservance de la </a:t>
            </a:r>
            <a:r>
              <a:rPr lang="fr-FR" dirty="0" err="1" smtClean="0"/>
              <a:t>PrEP</a:t>
            </a:r>
            <a:r>
              <a:rPr lang="fr-FR" dirty="0"/>
              <a:t> </a:t>
            </a:r>
            <a:r>
              <a:rPr lang="fr-FR" dirty="0" smtClean="0"/>
              <a:t>; virus résistant au TRUVADA</a:t>
            </a:r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73090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fr-FR" sz="3400" dirty="0" smtClean="0"/>
              <a:t>PREVENTION / ET LE VACCIN DANS TOUT CA ?</a:t>
            </a:r>
            <a:endParaRPr lang="fr-FR" sz="3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r>
              <a:rPr lang="fr-FR" sz="3100" dirty="0" smtClean="0"/>
              <a:t>Recherche en cours sur des vaccins   </a:t>
            </a:r>
            <a:r>
              <a:rPr lang="fr-FR" sz="3100" u="sng" dirty="0" smtClean="0">
                <a:solidFill>
                  <a:srgbClr val="FF0000"/>
                </a:solidFill>
              </a:rPr>
              <a:t>PROPHYLACTIQUES</a:t>
            </a:r>
            <a:r>
              <a:rPr lang="fr-FR" sz="3100" dirty="0" smtClean="0"/>
              <a:t> </a:t>
            </a:r>
          </a:p>
          <a:p>
            <a:endParaRPr lang="fr-FR" sz="3100" dirty="0" smtClean="0"/>
          </a:p>
          <a:p>
            <a:r>
              <a:rPr lang="fr-FR" sz="3100" dirty="0" smtClean="0"/>
              <a:t>But = induire une réponse immunitaire spécifique : </a:t>
            </a:r>
          </a:p>
          <a:p>
            <a:pPr lvl="1"/>
            <a:r>
              <a:rPr lang="fr-FR" dirty="0" smtClean="0"/>
              <a:t>à partir de « fragments » du VIH (LIPO-5) </a:t>
            </a:r>
          </a:p>
          <a:p>
            <a:pPr lvl="1"/>
            <a:r>
              <a:rPr lang="fr-FR" dirty="0" smtClean="0"/>
              <a:t>à partir de gènes synthétiques du VIH</a:t>
            </a:r>
          </a:p>
          <a:p>
            <a:pPr lvl="1"/>
            <a:r>
              <a:rPr lang="fr-FR" dirty="0" smtClean="0"/>
              <a:t>en </a:t>
            </a:r>
            <a:r>
              <a:rPr lang="fr-FR" dirty="0" err="1" smtClean="0"/>
              <a:t>pré-programmant</a:t>
            </a:r>
            <a:r>
              <a:rPr lang="fr-FR" dirty="0" smtClean="0"/>
              <a:t> le système immunitaire (cellules dendritiques)</a:t>
            </a:r>
          </a:p>
          <a:p>
            <a:pPr lvl="1"/>
            <a:endParaRPr lang="fr-FR" dirty="0" smtClean="0"/>
          </a:p>
          <a:p>
            <a:r>
              <a:rPr lang="fr-FR" sz="3100" dirty="0" smtClean="0"/>
              <a:t>Actuellement : progrès constants, mais pas de vaccin efficace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endParaRPr lang="fr-FR" dirty="0" smtClean="0"/>
          </a:p>
          <a:p>
            <a:pPr lvl="2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369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fr-FR" sz="3400" dirty="0" smtClean="0"/>
              <a:t>CONCLUSION</a:t>
            </a:r>
            <a:endParaRPr lang="fr-FR" sz="3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  <a:ln>
            <a:noFill/>
          </a:ln>
        </p:spPr>
        <p:txBody>
          <a:bodyPr>
            <a:normAutofit/>
          </a:bodyPr>
          <a:lstStyle/>
          <a:p>
            <a:r>
              <a:rPr lang="fr-FR" dirty="0" smtClean="0"/>
              <a:t>Une maladie grave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Problème majeur de Santé Publique, en France et dans le Monde</a:t>
            </a:r>
          </a:p>
          <a:p>
            <a:endParaRPr lang="fr-FR" dirty="0" smtClean="0"/>
          </a:p>
          <a:p>
            <a:r>
              <a:rPr lang="fr-FR" dirty="0" smtClean="0"/>
              <a:t>Des progrès thérapeutiques constants </a:t>
            </a:r>
          </a:p>
          <a:p>
            <a:endParaRPr lang="fr-FR" dirty="0" smtClean="0"/>
          </a:p>
          <a:p>
            <a:r>
              <a:rPr lang="fr-FR" dirty="0" smtClean="0"/>
              <a:t>Un défi scientifique (vaccins…) et social (prévention, stigma…)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endParaRPr lang="fr-FR" dirty="0" smtClean="0"/>
          </a:p>
          <a:p>
            <a:pPr lvl="2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960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685800" y="2463031"/>
            <a:ext cx="7772400" cy="1470025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fr-FR" dirty="0" smtClean="0"/>
              <a:t>QUESTIONS/REPONSES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842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fr-FR" dirty="0" smtClean="0"/>
              <a:t>AUX ORIGINES : LES SINGES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6" y="1168247"/>
            <a:ext cx="7208216" cy="51919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04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fr-FR" dirty="0" smtClean="0"/>
              <a:t>AUX ORIGINES : L’EXPANSION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53136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HIV-1 : 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Quand : 1910-1930</a:t>
            </a:r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Où : Kinshasa</a:t>
            </a:r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Expansion : </a:t>
            </a:r>
          </a:p>
          <a:p>
            <a:pPr lvl="2"/>
            <a:r>
              <a:rPr lang="fr-FR" dirty="0" smtClean="0"/>
              <a:t>Sous-type A : Afrique Central -&gt; Afrique de l’Est</a:t>
            </a:r>
          </a:p>
          <a:p>
            <a:pPr lvl="2"/>
            <a:r>
              <a:rPr lang="fr-FR" dirty="0" smtClean="0"/>
              <a:t>Sous-type C : Afrique du Sud -&gt; Inde et Asie </a:t>
            </a:r>
          </a:p>
          <a:p>
            <a:pPr lvl="2"/>
            <a:r>
              <a:rPr lang="fr-FR" dirty="0" smtClean="0"/>
              <a:t>Sous-type B : Afrique -&gt; Haïti -&gt; USA -&gt; Europe </a:t>
            </a:r>
          </a:p>
          <a:p>
            <a:pPr lvl="2"/>
            <a:r>
              <a:rPr lang="fr-FR" dirty="0" smtClean="0"/>
              <a:t>CRF01 : Afrique -&gt; Hétérosexuels thaïlandais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827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782960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fr-FR" dirty="0" smtClean="0"/>
              <a:t>AUX ORIGINES : L’EXPANSION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14517"/>
            <a:ext cx="7236321" cy="559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32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fr-FR" dirty="0" smtClean="0"/>
              <a:t>LE VIH : STRUCTURE 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52304" cy="44644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lipse 2"/>
          <p:cNvSpPr/>
          <p:nvPr/>
        </p:nvSpPr>
        <p:spPr>
          <a:xfrm>
            <a:off x="827584" y="2924944"/>
            <a:ext cx="115212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5220072" y="5373216"/>
            <a:ext cx="115212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4355976" y="5769260"/>
            <a:ext cx="237626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24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  <a:noFill/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fr-FR" sz="3600" dirty="0" smtClean="0"/>
              <a:t>LE VIH : SA CIBLE, LE LYMPHOCYTE T CD4+ </a:t>
            </a:r>
            <a:endParaRPr lang="fr-FR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49" y="1052736"/>
            <a:ext cx="7522302" cy="569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49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3015</TotalTime>
  <Words>1060</Words>
  <Application>Microsoft Office PowerPoint</Application>
  <PresentationFormat>Affichage à l'écran (4:3)</PresentationFormat>
  <Paragraphs>234</Paragraphs>
  <Slides>47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48" baseType="lpstr">
      <vt:lpstr>Thème Office</vt:lpstr>
      <vt:lpstr>Le Cas du SIDA</vt:lpstr>
      <vt:lpstr>DEFINITIONS</vt:lpstr>
      <vt:lpstr>UN PEU D’HISTOIRE MODERNE</vt:lpstr>
      <vt:lpstr>UN PEU D’HISTOIRE MODERNE</vt:lpstr>
      <vt:lpstr>AUX ORIGINES : LES SINGES</vt:lpstr>
      <vt:lpstr>AUX ORIGINES : L’EXPANSION</vt:lpstr>
      <vt:lpstr>AUX ORIGINES : L’EXPANSION</vt:lpstr>
      <vt:lpstr>LE VIH : STRUCTURE </vt:lpstr>
      <vt:lpstr>LE VIH : SA CIBLE, LE LYMPHOCYTE T CD4+ </vt:lpstr>
      <vt:lpstr>LE VIH : CYCLE INFECTIEUX </vt:lpstr>
      <vt:lpstr>INFECTION PAR LE VIH : LES DIFFERENTES ETAPES </vt:lpstr>
      <vt:lpstr>INFECTION PAR LE VIH : LA PRIMO-INFECTION</vt:lpstr>
      <vt:lpstr>INFECTION PAR LE VIH : LA PRIMO-INFECTION</vt:lpstr>
      <vt:lpstr>INFECTION PAR LE VIH : LA PRIMO-INFECTION</vt:lpstr>
      <vt:lpstr>INFECTION PAR LE VIH : LA PRIMO-INFECTION</vt:lpstr>
      <vt:lpstr>INFECTION PAR LE VIH : LA PHASE DE LATENCE </vt:lpstr>
      <vt:lpstr>INFECTION PAR LE VIH : LE STADE SIDA</vt:lpstr>
      <vt:lpstr>INFECTION PAR LE VIH : LE STADE SIDA</vt:lpstr>
      <vt:lpstr>INFECTION PAR LE VIH : LE STADE SIDA</vt:lpstr>
      <vt:lpstr>INFECTION PAR LE VIH : LE STADE SIDA</vt:lpstr>
      <vt:lpstr>INFECTION PAR LE VIH : LE STADE SIDA</vt:lpstr>
      <vt:lpstr>INFECTION PAR LE VIH : LE STADE SIDA</vt:lpstr>
      <vt:lpstr>INFECTION PAR LE VIH : LE STADE SIDA</vt:lpstr>
      <vt:lpstr>INFECTION PAR LE VIH : LE STADE SIDA</vt:lpstr>
      <vt:lpstr>INFECTION PAR LE VIH : LES MODES DE TRANSMISSION</vt:lpstr>
      <vt:lpstr>INFECTION PAR LE VIH : LES POPULATIONS TOUCHEES</vt:lpstr>
      <vt:lpstr>INFECTION PAR LE VIH : LES POPULATIONS TOUCHEES</vt:lpstr>
      <vt:lpstr>INFECTION PAR LE VIH : LES POPULATIONS TOUCHEES</vt:lpstr>
      <vt:lpstr>INFECTION PAR LE VIH : LES POPULATIONS TOUCHEES</vt:lpstr>
      <vt:lpstr>INFECTION PAR LE VIH : LES POPULATIONS TOUCHEES</vt:lpstr>
      <vt:lpstr>INFECTION PAR LE VIH : LES POPULATIONS TOUCHEES</vt:lpstr>
      <vt:lpstr>INFECTION PAR LE VIH : LES POPULATIONS TOUCHEES</vt:lpstr>
      <vt:lpstr>INFECTION PAR LE VIH : LES POPULATIONS TOUCHEES</vt:lpstr>
      <vt:lpstr>INFECTION PAR LE VIH : LES TRAITEMENTS / COMMENCEMENT</vt:lpstr>
      <vt:lpstr>INFECTION PAR LE VIH : LES TRAITEMENTS /  COMMENCEMENT</vt:lpstr>
      <vt:lpstr>INFECTION PAR LE VIH : LES TRAITEMENTS /  EVOLUTIONS</vt:lpstr>
      <vt:lpstr>INFECTION PAR LE VIH : LES TRAITEMENTS /  FUTUR</vt:lpstr>
      <vt:lpstr>PREVENTION</vt:lpstr>
      <vt:lpstr>PREVENTION</vt:lpstr>
      <vt:lpstr>PREVENTION / LE TPE</vt:lpstr>
      <vt:lpstr>PREVENTION / LA PREP</vt:lpstr>
      <vt:lpstr>PREVENTION / LA PREP : L’EXEMPLE SAN-FRANCISCO</vt:lpstr>
      <vt:lpstr>PREVENTION / LA PREP : ET EN FRANCE ?</vt:lpstr>
      <vt:lpstr>PREVENTION / LA PREP DISCONTINUE : CA MARCHE</vt:lpstr>
      <vt:lpstr>PREVENTION / ET LE VACCIN DANS TOUT CA ?</vt:lpstr>
      <vt:lpstr>CONCLUSION</vt:lpstr>
      <vt:lpstr>QUESTIONS/REPONSES</vt:lpstr>
    </vt:vector>
  </TitlesOfParts>
  <Company>AP-HP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Cas du SIDA</dc:title>
  <dc:creator>SIGUIER Martin</dc:creator>
  <cp:lastModifiedBy>SIGUIER Martin</cp:lastModifiedBy>
  <cp:revision>99</cp:revision>
  <dcterms:created xsi:type="dcterms:W3CDTF">2017-01-11T10:43:14Z</dcterms:created>
  <dcterms:modified xsi:type="dcterms:W3CDTF">2017-01-26T16:13:25Z</dcterms:modified>
</cp:coreProperties>
</file>